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90" r:id="rId9"/>
    <p:sldId id="388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85341" autoAdjust="0"/>
  </p:normalViewPr>
  <p:slideViewPr>
    <p:cSldViewPr>
      <p:cViewPr varScale="1">
        <p:scale>
          <a:sx n="114" d="100"/>
          <a:sy n="114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21/08/2020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21/08/2020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845840" y="0"/>
            <a:ext cx="8298161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84584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amajudicial.gov.co/web/sistema-integrado-gestion-de-la-calidad-y-el-medio-ambiente/informes-nivel-seccion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majudicial.gov.co/web/sistema-integrado-gestion-de-la-calidad-y-el-medio-ambiente/plataforma-estrat&#233;gic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majudicial.gov.co/web/sistema-integrado-gestion-de-la-calidad-y-el-medio-ambiente/auditorias-internas-ciclo-2020-en-el-contexto-de-la-pandemia-covid-19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ramajudicial.gov.co/web/sistema-integrado-gestion-de-la-calidad-y-el-medio-ambiente/mejoramiento-del-sistema-integrado-de-gestion-y-control-de-la-calidad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f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3680" y="1221337"/>
            <a:ext cx="8013576" cy="383786"/>
          </a:xfrm>
        </p:spPr>
        <p:txBody>
          <a:bodyPr/>
          <a:lstStyle/>
          <a:p>
            <a:pPr marL="0" indent="0" algn="ctr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ESQUEMA PRESENTACIÓN </a:t>
            </a:r>
          </a:p>
          <a:p>
            <a:pPr marL="0" indent="0" algn="ctr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AUDITORÍAS INTERNAS Y EXTERNAS DE CALIDAD Y SISTEMA DE GESTIÓN AMBIENTAL</a:t>
            </a:r>
          </a:p>
          <a:p>
            <a:pPr marL="0" indent="0" algn="ctr">
              <a:buNone/>
            </a:pPr>
            <a:endParaRPr lang="es-E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300" b="1" dirty="0">
                <a:latin typeface="Arial" panose="020B0604020202020204" pitchFamily="34" charset="0"/>
                <a:cs typeface="Arial" panose="020B0604020202020204" pitchFamily="34" charset="0"/>
              </a:rPr>
              <a:t>AGENDA ACTO DE INSTALACIÓN</a:t>
            </a:r>
          </a:p>
          <a:p>
            <a:pPr marL="0" indent="0" algn="ctr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Himno Nacional República de Colombia</a:t>
            </a: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Himno de la Región Especifica</a:t>
            </a:r>
          </a:p>
          <a:p>
            <a:pPr marL="228600" indent="-228600">
              <a:buAutoNum type="arabicPeriod"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Himno de la Rama Judicial 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    (si lo hay – hay Consejos que lo tienen)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4. Palabras del Presidente de la Corporación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5. Palabras del Magistrado  o Juez 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    (según sea el caso) Líder del SIGCMA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6. Presentación del Comité del SIGCMA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7. Presentación de los Líderes del SIGCMA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8. Presentación de los Profesionales de Enlace 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    del SIGCMA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9. Palabras del Auditor Líder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10. Presentación del Equipo Auditor</a:t>
            </a:r>
          </a:p>
          <a:p>
            <a:pPr marL="0" indent="0">
              <a:buNone/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11. Inicio de la Auditoría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02207" y="92739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919888" y="334872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26442" y="55137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5" t="12200" r="13775" b="5201"/>
          <a:stretch/>
        </p:blipFill>
        <p:spPr>
          <a:xfrm>
            <a:off x="5162233" y="2492896"/>
            <a:ext cx="3456383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1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1745478"/>
            <a:ext cx="8013576" cy="4707858"/>
          </a:xfrm>
        </p:spPr>
        <p:txBody>
          <a:bodyPr/>
          <a:lstStyle/>
          <a:p>
            <a:pPr marL="0" indent="0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I. INFORME DE AUDITORÍA INTERNA ULTIMA VIGENCIA (2019):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(Los informes se encuentran en el siguiente link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000" dirty="0">
                <a:hlinkClick r:id="rId2"/>
              </a:rPr>
              <a:t>https://www.ramajudicial.gov.co/web/sistema-integrado-gestion-de-la-calidad-y-el-medio-ambiente/informes-nivel-seccional</a:t>
            </a:r>
            <a:r>
              <a:rPr lang="es-CO" sz="1000" dirty="0"/>
              <a:t>)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1.1. Informe de Auditoría Interna (se crea un hipervínculo o se muestra el informe en línea)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1.2. Plan de Mejora del Informe de Auditoría Interna ( solo si quedaron oportunidades de mejora, No Conformidades Mayores o Menores) -(se crea un hipervínculo y se  muestra el plan y el seguimiento)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1.3. Evidencias del Plan de Mejora de la Auditoría Interna - -(se crea hipervínculo y se  muestran las evidencias)</a:t>
            </a:r>
          </a:p>
          <a:p>
            <a:pPr marL="0" indent="0"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II. INFORME DE AUDITORÍA EXTERNA ULTIMA VIGENCIA –ICONTEC 2019: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Interna (se crea link o se  muestra el informe en línea)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2.1. Plan de Mejora del Informe de Informe de Auditoría Externa ( solo si quedaron oportunidades de mejora, No Conformidades Mayores o Menores) -(se crea hipervínculo y se  muestra el plan y el seguimiento)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2.2. Evidencias del Plan de Mejora de la Auditoría Externa -(se crea hipervínculos y se  muestran las evidencias)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III. INFORME DE REVISIÓN POR LA DIRECCIÓN VIGENCIA 2019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10300" y="183772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614869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648726" y="65350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3872D76-DFBB-420A-9E86-485724631A33}"/>
              </a:ext>
            </a:extLst>
          </p:cNvPr>
          <p:cNvSpPr txBox="1"/>
          <p:nvPr/>
        </p:nvSpPr>
        <p:spPr>
          <a:xfrm>
            <a:off x="1597235" y="1295472"/>
            <a:ext cx="66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DESARROLLO DE LA AUDITORÍA (este es el orden que debe seguirse)</a:t>
            </a:r>
          </a:p>
        </p:txBody>
      </p:sp>
    </p:spTree>
    <p:extLst>
      <p:ext uri="{BB962C8B-B14F-4D97-AF65-F5344CB8AC3E}">
        <p14:creationId xmlns:p14="http://schemas.microsoft.com/office/powerpoint/2010/main" val="12018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2204864"/>
            <a:ext cx="8013576" cy="1454460"/>
          </a:xfrm>
        </p:spPr>
        <p:txBody>
          <a:bodyPr/>
          <a:lstStyle/>
          <a:p>
            <a:pPr marL="0" indent="0" algn="ctr">
              <a:buNone/>
            </a:pPr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17691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25006" y="3458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539083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45139C-10B4-4BEA-906E-B5EF15D5767B}"/>
              </a:ext>
            </a:extLst>
          </p:cNvPr>
          <p:cNvSpPr txBox="1"/>
          <p:nvPr/>
        </p:nvSpPr>
        <p:spPr>
          <a:xfrm>
            <a:off x="832813" y="1111877"/>
            <a:ext cx="8136904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>
              <a:buAutoNum type="romanUcPeriod" startAt="4"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PLATAFORMA ESTRATÉGICA: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(toda la información se encuentra en el siguiente link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https://www.ramajudicial.gov.co/web/sistema-integrado-</a:t>
            </a:r>
            <a:r>
              <a:rPr lang="es-CO" sz="14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gestion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-de-la-calidad-y-el-medio-ambiente/plataforma-estratégica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4.1.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Plan Nacional de Desarrollo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4.2. Plan Sectorial de Desarrollo 2019-2022: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Moderna con Transparencia y Equidad (lo explica el Presidente de la Corporación y/o Juez Coordinador)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4.3. Plan Decenal de la Justicia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4.4. Plan de Comunicaciones 2019-2022: (solo se menciona)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4.5. Plan SIGCMA 2020 (lo explica el Magistrado o Juez Líder del SIGCMA)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V. CONTEXTO DE LA ORGANIZACIÓN: 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5.1. Contexto General de la Rama Judicial: ( se encuentra en el link: </a:t>
            </a:r>
            <a:r>
              <a:rPr lang="es-CO" sz="1400" dirty="0">
                <a:hlinkClick r:id="rId5"/>
              </a:rPr>
              <a:t>https://www.ramajudicial.gov.co/web/sistema-integrado-</a:t>
            </a:r>
            <a:r>
              <a:rPr lang="es-CO" sz="1400" dirty="0" err="1">
                <a:hlinkClick r:id="rId5"/>
              </a:rPr>
              <a:t>gestion</a:t>
            </a:r>
            <a:r>
              <a:rPr lang="es-CO" sz="1400" dirty="0">
                <a:hlinkClick r:id="rId5"/>
              </a:rPr>
              <a:t>-</a:t>
            </a:r>
            <a:r>
              <a:rPr lang="es-CO" sz="1400" dirty="0" err="1">
                <a:hlinkClick r:id="rId5"/>
              </a:rPr>
              <a:t>de-la-calidad-y-el-medio-ambiente</a:t>
            </a:r>
            <a:r>
              <a:rPr lang="es-CO" sz="1400" dirty="0">
                <a:hlinkClick r:id="rId5"/>
              </a:rPr>
              <a:t>/plataforma-estratégica</a:t>
            </a:r>
            <a:r>
              <a:rPr lang="es-CO" sz="1400" dirty="0"/>
              <a:t>) – Lo explica un Juez o un Magistrado según sea el caso-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5.2. Contexto Especifico: 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5.2.1. Video Institucional (algunas especialidades tienen el especifico se presenta)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5.3. Contexto Especifico: ( se contextualiza desde la región y la función de administrar justicia en la región especifica)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5.4. Socialización de la matriz del contexto de la Organización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5.5. Socialización de las partes interesadas internas y externas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5.6. Socialización de las necesidades y expectativas de las partes interesadas internas y externas (si existen actas o videos de reunión con las partes interesadas se muestran)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1378" y="1121890"/>
            <a:ext cx="8013576" cy="5475462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VI. SISTEMA DE GESTIÓN DE LA CALIDAD: (el especifico, si no se tiene se muestra el general Acuerdo PSAA14-10161)</a:t>
            </a:r>
          </a:p>
          <a:p>
            <a:pPr marL="0" indent="0">
              <a:buNone/>
            </a:pPr>
            <a:endParaRPr lang="es-E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6.1. Misión			6.5. Principios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6.2. Visión			6.6. Imagen Institucional (Explicación del Logo y su Filosofía)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6.3. Política de Calidad		6.7. Objetivos de Calidad articulados a los Pilares Estratégicos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6.4. Valores</a:t>
            </a:r>
          </a:p>
          <a:p>
            <a:pPr marL="0" indent="0">
              <a:buNone/>
            </a:pPr>
            <a:endParaRPr lang="es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VII. PLAN OPERATIVO 2020 (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muestra la matriz del Plan Operativo, el seguimiento y resultados a julio del 2020 o la matriz de planificación especifica que se utiliza)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7.1.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PLAN IMPLEMENTADO POR CAUSA DEL COVID-19: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7.1.1. Diseñe y muestra una matriz DOFA o FODA, en relación con la afectación del servicio público de administrar justicia: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7.1.2. Fortalezas (evidencie todas las fortalezas que ha implementado para no afectar  el servicio público de administrar justicia: Fotos, chats,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, (TODA LA PLANIFICACIÓN REALIZADA)</a:t>
            </a:r>
          </a:p>
          <a:p>
            <a:pPr marL="0" indent="0">
              <a:buNone/>
            </a:pPr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VIII. SISTEMA DE GESTIÓN DE LA CALIDAD Y SUS PROCESOS (se enseña el mapa de procesos): 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8.1. Procesos Estratégicos: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8.1.1. Caracterización y Procedimientos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8.2. Procesos Misionales: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8.2.1. Caracterización y Procedimientos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44001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973385" y="253256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28179" y="494878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6898"/>
          <a:stretch/>
        </p:blipFill>
        <p:spPr>
          <a:xfrm>
            <a:off x="5336120" y="5157192"/>
            <a:ext cx="3456384" cy="126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1605" y="1209590"/>
            <a:ext cx="8013576" cy="5371281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8.3. Procesos de Apoyo: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8.3.1. Caracterización y Procedimientos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8.4. Procesos de Evaluación y Mejora del SIGCMA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8.4.1. Caracterización y procedimientos (los del nivel central: Link: </a:t>
            </a:r>
            <a:r>
              <a:rPr lang="es-CO" sz="1000" dirty="0">
                <a:hlinkClick r:id="rId2"/>
              </a:rPr>
              <a:t>https://www.ramajudicial.gov.co/web/sistema-integrado-gestion-de-la-calidad-y-el-medio-ambiente/mejoramiento-del-sistema-integrado-de-gestion-y-control-de-la-calidad2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IX. SOCIALIZACIÓN DE LOS PROCEDIMIENTOS QUE SOLICITE EL AUDITOR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siempre se inicia explicando la caracterización  y luego se muestran los procedimientos. Se puede mostrar  ejemplificando el Ciclo PHVA con un procedimiento especifico, por ejemplo en la parte judicial: Proceso: Gestión de Acciones Constitucionales: Procedimiento: Tutela: se explica y se muestra la trazabilidad desde Justicia XXI). Es importante tener listos los documentos que se van a mostrar debidamente escaneados o tenerlos de forma que se pueda compartir a través de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X. SOCIALIZACIÓN DE LA MATRIZ DE RIESGOS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( todos los procesos deben incluir el riesgo Interrupción o demora en el Servicio Público de Administrar  Justicia: Link: </a:t>
            </a:r>
            <a:r>
              <a:rPr lang="es-CO" sz="1000" dirty="0">
                <a:hlinkClick r:id="rId3"/>
              </a:rPr>
              <a:t>https://www.ramajudicial.gov.co/web/sistema-integrado-gestion-de-la-calidad-y-el-medio-ambiente/auditorias-internas-ciclo-2020-en-el-contexto-de-la-pandemia-covid-19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XI. LIDERAZGO: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11.1. Acto administrativo de Constitución del Comité del SIGCMA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11.2. Actas, videos fotos de reuniones del Comité</a:t>
            </a:r>
            <a:endParaRPr lang="es-CO" sz="1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141110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96352" y="3458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906380" y="56665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85184"/>
            <a:ext cx="2684984" cy="15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0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8286" y="1150718"/>
            <a:ext cx="8013576" cy="5374625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XII. ENFOQUE A LAS PARTES INTERESADAS INTERNAS Y EXTERNAS: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12.1. Demuestre como se cumplen los requisitos  legales de las partes interesadas internas, según sea el proceso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12.2. Demuestre como se consideran los riesgos al no cumplir con los requisitos legales de las partes interesadas internas y externas (en la parte jurisdiccional desde el cumplimiento o no de la Ley, el código especifico)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XIII. PLANIFICACIÓN DE LOS CAMBIOS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explique como planifica los cambios, por ejemplo de servidores judiciales: funcionarios o empleados; de situaciones de contexto, los cambios generados a causa del COVID-19)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13.1. A través de una matriz DOFA o FODA explique los cambios, el propósito y las consecuencias potenciales, los riesgos,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XIV. INDICADORES: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14.1. Explique las matrices de seguimiento que utiliza para el seguimiento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        procesos etc.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14.2. Explique el cumplimiento de metas: indicadores vigencia 2019/II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y 2020/I:</a:t>
            </a: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NOTA: Para la parte jurisdiccional solo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entradas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y salidas, </a:t>
            </a:r>
          </a:p>
          <a:p>
            <a:pPr marL="0" indent="0">
              <a:buNone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reporte trimestral que hacen a la División de Estadística)</a:t>
            </a: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22457" y="107921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778815" y="320427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539969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978" y="3847158"/>
            <a:ext cx="2160239" cy="252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7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236" y="1392438"/>
            <a:ext cx="8013576" cy="4988889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XV. COMPETENCIA: 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15.1. Competencias de los servidores judiciales a su cargo: (hoja de vida documentada con base en el perfil requerido- el auditor puede solicitar el manual de requisitos y funciones o el acto administrativo respectivo, debe tenerse a la mano);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15.2. Evaluación de los servidores judiciales a su cargo</a:t>
            </a:r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15.3. Planes de mejora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15.4. Seguimiento y evaluación de los planes de mejora a los servidores judiciales a su cargo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XVI. TOMA DE CONCIENCIA:</a:t>
            </a:r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16.1. Se muestran las evidencias de todas las reuniones, capacitaciones realizadas para el conocimiento del SIGCCMA y para la mejora del servicio que cumple cada servidor judicial.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XVII. COMUNICACIÓN: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17.1. Matriz de Comunicaciones especifica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17.2. Seguimiento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Recuerden que aquí se debe especificar: Qué se comunica, cómo se comunica, a quien se comunica y a través de que medio se comunica. En la parte Judicial se evidencia la caracterización y el procedimiento especifico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338753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525550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719056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78" y="4149080"/>
            <a:ext cx="4299133" cy="128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3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307815"/>
            <a:ext cx="8013576" cy="5259102"/>
          </a:xfrm>
        </p:spPr>
        <p:txBody>
          <a:bodyPr/>
          <a:lstStyle/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XVIII. INFORMACIÓN DOCUMENTADA:</a:t>
            </a:r>
          </a:p>
          <a:p>
            <a:pPr mar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Debe mostrarse todos los procesos con la caracterización, procedimientos, formatos, y demás documentos debidamente aprobados y la forma o el procedimiento como toda la información, asegurando la disponibilidad para las partes interesadas y el control de la información, etc.</a:t>
            </a:r>
          </a:p>
          <a:p>
            <a:pPr marL="0" indent="0">
              <a:buNone/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XIX. CONTROL DE LOS</a:t>
            </a: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 PROCESOS: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(Deben mostrarse las matrices de seguimiento, y en el caso de los despachos judiciales las matrices que llevan y toda la trazabilidad desde Justicia XXI WEB.</a:t>
            </a:r>
          </a:p>
          <a:p>
            <a:pPr marL="0" indent="0">
              <a:buNone/>
            </a:pP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XX. ENCUENTAS DE SATISFACCIÓN: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20.1. Encuesta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20.2. Ficha de la encuesta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20.3 Resultados de la encuesta</a:t>
            </a:r>
          </a:p>
          <a:p>
            <a:pPr marL="0" indent="0">
              <a:buNone/>
            </a:pP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XXI. MEJORA: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21.1. Todas las mejoras que se han implementado sobre en tiempos del COVID-19</a:t>
            </a:r>
          </a:p>
          <a:p>
            <a:pPr marL="0" indent="0">
              <a:buNone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21.2. Listado y tratamiento de las No Conformidades</a:t>
            </a:r>
          </a:p>
          <a:p>
            <a:pPr marL="0" indent="0">
              <a:buNone/>
            </a:pP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XXII. MEJORA CONTINUA</a:t>
            </a: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132490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707904" y="370396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671146" y="583902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80" y="3284984"/>
            <a:ext cx="369806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738714"/>
            <a:ext cx="8013576" cy="4464496"/>
          </a:xfrm>
        </p:spPr>
        <p:txBody>
          <a:bodyPr/>
          <a:lstStyle/>
          <a:p>
            <a:pPr marL="0" indent="0" algn="ctr">
              <a:buNone/>
            </a:pPr>
            <a:r>
              <a:rPr lang="es-E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AGENDA DE CIERRE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Resultados de la Auditoría: Auditor Líder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Formalización de los resultados de la Auditoría (firma de las No Conformidades) y firma del Informe de Auditoría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Palabras del Magistrado o Juez Líder del SIGCMA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Palabras del Presidente de la Corporación</a:t>
            </a:r>
          </a:p>
          <a:p>
            <a:pPr>
              <a:buAutoNum type="arabicPeriod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Remisión de informes y documentos que soportan la auditoría a la Coordinación Nacional del SIGCMA al e-mail: coornacalidbta@cendoj.ramajudicial.gov.co</a:t>
            </a:r>
          </a:p>
          <a:p>
            <a:pPr>
              <a:buAutoNum type="arabicPeriod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0648"/>
            <a:ext cx="3024336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0408" y="338753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75000"/>
                  </a:schemeClr>
                </a:solidFill>
              </a:rPr>
              <a:t>SIGCMA</a:t>
            </a:r>
            <a:endParaRPr lang="es-CO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3851920" y="894560"/>
            <a:ext cx="4791140" cy="693738"/>
            <a:chOff x="2381" y="348"/>
            <a:chExt cx="3154" cy="437"/>
          </a:xfrm>
        </p:grpSpPr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3414" y="348"/>
              <a:ext cx="184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William Espinosa Santamaria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Magister en Calidad y Gestión Integral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rPr>
                <a:t>en Derecho</a:t>
              </a:r>
            </a:p>
          </p:txBody>
        </p:sp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4788024" y="1124744"/>
            <a:ext cx="4495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William Espinosa Santamaria</a:t>
            </a:r>
          </a:p>
          <a:p>
            <a:pPr algn="ctr"/>
            <a:r>
              <a:rPr lang="es-CO" sz="1600" b="1" i="1" dirty="0">
                <a:latin typeface="Palatino Linotype" panose="02040502050505030304" pitchFamily="18" charset="0"/>
              </a:rPr>
              <a:t>Coordinador Nacional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782" y="4553426"/>
            <a:ext cx="6370484" cy="146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250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86304AAD8523E45A244E5EF8C5271CA" ma:contentTypeVersion="13" ma:contentTypeDescription="Crear nuevo documento." ma:contentTypeScope="" ma:versionID="39a299ac4625534e5b8ff89028dca91b">
  <xsd:schema xmlns:xsd="http://www.w3.org/2001/XMLSchema" xmlns:xs="http://www.w3.org/2001/XMLSchema" xmlns:p="http://schemas.microsoft.com/office/2006/metadata/properties" xmlns:ns2="750e1240-e0e3-440a-8a1b-3b5071aa7f03" xmlns:ns3="112ed692-a3ae-41da-b975-347d69f87a20" targetNamespace="http://schemas.microsoft.com/office/2006/metadata/properties" ma:root="true" ma:fieldsID="665f27b5b684eee8ed5d8b8c82cb8bac" ns2:_="" ns3:_="">
    <xsd:import namespace="750e1240-e0e3-440a-8a1b-3b5071aa7f03"/>
    <xsd:import namespace="112ed692-a3ae-41da-b975-347d69f87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e1240-e0e3-440a-8a1b-3b5071aa7f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ed692-a3ae-41da-b975-347d69f87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F4883C-A934-4098-920B-444DCFC98C2C}"/>
</file>

<file path=customXml/itemProps2.xml><?xml version="1.0" encoding="utf-8"?>
<ds:datastoreItem xmlns:ds="http://schemas.openxmlformats.org/officeDocument/2006/customXml" ds:itemID="{BA540B83-667C-4B62-B059-CD52AB6310D2}"/>
</file>

<file path=customXml/itemProps3.xml><?xml version="1.0" encoding="utf-8"?>
<ds:datastoreItem xmlns:ds="http://schemas.openxmlformats.org/officeDocument/2006/customXml" ds:itemID="{AB7B856E-132B-4D95-9841-1A56AD4DEC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1735</Words>
  <Application>Microsoft Office PowerPoint</Application>
  <PresentationFormat>Presentación en pantalla (4:3)</PresentationFormat>
  <Paragraphs>183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Jesús-Antonio Sánchez Sossa</cp:lastModifiedBy>
  <cp:revision>220</cp:revision>
  <dcterms:created xsi:type="dcterms:W3CDTF">2012-11-20T17:02:50Z</dcterms:created>
  <dcterms:modified xsi:type="dcterms:W3CDTF">2020-08-21T14:41:06Z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0x010100086304AAD8523E45A244E5EF8C5271CA</vt:lpwstr>
  </property>
</Properties>
</file>