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C"/>
    <a:srgbClr val="359946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FBFBA-205C-7730-6C7A-C78232F9C915}" v="404" dt="2024-06-01T04:20:04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howGuides="1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a Paola Cruz Herrera" userId="S::jcruzh@consejosuperior.ramajudicial.gov.co::67d3a262-d3da-46bb-ba8d-0bc9ec9d89a9" providerId="AD" clId="Web-{771FBFBA-205C-7730-6C7A-C78232F9C915}"/>
    <pc:docChg chg="modSld">
      <pc:chgData name="Johana Paola Cruz Herrera" userId="S::jcruzh@consejosuperior.ramajudicial.gov.co::67d3a262-d3da-46bb-ba8d-0bc9ec9d89a9" providerId="AD" clId="Web-{771FBFBA-205C-7730-6C7A-C78232F9C915}" dt="2024-06-01T04:20:03.861" v="387"/>
      <pc:docMkLst>
        <pc:docMk/>
      </pc:docMkLst>
      <pc:sldChg chg="modSp">
        <pc:chgData name="Johana Paola Cruz Herrera" userId="S::jcruzh@consejosuperior.ramajudicial.gov.co::67d3a262-d3da-46bb-ba8d-0bc9ec9d89a9" providerId="AD" clId="Web-{771FBFBA-205C-7730-6C7A-C78232F9C915}" dt="2024-06-01T04:20:03.861" v="387"/>
        <pc:sldMkLst>
          <pc:docMk/>
          <pc:sldMk cId="1030807109" sldId="259"/>
        </pc:sldMkLst>
        <pc:spChg chg="mod">
          <ac:chgData name="Johana Paola Cruz Herrera" userId="S::jcruzh@consejosuperior.ramajudicial.gov.co::67d3a262-d3da-46bb-ba8d-0bc9ec9d89a9" providerId="AD" clId="Web-{771FBFBA-205C-7730-6C7A-C78232F9C915}" dt="2024-06-01T04:10:58.890" v="67" actId="14100"/>
          <ac:spMkLst>
            <pc:docMk/>
            <pc:sldMk cId="1030807109" sldId="259"/>
            <ac:spMk id="3" creationId="{7AF014EA-449B-402B-ACDF-88EE42494D19}"/>
          </ac:spMkLst>
        </pc:spChg>
        <pc:graphicFrameChg chg="mod modGraphic">
          <ac:chgData name="Johana Paola Cruz Herrera" userId="S::jcruzh@consejosuperior.ramajudicial.gov.co::67d3a262-d3da-46bb-ba8d-0bc9ec9d89a9" providerId="AD" clId="Web-{771FBFBA-205C-7730-6C7A-C78232F9C915}" dt="2024-06-01T04:20:03.861" v="387"/>
          <ac:graphicFrameMkLst>
            <pc:docMk/>
            <pc:sldMk cId="1030807109" sldId="259"/>
            <ac:graphicFrameMk id="2" creationId="{2506AE28-1CB7-847B-33FD-085DBD22C66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05F47C-E99E-4B60-8F6C-CB61424A9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2BA28E-501C-4996-9416-67F7CEED017D}"/>
              </a:ext>
            </a:extLst>
          </p:cNvPr>
          <p:cNvSpPr/>
          <p:nvPr userDrawn="1"/>
        </p:nvSpPr>
        <p:spPr>
          <a:xfrm>
            <a:off x="7695175" y="544859"/>
            <a:ext cx="2641604" cy="712441"/>
          </a:xfrm>
          <a:prstGeom prst="rect">
            <a:avLst/>
          </a:prstGeom>
          <a:solidFill>
            <a:srgbClr val="E5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3500" y="544513"/>
            <a:ext cx="2628900" cy="7000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s-MX" dirty="0" err="1"/>
              <a:t>uí</a:t>
            </a:r>
            <a:r>
              <a:rPr lang="es-MX" dirty="0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D3FFD73-9BB8-4010-B4D4-195DC6BF3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TÍTULO PRINCIPAL</a:t>
            </a:r>
          </a:p>
          <a:p>
            <a:pPr lvl="0"/>
            <a:r>
              <a:rPr lang="es-ES_tradnl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65C0968-0296-4DED-B52D-7355468D2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31/05/2024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EBD4B89F-8714-4522-A197-9F56799A633F}"/>
              </a:ext>
            </a:extLst>
          </p:cNvPr>
          <p:cNvSpPr txBox="1">
            <a:spLocks/>
          </p:cNvSpPr>
          <p:nvPr/>
        </p:nvSpPr>
        <p:spPr>
          <a:xfrm>
            <a:off x="427588" y="5805330"/>
            <a:ext cx="1620922" cy="3600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Cairo" panose="00000500000000000000" pitchFamily="2" charset="-78"/>
                <a:ea typeface="+mn-ea"/>
                <a:cs typeface="Cairo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Carrera 7 # 27-18</a:t>
            </a:r>
          </a:p>
          <a:p>
            <a:endParaRPr lang="es-MX" dirty="0"/>
          </a:p>
          <a:p>
            <a:r>
              <a:rPr lang="es-MX" dirty="0"/>
              <a:t>601 3127011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B64EFA52-7A92-41A7-9892-E3D1DFEF1E2A}"/>
              </a:ext>
            </a:extLst>
          </p:cNvPr>
          <p:cNvSpPr txBox="1">
            <a:spLocks/>
          </p:cNvSpPr>
          <p:nvPr/>
        </p:nvSpPr>
        <p:spPr>
          <a:xfrm>
            <a:off x="427588" y="5947097"/>
            <a:ext cx="2042562" cy="252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Cairo" panose="00000500000000000000" pitchFamily="2" charset="-78"/>
                <a:ea typeface="+mn-ea"/>
                <a:cs typeface="Cairo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E48CBC82-4514-4E25-8FBF-2A6878CC890C}"/>
              </a:ext>
            </a:extLst>
          </p:cNvPr>
          <p:cNvSpPr txBox="1">
            <a:spLocks/>
          </p:cNvSpPr>
          <p:nvPr/>
        </p:nvSpPr>
        <p:spPr>
          <a:xfrm>
            <a:off x="427588" y="5654362"/>
            <a:ext cx="1620922" cy="1163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Cairo" panose="00000500000000000000" pitchFamily="2" charset="-78"/>
                <a:ea typeface="+mn-ea"/>
                <a:cs typeface="Cairo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www.ramajudicial.gov.co</a:t>
            </a:r>
          </a:p>
        </p:txBody>
      </p:sp>
      <p:pic>
        <p:nvPicPr>
          <p:cNvPr id="4" name="Marcador de posición de imagen 3" descr="Texto&#10;&#10;Descripción generada automáticamente">
            <a:extLst>
              <a:ext uri="{FF2B5EF4-FFF2-40B4-BE49-F238E27FC236}">
                <a16:creationId xmlns:a16="http://schemas.microsoft.com/office/drawing/2014/main" id="{7B6B6C23-1FAA-35CD-3001-B7D960B781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873" b="1873"/>
          <a:stretch>
            <a:fillRect/>
          </a:stretch>
        </p:blipFill>
        <p:spPr/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B879EB72-9CB0-7673-01DA-587F21137316}"/>
              </a:ext>
            </a:extLst>
          </p:cNvPr>
          <p:cNvSpPr txBox="1">
            <a:spLocks/>
          </p:cNvSpPr>
          <p:nvPr/>
        </p:nvSpPr>
        <p:spPr>
          <a:xfrm>
            <a:off x="4410617" y="2385928"/>
            <a:ext cx="6545766" cy="159543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000" b="1" dirty="0">
                <a:solidFill>
                  <a:srgbClr val="35994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JORNADA DE INDUCCIÓN Y REINDUCCIÓN DE SERVIDORES JUDICIALES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DFB7FF-3E43-85FA-7447-9929BDD665FF}"/>
              </a:ext>
            </a:extLst>
          </p:cNvPr>
          <p:cNvSpPr txBox="1"/>
          <p:nvPr/>
        </p:nvSpPr>
        <p:spPr>
          <a:xfrm>
            <a:off x="297832" y="501218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14 de junio de 2024</a:t>
            </a:r>
          </a:p>
        </p:txBody>
      </p:sp>
    </p:spTree>
    <p:extLst>
      <p:ext uri="{BB962C8B-B14F-4D97-AF65-F5344CB8AC3E}">
        <p14:creationId xmlns:p14="http://schemas.microsoft.com/office/powerpoint/2010/main" val="150053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7AF014EA-449B-402B-ACDF-88EE42494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6424" y="599350"/>
            <a:ext cx="3826249" cy="541608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 dirty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endParaRPr lang="es-E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06AE28-1CB7-847B-33FD-085DBD22C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69651"/>
              </p:ext>
            </p:extLst>
          </p:nvPr>
        </p:nvGraphicFramePr>
        <p:xfrm>
          <a:off x="424392" y="1365076"/>
          <a:ext cx="11348286" cy="523587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76137">
                  <a:extLst>
                    <a:ext uri="{9D8B030D-6E8A-4147-A177-3AD203B41FA5}">
                      <a16:colId xmlns:a16="http://schemas.microsoft.com/office/drawing/2014/main" val="1245483259"/>
                    </a:ext>
                  </a:extLst>
                </a:gridCol>
                <a:gridCol w="4545317">
                  <a:extLst>
                    <a:ext uri="{9D8B030D-6E8A-4147-A177-3AD203B41FA5}">
                      <a16:colId xmlns:a16="http://schemas.microsoft.com/office/drawing/2014/main" val="3216432334"/>
                    </a:ext>
                  </a:extLst>
                </a:gridCol>
                <a:gridCol w="4126832">
                  <a:extLst>
                    <a:ext uri="{9D8B030D-6E8A-4147-A177-3AD203B41FA5}">
                      <a16:colId xmlns:a16="http://schemas.microsoft.com/office/drawing/2014/main" val="852862631"/>
                    </a:ext>
                  </a:extLst>
                </a:gridCol>
              </a:tblGrid>
              <a:tr h="1881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Hora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24" marR="3424" marT="34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24" marR="3424" marT="342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Responsable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24" marR="3424" marT="342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37485"/>
                  </a:ext>
                </a:extLst>
              </a:tr>
              <a:tr h="37552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08:00 – 08:05 a.m.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Saludo de bienvenida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Nelson Orlando Jiménez Peña - Director Unidad</a:t>
                      </a:r>
                      <a:r>
                        <a:rPr lang="es-MX" sz="14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Recursos Humanos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6852885"/>
                  </a:ext>
                </a:extLst>
              </a:tr>
              <a:tr h="45880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08:05 </a:t>
                      </a: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0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8:35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a.m.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Estructura del Estado Colombiano y de la Rama Judicial del Poder Público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María Cristina Muñoz Hernández – Directora Administrativa División de Estudios y Evaluaciones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1215110"/>
                  </a:ext>
                </a:extLst>
              </a:tr>
              <a:tr h="5446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08:35 – 09:00 a.m.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just" rtl="0">
                        <a:buNone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Sistema de Gestión Ambiental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CO" sz="14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Carolina Rodríguez Estupiñán, Profesional Universitario</a:t>
                      </a:r>
                      <a:endParaRPr lang="es-ES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406523"/>
                  </a:ext>
                </a:extLst>
              </a:tr>
              <a:tr h="54467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09:00 -  09:20 a.m.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s-ES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 de Gestión de Seguridad de la Información SGSI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s-MX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Francisco Javier González Méndez- Director Administrativo </a:t>
                      </a:r>
                      <a:r>
                        <a:rPr lang="es-MX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División de Seguridad y Protección de Datos</a:t>
                      </a:r>
                      <a:endParaRPr lang="es-ES" sz="14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0146238"/>
                  </a:ext>
                </a:extLst>
              </a:tr>
              <a:tr h="5446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09:20 – 09:40 a.m.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 de Gestión 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Antisoborno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400" baseline="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Profesional SIGCMA</a:t>
                      </a:r>
                      <a:endParaRPr lang="es-CO" sz="14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1561481"/>
                  </a:ext>
                </a:extLst>
              </a:tr>
              <a:tr h="47658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09:40 – 10:10 a.m.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Nacional y programas anuales de Bienestar Social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Raúl Silva Marta - Director Administrativo División de Bienestar y Seguridad Social </a:t>
                      </a:r>
                      <a:endParaRPr lang="es-CO" sz="14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72096957"/>
                  </a:ext>
                </a:extLst>
              </a:tr>
              <a:tr h="47658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10:10 – 10:40 a.m.</a:t>
                      </a:r>
                      <a:endParaRPr lang="es-CO" sz="1400" dirty="0"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Sistema de Gestión de Seguridad y Salud en el Trabajo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Cristina Tobón Arbeláez - Directora Administrativa División de Seguridad y Salud en el Trabajo</a:t>
                      </a:r>
                      <a:endParaRPr lang="es-ES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4801848"/>
                  </a:ext>
                </a:extLst>
              </a:tr>
              <a:tr h="56328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10:40 - 11:10 a.m.</a:t>
                      </a:r>
                      <a:endParaRPr lang="es-CO" sz="1400" dirty="0"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Acuerdo de acoso sexual y por razones de género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Mónica Carolina Porras Otálora- Profesional Universitario</a:t>
                      </a:r>
                      <a:endParaRPr lang="es-CO" sz="1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0568352"/>
                  </a:ext>
                </a:extLst>
              </a:tr>
              <a:tr h="75278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11:10 – 11:40 a.m.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Régim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Salarial y Prestacion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al e Incapacidades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María Claudia Díaz López, Directora Administrativa División de Asuntos Laborales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447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80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20353</TotalTime>
  <Words>191</Words>
  <Application>Microsoft Office PowerPoint</Application>
  <PresentationFormat>Panorámica</PresentationFormat>
  <Paragraphs>32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Agenda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Johana Paola Cruz Herrera</cp:lastModifiedBy>
  <cp:revision>79</cp:revision>
  <dcterms:created xsi:type="dcterms:W3CDTF">2023-04-26T23:13:57Z</dcterms:created>
  <dcterms:modified xsi:type="dcterms:W3CDTF">2024-06-01T04:20:04Z</dcterms:modified>
  <cp:category/>
</cp:coreProperties>
</file>