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4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57" r:id="rId4"/>
    <p:sldId id="261" r:id="rId5"/>
    <p:sldId id="262" r:id="rId6"/>
    <p:sldId id="264" r:id="rId7"/>
    <p:sldId id="263" r:id="rId8"/>
    <p:sldId id="266" r:id="rId9"/>
    <p:sldId id="267" r:id="rId10"/>
    <p:sldId id="265" r:id="rId11"/>
    <p:sldId id="278" r:id="rId12"/>
    <p:sldId id="269" r:id="rId13"/>
    <p:sldId id="270" r:id="rId14"/>
    <p:sldId id="272" r:id="rId15"/>
    <p:sldId id="275" r:id="rId16"/>
    <p:sldId id="274" r:id="rId17"/>
    <p:sldId id="276" r:id="rId18"/>
    <p:sldId id="277" r:id="rId19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ejecucion%20noviembre%202022\1.%20Reporte%20ejecucion%20al%2030%20de%20Noviembre%20de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Informe%20ejecucion%20noviembre%202022\1.%20Reporte%20ejecucion%20al%2030%20de%20Noviembre%20de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ejecucion%20noviembre%202022\1.%20Reporte%20ejecucion%20al%2030%20de%20Noviembre%20de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Informe%20ejecucion%20noviembre%202022\1.%20Reporte%20ejecucion%20al%2030%20de%20Noviembre%20de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Informe%20ejecucion%20noviembre%202022\1.%20Reporte%20ejecucion%20al%2030%20de%20Noviembre%20de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Informe%20octubre%202022\Informe%20ejecucion%20noviembre%202022\Ejecucion%20Mensualizada%20reserva%202021%20%20en%202022%20(Recuperado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s-CO" sz="1400" b="1" dirty="0"/>
              <a:t>Presupuesto Rama</a:t>
            </a:r>
            <a:r>
              <a:rPr lang="es-CO" sz="1400" b="1" baseline="0" dirty="0"/>
              <a:t> Judicial 2022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r>
              <a:rPr lang="es-ES" sz="1400" b="1" baseline="0" dirty="0"/>
              <a:t>Total: $</a:t>
            </a:r>
            <a:r>
              <a:rPr lang="es-CO" sz="1400" b="1" i="0" dirty="0">
                <a:effectLst/>
              </a:rPr>
              <a:t>6.097.934,9</a:t>
            </a:r>
            <a:endParaRPr lang="es-CO" sz="1400" b="1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0000">
                    <a:lumMod val="65000"/>
                    <a:lumOff val="35000"/>
                  </a:srgbClr>
                </a:solidFill>
              </a:defRPr>
            </a:pPr>
            <a:endParaRPr lang="es-CO" sz="1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DB-4347-A6E5-0372924194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DB-4347-A6E5-0372924194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DB-4347-A6E5-037292419492}"/>
              </c:ext>
            </c:extLst>
          </c:dPt>
          <c:dLbls>
            <c:dLbl>
              <c:idx val="0"/>
              <c:layout>
                <c:manualLayout>
                  <c:x val="-0.12477884612384796"/>
                  <c:y val="-0.294545176921878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baseline="0" dirty="0" err="1"/>
                      <a:t>Funcionamiento</a:t>
                    </a:r>
                    <a:r>
                      <a:rPr lang="en-US" sz="1000" b="1" baseline="0" dirty="0"/>
                      <a:t> </a:t>
                    </a:r>
                    <a:fld id="{4DE3C523-68D6-45E7-8942-1F98E19D1692}" type="VALUE">
                      <a:rPr lang="en-US" sz="1000" b="1" baseline="0" dirty="0"/>
                      <a:pPr>
                        <a:defRPr sz="1000" b="1"/>
                      </a:pPr>
                      <a:t>[VALOR]</a:t>
                    </a:fld>
                    <a:endParaRPr lang="en-US" sz="10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DB-4347-A6E5-037292419492}"/>
                </c:ext>
              </c:extLst>
            </c:dLbl>
            <c:dLbl>
              <c:idx val="1"/>
              <c:layout>
                <c:manualLayout>
                  <c:x val="-0.11199177320208528"/>
                  <c:y val="9.55800268721866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DB-4347-A6E5-03729241949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baseline="0"/>
                      <a:t>Inversion</a:t>
                    </a:r>
                  </a:p>
                  <a:p>
                    <a:pPr>
                      <a:defRPr sz="1000" b="1"/>
                    </a:pPr>
                    <a:r>
                      <a:rPr lang="en-US" sz="1000" b="1" baseline="0"/>
                      <a:t>| </a:t>
                    </a:r>
                    <a:fld id="{235DE784-4773-4911-8AD7-440B9EC8DD17}" type="VALUE">
                      <a:rPr lang="en-US" sz="1000" b="1" baseline="0"/>
                      <a:pPr>
                        <a:defRPr sz="1000" b="1"/>
                      </a:pPr>
                      <a:t>[VALOR]</a:t>
                    </a:fld>
                    <a:endParaRPr lang="en-US" sz="1000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EDB-4347-A6E5-0372924194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'concepto '!$A$50:$A$52</c:f>
              <c:strCache>
                <c:ptCount val="3"/>
                <c:pt idx="0">
                  <c:v>Subtotal Gastos De Funcionamiento </c:v>
                </c:pt>
                <c:pt idx="1">
                  <c:v>B - Fondo de Contingencias (Deuda Publica)</c:v>
                </c:pt>
                <c:pt idx="2">
                  <c:v>C- Gastos De Inversión </c:v>
                </c:pt>
              </c:strCache>
            </c:strRef>
          </c:cat>
          <c:val>
            <c:numRef>
              <c:f>'concepto '!$B$50:$B$52</c:f>
              <c:numCache>
                <c:formatCode>#,##0.0,,</c:formatCode>
                <c:ptCount val="3"/>
                <c:pt idx="0">
                  <c:v>5455209200000</c:v>
                </c:pt>
                <c:pt idx="1">
                  <c:v>61903665013</c:v>
                </c:pt>
                <c:pt idx="2">
                  <c:v>580822027740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DB-4347-A6E5-03729241949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err="1"/>
              <a:t>ejecucion</a:t>
            </a:r>
            <a:r>
              <a:rPr lang="en-US" sz="1400" baseline="0" dirty="0"/>
              <a:t> </a:t>
            </a:r>
            <a:r>
              <a:rPr lang="en-US" sz="1400" dirty="0" err="1"/>
              <a:t>Gastos</a:t>
            </a:r>
            <a:r>
              <a:rPr lang="en-US" sz="1400" dirty="0"/>
              <a:t> De </a:t>
            </a:r>
            <a:r>
              <a:rPr lang="en-US" sz="1400" dirty="0" err="1"/>
              <a:t>Funcionamiento</a:t>
            </a:r>
            <a:r>
              <a:rPr lang="en-US" sz="1400" dirty="0"/>
              <a:t>  2022 </a:t>
            </a:r>
          </a:p>
          <a:p>
            <a:pPr>
              <a:defRPr sz="1400"/>
            </a:pPr>
            <a:r>
              <a:rPr lang="en-US" sz="1400" dirty="0" err="1"/>
              <a:t>enero</a:t>
            </a:r>
            <a:r>
              <a:rPr lang="en-US" sz="1400" dirty="0"/>
              <a:t> - </a:t>
            </a:r>
            <a:r>
              <a:rPr lang="en-US" sz="1400" dirty="0" err="1"/>
              <a:t>noviembre</a:t>
            </a:r>
            <a:r>
              <a:rPr lang="en-US" sz="14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'concepto '!$A$50</c:f>
              <c:strCache>
                <c:ptCount val="1"/>
                <c:pt idx="0">
                  <c:v>Subtotal Gastos De Funcionamiento 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'concepto '!$B$43:$E$43</c:f>
              <c:strCache>
                <c:ptCount val="4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</c:strCache>
            </c:strRef>
          </c:cat>
          <c:val>
            <c:numRef>
              <c:f>'concepto '!$B$50:$E$50</c:f>
              <c:numCache>
                <c:formatCode>#,##0.0,,</c:formatCode>
                <c:ptCount val="4"/>
                <c:pt idx="0">
                  <c:v>5455209200000</c:v>
                </c:pt>
                <c:pt idx="1">
                  <c:v>4330501631428.1401</c:v>
                </c:pt>
                <c:pt idx="2">
                  <c:v>4224252359628.52</c:v>
                </c:pt>
                <c:pt idx="3">
                  <c:v>4220824721152.2397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3-4746-BE42-A460DAE4FD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829660767"/>
        <c:axId val="1887612607"/>
      </c:barChart>
      <c:catAx>
        <c:axId val="1829660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7612607"/>
        <c:crosses val="autoZero"/>
        <c:auto val="1"/>
        <c:lblAlgn val="ctr"/>
        <c:lblOffset val="100"/>
        <c:noMultiLvlLbl val="0"/>
      </c:catAx>
      <c:valAx>
        <c:axId val="1887612607"/>
        <c:scaling>
          <c:orientation val="minMax"/>
        </c:scaling>
        <c:delete val="0"/>
        <c:axPos val="l"/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29660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Gastos de Funcionamiento 2022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Mensual!$A$25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Mensual!$B$24:$M$24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Mensual!$B$25:$M$25</c:f>
              <c:numCache>
                <c:formatCode>#,##0.0,,</c:formatCode>
                <c:ptCount val="11"/>
                <c:pt idx="0">
                  <c:v>5067375865013</c:v>
                </c:pt>
                <c:pt idx="1">
                  <c:v>5067375865013</c:v>
                </c:pt>
                <c:pt idx="2">
                  <c:v>5067375865013</c:v>
                </c:pt>
                <c:pt idx="3">
                  <c:v>5067375865013</c:v>
                </c:pt>
                <c:pt idx="4">
                  <c:v>5067375865013</c:v>
                </c:pt>
                <c:pt idx="5">
                  <c:v>5067375865013</c:v>
                </c:pt>
                <c:pt idx="6">
                  <c:v>5067375865013</c:v>
                </c:pt>
                <c:pt idx="7">
                  <c:v>5067375865013</c:v>
                </c:pt>
                <c:pt idx="8">
                  <c:v>5067375865013</c:v>
                </c:pt>
                <c:pt idx="9">
                  <c:v>5067375865013</c:v>
                </c:pt>
                <c:pt idx="10">
                  <c:v>5455209200000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F1-4410-9E65-28CD2A089EC2}"/>
            </c:ext>
          </c:extLst>
        </c:ser>
        <c:ser>
          <c:idx val="2"/>
          <c:order val="2"/>
          <c:tx>
            <c:strRef>
              <c:f>Mensual!$A$27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Mensual!$B$24:$M$24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Mensual!$B$27:$M$27</c:f>
              <c:numCache>
                <c:formatCode>#,##0.0,,</c:formatCode>
                <c:ptCount val="11"/>
                <c:pt idx="0">
                  <c:v>240400179530.97</c:v>
                </c:pt>
                <c:pt idx="1">
                  <c:v>590853538246.08997</c:v>
                </c:pt>
                <c:pt idx="2">
                  <c:v>959160150572.73999</c:v>
                </c:pt>
                <c:pt idx="3">
                  <c:v>1325114664991</c:v>
                </c:pt>
                <c:pt idx="4">
                  <c:v>1726067859101.6899</c:v>
                </c:pt>
                <c:pt idx="5">
                  <c:v>2236070919485.1602</c:v>
                </c:pt>
                <c:pt idx="6">
                  <c:v>2681257991050.3203</c:v>
                </c:pt>
                <c:pt idx="7">
                  <c:v>3061529181571.7397</c:v>
                </c:pt>
                <c:pt idx="8">
                  <c:v>3441792464445.3394</c:v>
                </c:pt>
                <c:pt idx="9">
                  <c:v>3836332240825.2998</c:v>
                </c:pt>
                <c:pt idx="10">
                  <c:v>4224252359628.52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F1-4410-9E65-28CD2A089EC2}"/>
            </c:ext>
          </c:extLst>
        </c:ser>
        <c:ser>
          <c:idx val="3"/>
          <c:order val="3"/>
          <c:tx>
            <c:strRef>
              <c:f>Mensual!$A$28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Mensual!$B$24:$M$24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Mensual!$B$28:$M$28</c:f>
              <c:numCache>
                <c:formatCode>#,##0.0,,</c:formatCode>
                <c:ptCount val="11"/>
                <c:pt idx="0">
                  <c:v>239785360270.16998</c:v>
                </c:pt>
                <c:pt idx="1">
                  <c:v>589211660305.08997</c:v>
                </c:pt>
                <c:pt idx="2">
                  <c:v>955337564210.57996</c:v>
                </c:pt>
                <c:pt idx="3">
                  <c:v>1322926132947.7998</c:v>
                </c:pt>
                <c:pt idx="4">
                  <c:v>1718736709554.4897</c:v>
                </c:pt>
                <c:pt idx="5">
                  <c:v>2233058011998.4199</c:v>
                </c:pt>
                <c:pt idx="6">
                  <c:v>2678652349702.6299</c:v>
                </c:pt>
                <c:pt idx="7">
                  <c:v>3055426977649.2891</c:v>
                </c:pt>
                <c:pt idx="8">
                  <c:v>3438089186478.2798</c:v>
                </c:pt>
                <c:pt idx="9">
                  <c:v>3831750185860.79</c:v>
                </c:pt>
                <c:pt idx="10">
                  <c:v>4220824721152.2397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F1-4410-9E65-28CD2A089EC2}"/>
            </c:ext>
          </c:extLst>
        </c:ser>
        <c:ser>
          <c:idx val="4"/>
          <c:order val="4"/>
          <c:tx>
            <c:strRef>
              <c:f>Mensual!$A$29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11359080528744E-3"/>
                  <c:y val="-4.6500321490582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F1-4410-9E65-28CD2A089EC2}"/>
                </c:ext>
              </c:extLst>
            </c:dLbl>
            <c:dLbl>
              <c:idx val="1"/>
              <c:layout>
                <c:manualLayout>
                  <c:x val="1.4711359080528475E-3"/>
                  <c:y val="-8.0870124331448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F1-4410-9E65-28CD2A089EC2}"/>
                </c:ext>
              </c:extLst>
            </c:dLbl>
            <c:dLbl>
              <c:idx val="2"/>
              <c:layout>
                <c:manualLayout>
                  <c:x val="7.3556795402642365E-3"/>
                  <c:y val="-0.123326939605458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F1-4410-9E65-28CD2A089EC2}"/>
                </c:ext>
              </c:extLst>
            </c:dLbl>
            <c:dLbl>
              <c:idx val="3"/>
              <c:layout>
                <c:manualLayout>
                  <c:x val="4.4134077241585424E-3"/>
                  <c:y val="-0.165783754879469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F1-4410-9E65-28CD2A089EC2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F1-4410-9E65-28CD2A089EC2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F1-4410-9E65-28CD2A089EC2}"/>
                </c:ext>
              </c:extLst>
            </c:dLbl>
            <c:dLbl>
              <c:idx val="6"/>
              <c:layout>
                <c:manualLayout>
                  <c:x val="5.8845436322113899E-3"/>
                  <c:y val="-0.303262966242931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2F1-4410-9E65-28CD2A089EC2}"/>
                </c:ext>
              </c:extLst>
            </c:dLbl>
            <c:dLbl>
              <c:idx val="7"/>
              <c:layout>
                <c:manualLayout>
                  <c:x val="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F1-4410-9E65-28CD2A089EC2}"/>
                </c:ext>
              </c:extLst>
            </c:dLbl>
            <c:dLbl>
              <c:idx val="8"/>
              <c:layout>
                <c:manualLayout>
                  <c:x val="1.4711359080527395E-3"/>
                  <c:y val="-0.39626360922409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2F1-4410-9E65-28CD2A089EC2}"/>
                </c:ext>
              </c:extLst>
            </c:dLbl>
            <c:dLbl>
              <c:idx val="9"/>
              <c:layout>
                <c:manualLayout>
                  <c:x val="-2.9422718161058025E-3"/>
                  <c:y val="-0.434676918281535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F1-4410-9E65-28CD2A089EC2}"/>
                </c:ext>
              </c:extLst>
            </c:dLbl>
            <c:dLbl>
              <c:idx val="10"/>
              <c:layout>
                <c:manualLayout>
                  <c:x val="-7.3556795402643449E-3"/>
                  <c:y val="-0.493307758421835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2F1-4410-9E65-28CD2A089EC2}"/>
                </c:ext>
              </c:extLst>
            </c:dLbl>
            <c:dLbl>
              <c:idx val="11"/>
              <c:layout>
                <c:manualLayout>
                  <c:x val="0"/>
                  <c:y val="-0.537786326804132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F1-4410-9E65-28CD2A089E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Mensual!$B$24:$M$24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Mensual!$B$29:$M$29</c:f>
              <c:numCache>
                <c:formatCode>0.00%</c:formatCode>
                <c:ptCount val="11"/>
                <c:pt idx="0">
                  <c:v>7.8514426853173516E-2</c:v>
                </c:pt>
                <c:pt idx="1">
                  <c:v>0.1455008613550178</c:v>
                </c:pt>
                <c:pt idx="2">
                  <c:v>0.21319219394607872</c:v>
                </c:pt>
                <c:pt idx="3">
                  <c:v>0.28209103230725174</c:v>
                </c:pt>
                <c:pt idx="4">
                  <c:v>0.36177843782228042</c:v>
                </c:pt>
                <c:pt idx="5">
                  <c:v>0.4594385376515952</c:v>
                </c:pt>
                <c:pt idx="6">
                  <c:v>0.55264879644066545</c:v>
                </c:pt>
                <c:pt idx="7">
                  <c:v>0.62461670499649824</c:v>
                </c:pt>
                <c:pt idx="8">
                  <c:v>0.6976433755748096</c:v>
                </c:pt>
                <c:pt idx="9">
                  <c:v>0.78267079303717002</c:v>
                </c:pt>
                <c:pt idx="10">
                  <c:v>0.79382870072666323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2F1-4410-9E65-28CD2A089E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Mensual!$A$26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Mensual!$B$24:$M$24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Mensual!$B$26:$M$26</c:f>
              <c:numCache>
                <c:formatCode>#,##0.0,,</c:formatCode>
                <c:ptCount val="11"/>
                <c:pt idx="0">
                  <c:v>397862111691.10004</c:v>
                </c:pt>
                <c:pt idx="1">
                  <c:v>737307553169.0199</c:v>
                </c:pt>
                <c:pt idx="2">
                  <c:v>1080324978211.5299</c:v>
                </c:pt>
                <c:pt idx="3">
                  <c:v>1429461288850.3699</c:v>
                </c:pt>
                <c:pt idx="4">
                  <c:v>1833267324302.73</c:v>
                </c:pt>
                <c:pt idx="5">
                  <c:v>2328147757152.5601</c:v>
                </c:pt>
                <c:pt idx="6">
                  <c:v>2800479172911.9102</c:v>
                </c:pt>
                <c:pt idx="7">
                  <c:v>3165167615783.2002</c:v>
                </c:pt>
                <c:pt idx="8">
                  <c:v>3535221203773.9897</c:v>
                </c:pt>
                <c:pt idx="9">
                  <c:v>3966087086887.1401</c:v>
                </c:pt>
                <c:pt idx="10">
                  <c:v>4330501631428.1401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2F1-4410-9E65-28CD2A089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ejecucion</a:t>
            </a:r>
            <a:r>
              <a:rPr lang="en-US" sz="1400" baseline="0"/>
              <a:t> </a:t>
            </a:r>
            <a:r>
              <a:rPr lang="en-US" sz="1400"/>
              <a:t>Gastos De INVERSION 2022 </a:t>
            </a:r>
          </a:p>
          <a:p>
            <a:pPr>
              <a:defRPr sz="1400"/>
            </a:pPr>
            <a:r>
              <a:rPr lang="en-US" sz="1400"/>
              <a:t>enero - noviembre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'concepto '!$A$52</c:f>
              <c:strCache>
                <c:ptCount val="1"/>
                <c:pt idx="0">
                  <c:v>C- Gastos De Inversión 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'concepto '!$B$43:$E$43</c:f>
              <c:strCache>
                <c:ptCount val="4"/>
                <c:pt idx="0">
                  <c:v> APROPIADO </c:v>
                </c:pt>
                <c:pt idx="1">
                  <c:v> COMPROMETIDO </c:v>
                </c:pt>
                <c:pt idx="2">
                  <c:v> OBLIGADO </c:v>
                </c:pt>
                <c:pt idx="3">
                  <c:v> PAGADO </c:v>
                </c:pt>
              </c:strCache>
            </c:strRef>
          </c:cat>
          <c:val>
            <c:numRef>
              <c:f>'concepto '!$B$52:$E$52</c:f>
              <c:numCache>
                <c:formatCode>#,##0.0,,</c:formatCode>
                <c:ptCount val="4"/>
                <c:pt idx="0">
                  <c:v>580822027740</c:v>
                </c:pt>
                <c:pt idx="1">
                  <c:v>325922714944.72003</c:v>
                </c:pt>
                <c:pt idx="2">
                  <c:v>135611387879.34</c:v>
                </c:pt>
                <c:pt idx="3">
                  <c:v>133490370590.05002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43-4906-8B21-6B972DE612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829660767"/>
        <c:axId val="1887612607"/>
      </c:barChart>
      <c:catAx>
        <c:axId val="1829660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7612607"/>
        <c:crosses val="autoZero"/>
        <c:auto val="1"/>
        <c:lblAlgn val="ctr"/>
        <c:lblOffset val="100"/>
        <c:noMultiLvlLbl val="0"/>
      </c:catAx>
      <c:valAx>
        <c:axId val="1887612607"/>
        <c:scaling>
          <c:orientation val="minMax"/>
        </c:scaling>
        <c:delete val="0"/>
        <c:axPos val="l"/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29660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Inversión 2022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Mensual!$A$35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Mensual!$B$34:$M$34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Mensual!$B$35:$M$35</c:f>
              <c:numCache>
                <c:formatCode>#,##0.0,,</c:formatCode>
                <c:ptCount val="11"/>
                <c:pt idx="0">
                  <c:v>580822027740</c:v>
                </c:pt>
                <c:pt idx="1">
                  <c:v>580822027740</c:v>
                </c:pt>
                <c:pt idx="2">
                  <c:v>580822027740</c:v>
                </c:pt>
                <c:pt idx="3">
                  <c:v>580822027740</c:v>
                </c:pt>
                <c:pt idx="4">
                  <c:v>580822027740</c:v>
                </c:pt>
                <c:pt idx="5">
                  <c:v>580822027740</c:v>
                </c:pt>
                <c:pt idx="6">
                  <c:v>580822027740</c:v>
                </c:pt>
                <c:pt idx="7">
                  <c:v>580822027740</c:v>
                </c:pt>
                <c:pt idx="8">
                  <c:v>580822027740</c:v>
                </c:pt>
                <c:pt idx="9">
                  <c:v>580822027740</c:v>
                </c:pt>
                <c:pt idx="10">
                  <c:v>580822027740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D-42C9-A159-8D0EC01A2523}"/>
            </c:ext>
          </c:extLst>
        </c:ser>
        <c:ser>
          <c:idx val="2"/>
          <c:order val="2"/>
          <c:tx>
            <c:strRef>
              <c:f>Mensual!$A$37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Mensual!$B$34:$M$34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Mensual!$B$37:$M$37</c:f>
              <c:numCache>
                <c:formatCode>#,##0.0,,</c:formatCode>
                <c:ptCount val="11"/>
                <c:pt idx="0">
                  <c:v>4957000274</c:v>
                </c:pt>
                <c:pt idx="1">
                  <c:v>8677694994.7900009</c:v>
                </c:pt>
                <c:pt idx="2">
                  <c:v>27464658885.669998</c:v>
                </c:pt>
                <c:pt idx="3">
                  <c:v>35074684477.43</c:v>
                </c:pt>
                <c:pt idx="4">
                  <c:v>40409767798.050003</c:v>
                </c:pt>
                <c:pt idx="5">
                  <c:v>45809843411.870003</c:v>
                </c:pt>
                <c:pt idx="6">
                  <c:v>61167824329.5</c:v>
                </c:pt>
                <c:pt idx="7">
                  <c:v>75236669508.160004</c:v>
                </c:pt>
                <c:pt idx="8">
                  <c:v>92724916687.430008</c:v>
                </c:pt>
                <c:pt idx="9">
                  <c:v>110448285373.52002</c:v>
                </c:pt>
                <c:pt idx="10">
                  <c:v>135611387879.34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D-42C9-A159-8D0EC01A2523}"/>
            </c:ext>
          </c:extLst>
        </c:ser>
        <c:ser>
          <c:idx val="3"/>
          <c:order val="3"/>
          <c:tx>
            <c:strRef>
              <c:f>Mensual!$A$38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Mensual!$B$34:$M$34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Mensual!$B$38:$M$38</c:f>
              <c:numCache>
                <c:formatCode>#,##0.0,,</c:formatCode>
                <c:ptCount val="11"/>
                <c:pt idx="0">
                  <c:v>0</c:v>
                </c:pt>
                <c:pt idx="1">
                  <c:v>8576811060.5299997</c:v>
                </c:pt>
                <c:pt idx="2">
                  <c:v>27252437003.309998</c:v>
                </c:pt>
                <c:pt idx="3">
                  <c:v>33555164041.209999</c:v>
                </c:pt>
                <c:pt idx="4">
                  <c:v>38326075791.050003</c:v>
                </c:pt>
                <c:pt idx="5">
                  <c:v>44775528870.590004</c:v>
                </c:pt>
                <c:pt idx="6">
                  <c:v>56333841938.680008</c:v>
                </c:pt>
                <c:pt idx="7">
                  <c:v>74640844754.160004</c:v>
                </c:pt>
                <c:pt idx="8">
                  <c:v>89452451446.980011</c:v>
                </c:pt>
                <c:pt idx="9">
                  <c:v>107583960825.87</c:v>
                </c:pt>
                <c:pt idx="10">
                  <c:v>133490370590.05002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8D-42C9-A159-8D0EC01A2523}"/>
            </c:ext>
          </c:extLst>
        </c:ser>
        <c:ser>
          <c:idx val="4"/>
          <c:order val="4"/>
          <c:tx>
            <c:strRef>
              <c:f>Mensual!$A$39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8D-42C9-A159-8D0EC01A2523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8D-42C9-A159-8D0EC01A2523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8D-42C9-A159-8D0EC01A2523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8D-42C9-A159-8D0EC01A2523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8D-42C9-A159-8D0EC01A2523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8D-42C9-A159-8D0EC01A2523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8D-42C9-A159-8D0EC01A2523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8D-42C9-A159-8D0EC01A2523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8D-42C9-A159-8D0EC01A2523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8D-42C9-A159-8D0EC01A2523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08D-42C9-A159-8D0EC01A2523}"/>
                </c:ext>
              </c:extLst>
            </c:dLbl>
            <c:dLbl>
              <c:idx val="11"/>
              <c:layout>
                <c:manualLayout>
                  <c:x val="0"/>
                  <c:y val="-0.5377863268041320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8D-42C9-A159-8D0EC01A2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Mensual!$B$34:$M$34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Mensual!$B$39:$M$39</c:f>
              <c:numCache>
                <c:formatCode>0.00%</c:formatCode>
                <c:ptCount val="11"/>
                <c:pt idx="0">
                  <c:v>0.26592464164224228</c:v>
                </c:pt>
                <c:pt idx="1">
                  <c:v>0.26904255066407545</c:v>
                </c:pt>
                <c:pt idx="2">
                  <c:v>0.29968487205319644</c:v>
                </c:pt>
                <c:pt idx="3">
                  <c:v>0.34204812670793283</c:v>
                </c:pt>
                <c:pt idx="4">
                  <c:v>0.34930021844985548</c:v>
                </c:pt>
                <c:pt idx="5">
                  <c:v>0.39376553142788007</c:v>
                </c:pt>
                <c:pt idx="6">
                  <c:v>0.41886674948890773</c:v>
                </c:pt>
                <c:pt idx="7">
                  <c:v>0.48195045909918049</c:v>
                </c:pt>
                <c:pt idx="8">
                  <c:v>0.53409924806108733</c:v>
                </c:pt>
                <c:pt idx="9">
                  <c:v>0.54945508733647463</c:v>
                </c:pt>
                <c:pt idx="10">
                  <c:v>0.56114041716512941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08D-42C9-A159-8D0EC01A25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Mensual!$A$36</c:f>
              <c:strCache>
                <c:ptCount val="1"/>
                <c:pt idx="0">
                  <c:v>Comprometido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Mensual!$B$34:$M$34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Mensual!$B$36:$M$36</c:f>
              <c:numCache>
                <c:formatCode>#,##0.0,,</c:formatCode>
                <c:ptCount val="11"/>
                <c:pt idx="0">
                  <c:v>154454889584.67999</c:v>
                </c:pt>
                <c:pt idx="1">
                  <c:v>156265839825.04999</c:v>
                </c:pt>
                <c:pt idx="2">
                  <c:v>174063575068.94</c:v>
                </c:pt>
                <c:pt idx="3">
                  <c:v>198669086539.17001</c:v>
                </c:pt>
                <c:pt idx="4">
                  <c:v>202881261170.07001</c:v>
                </c:pt>
                <c:pt idx="5">
                  <c:v>228707694418.06</c:v>
                </c:pt>
                <c:pt idx="6">
                  <c:v>243287034791.01001</c:v>
                </c:pt>
                <c:pt idx="7">
                  <c:v>279927442924.20996</c:v>
                </c:pt>
                <c:pt idx="8">
                  <c:v>310216608273.25</c:v>
                </c:pt>
                <c:pt idx="9">
                  <c:v>319135617978.83002</c:v>
                </c:pt>
                <c:pt idx="10">
                  <c:v>325922714944.71997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08D-42C9-A159-8D0EC01A2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1000" b="0" i="0" u="none" strike="noStrike" kern="1200" spc="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O" sz="1000" b="1" i="0" baseline="0">
                <a:effectLst/>
              </a:rPr>
              <a:t>Nivel de Ejecución Acumulado </a:t>
            </a:r>
            <a:endParaRPr lang="es-CO" sz="1000">
              <a:effectLst/>
            </a:endParaRPr>
          </a:p>
          <a:p>
            <a:pPr>
              <a:defRPr sz="1000"/>
            </a:pPr>
            <a:r>
              <a:rPr lang="es-CO" sz="1000" b="1" i="0" baseline="0">
                <a:effectLst/>
              </a:rPr>
              <a:t>Reserva de Inversión 2022</a:t>
            </a:r>
            <a:endParaRPr lang="es-CO" sz="1000">
              <a:effectLst/>
            </a:endParaRPr>
          </a:p>
        </c:rich>
      </c:tx>
      <c:layout>
        <c:manualLayout>
          <c:xMode val="edge"/>
          <c:yMode val="edge"/>
          <c:x val="0.39775748313669862"/>
          <c:y val="5.20005896129845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000" b="0" i="0" u="none" strike="noStrike" kern="1200" spc="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3954864646456233"/>
          <c:y val="1.2337788141606135E-2"/>
          <c:w val="0.83694600780442252"/>
          <c:h val="0.8103584440906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Mensual!$A$5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Mensual!$B$4:$P$4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Mensual!$B$5:$P$5</c:f>
              <c:numCache>
                <c:formatCode>#,##0.0,,</c:formatCode>
                <c:ptCount val="11"/>
                <c:pt idx="0">
                  <c:v>269318544050.11996</c:v>
                </c:pt>
                <c:pt idx="1">
                  <c:v>269271653269.11996</c:v>
                </c:pt>
                <c:pt idx="2">
                  <c:v>269266077549.38998</c:v>
                </c:pt>
                <c:pt idx="3">
                  <c:v>269265702511.38998</c:v>
                </c:pt>
                <c:pt idx="4">
                  <c:v>269207559049.83997</c:v>
                </c:pt>
                <c:pt idx="5">
                  <c:v>269200123105.39996</c:v>
                </c:pt>
                <c:pt idx="6">
                  <c:v>268945552350.48999</c:v>
                </c:pt>
                <c:pt idx="7">
                  <c:v>268940632293.48001</c:v>
                </c:pt>
                <c:pt idx="8">
                  <c:v>268940115516.70001</c:v>
                </c:pt>
                <c:pt idx="9">
                  <c:v>267473685281.55005</c:v>
                </c:pt>
                <c:pt idx="10">
                  <c:v>266987353158.38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E8-4210-80EA-247AEAD510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12012351"/>
        <c:axId val="94831871"/>
      </c:barChart>
      <c:lineChart>
        <c:grouping val="standard"/>
        <c:varyColors val="0"/>
        <c:ser>
          <c:idx val="2"/>
          <c:order val="1"/>
          <c:tx>
            <c:strRef>
              <c:f>Mensual!$A$6</c:f>
              <c:strCache>
                <c:ptCount val="1"/>
                <c:pt idx="0">
                  <c:v>Obligaciones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Mensual!$B$6:$P$6</c:f>
            </c:numRef>
          </c:val>
          <c:smooth val="0"/>
          <c:extLst>
            <c:ext xmlns:c16="http://schemas.microsoft.com/office/drawing/2014/chart" uri="{C3380CC4-5D6E-409C-BE32-E72D297353CC}">
              <c16:uniqueId val="{00000001-07E8-4210-80EA-247AEAD51015}"/>
            </c:ext>
          </c:extLst>
        </c:ser>
        <c:ser>
          <c:idx val="1"/>
          <c:order val="2"/>
          <c:tx>
            <c:strRef>
              <c:f>Mensual!$A$7</c:f>
              <c:strCache>
                <c:ptCount val="1"/>
                <c:pt idx="0">
                  <c:v>Pagos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Mensual!$B$4:$P$4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Mensual!$B$7:$P$7</c:f>
              <c:numCache>
                <c:formatCode>#,##0.0,,</c:formatCode>
                <c:ptCount val="11"/>
                <c:pt idx="0">
                  <c:v>9742669300.2799988</c:v>
                </c:pt>
                <c:pt idx="1">
                  <c:v>25104822686.16</c:v>
                </c:pt>
                <c:pt idx="2">
                  <c:v>41217872201.090004</c:v>
                </c:pt>
                <c:pt idx="3">
                  <c:v>62252559247.619995</c:v>
                </c:pt>
                <c:pt idx="4">
                  <c:v>84906208133.539993</c:v>
                </c:pt>
                <c:pt idx="5">
                  <c:v>106076092644.51001</c:v>
                </c:pt>
                <c:pt idx="6">
                  <c:v>115707424565.53999</c:v>
                </c:pt>
                <c:pt idx="7">
                  <c:v>130252567387.86</c:v>
                </c:pt>
                <c:pt idx="8">
                  <c:v>181733806003.10004</c:v>
                </c:pt>
                <c:pt idx="9">
                  <c:v>223398173392.29001</c:v>
                </c:pt>
                <c:pt idx="10">
                  <c:v>231624068672.63998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E8-4210-80EA-247AEAD51015}"/>
            </c:ext>
          </c:extLst>
        </c:ser>
        <c:ser>
          <c:idx val="3"/>
          <c:order val="3"/>
          <c:tx>
            <c:strRef>
              <c:f>Mensual!$A$8</c:f>
              <c:strCache>
                <c:ptCount val="1"/>
                <c:pt idx="0">
                  <c:v>% Pagos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036261622826653E-2"/>
                  <c:y val="-7.6826618114876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E8-4210-80EA-247AEAD51015}"/>
                </c:ext>
              </c:extLst>
            </c:dLbl>
            <c:dLbl>
              <c:idx val="1"/>
              <c:layout>
                <c:manualLayout>
                  <c:x val="-3.3788934488334227E-2"/>
                  <c:y val="-0.12332693960545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E8-4210-80EA-247AEAD51015}"/>
                </c:ext>
              </c:extLst>
            </c:dLbl>
            <c:dLbl>
              <c:idx val="2"/>
              <c:layout>
                <c:manualLayout>
                  <c:x val="-3.3788934488334255E-2"/>
                  <c:y val="-0.194088298395476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s-CO" sz="1000" b="1" i="0" u="sng" strike="noStrike" kern="1200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81320861618989E-2"/>
                      <c:h val="4.69148604743605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7E8-4210-80EA-247AEAD51015}"/>
                </c:ext>
              </c:extLst>
            </c:dLbl>
            <c:dLbl>
              <c:idx val="3"/>
              <c:layout>
                <c:manualLayout>
                  <c:x val="-2.4974429839203539E-2"/>
                  <c:y val="-0.2264363481280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E8-4210-80EA-247AEAD51015}"/>
                </c:ext>
              </c:extLst>
            </c:dLbl>
            <c:dLbl>
              <c:idx val="4"/>
              <c:layout>
                <c:manualLayout>
                  <c:x val="-2.6443513947391983E-2"/>
                  <c:y val="-0.30124121313464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E8-4210-80EA-247AEAD51015}"/>
                </c:ext>
              </c:extLst>
            </c:dLbl>
            <c:dLbl>
              <c:idx val="5"/>
              <c:layout>
                <c:manualLayout>
                  <c:x val="-3.0850766271957313E-2"/>
                  <c:y val="-0.34976328773351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E8-4210-80EA-247AEAD51015}"/>
                </c:ext>
              </c:extLst>
            </c:dLbl>
            <c:dLbl>
              <c:idx val="6"/>
              <c:layout>
                <c:manualLayout>
                  <c:x val="-2.7912598055580534E-2"/>
                  <c:y val="-0.36998081881637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E8-4210-80EA-247AEAD51015}"/>
                </c:ext>
              </c:extLst>
            </c:dLbl>
            <c:dLbl>
              <c:idx val="7"/>
              <c:layout>
                <c:manualLayout>
                  <c:x val="-2.6443513947391875E-2"/>
                  <c:y val="-0.42861165895667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E8-4210-80EA-247AEAD51015}"/>
                </c:ext>
              </c:extLst>
            </c:dLbl>
            <c:dLbl>
              <c:idx val="8"/>
              <c:layout>
                <c:manualLayout>
                  <c:x val="-2.2036261622826653E-2"/>
                  <c:y val="-0.54587333923727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E8-4210-80EA-247AEAD51015}"/>
                </c:ext>
              </c:extLst>
            </c:dLbl>
            <c:dLbl>
              <c:idx val="9"/>
              <c:layout>
                <c:manualLayout>
                  <c:x val="-2.4974429839203539E-2"/>
                  <c:y val="-0.642917488435015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E8-4210-80EA-247AEAD51015}"/>
                </c:ext>
              </c:extLst>
            </c:dLbl>
            <c:dLbl>
              <c:idx val="10"/>
              <c:layout>
                <c:manualLayout>
                  <c:x val="-3.6166411627018549E-3"/>
                  <c:y val="-0.66820757652685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E8-4210-80EA-247AEAD51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CO" sz="1000" b="1" i="0" u="sng" strike="noStrike" kern="1200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Mensual!$B$4:$P$4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Mensual!$B$8:$P$8</c:f>
              <c:numCache>
                <c:formatCode>0.0%</c:formatCode>
                <c:ptCount val="11"/>
                <c:pt idx="0">
                  <c:v>3.6175263514223129E-2</c:v>
                </c:pt>
                <c:pt idx="1">
                  <c:v>9.3232326467982574E-2</c:v>
                </c:pt>
                <c:pt idx="2">
                  <c:v>0.15307487885669385</c:v>
                </c:pt>
                <c:pt idx="3">
                  <c:v>0.23119379359124545</c:v>
                </c:pt>
                <c:pt idx="4">
                  <c:v>0.31539310572561158</c:v>
                </c:pt>
                <c:pt idx="5">
                  <c:v>0.39404176870668822</c:v>
                </c:pt>
                <c:pt idx="6">
                  <c:v>0.43022620584091315</c:v>
                </c:pt>
                <c:pt idx="7">
                  <c:v>0.48431717541930441</c:v>
                </c:pt>
                <c:pt idx="8">
                  <c:v>0.67574078955809458</c:v>
                </c:pt>
                <c:pt idx="9">
                  <c:v>0.83521552094792073</c:v>
                </c:pt>
                <c:pt idx="10">
                  <c:v>0.86754696779677765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7E8-4210-80EA-247AEAD510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2009151"/>
        <c:axId val="94821055"/>
      </c:lineChart>
      <c:catAx>
        <c:axId val="201201235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831871"/>
        <c:crosses val="autoZero"/>
        <c:auto val="1"/>
        <c:lblAlgn val="ctr"/>
        <c:lblOffset val="100"/>
        <c:noMultiLvlLbl val="0"/>
      </c:catAx>
      <c:valAx>
        <c:axId val="948318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crossAx val="2012012351"/>
        <c:crosses val="autoZero"/>
        <c:crossBetween val="between"/>
      </c:valAx>
      <c:valAx>
        <c:axId val="94821055"/>
        <c:scaling>
          <c:orientation val="minMax"/>
        </c:scaling>
        <c:delete val="1"/>
        <c:axPos val="r"/>
        <c:numFmt formatCode="#,##0.0,," sourceLinked="1"/>
        <c:majorTickMark val="out"/>
        <c:minorTickMark val="none"/>
        <c:tickLblPos val="nextTo"/>
        <c:crossAx val="2012009151"/>
        <c:crosses val="max"/>
        <c:crossBetween val="between"/>
      </c:valAx>
      <c:catAx>
        <c:axId val="201200915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4821055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s-CO"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O"/>
          </a:p>
        </c:txPr>
      </c:dTable>
      <c:spPr>
        <a:noFill/>
        <a:ln>
          <a:solidFill>
            <a:schemeClr val="accent1"/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s-CO" sz="1000" b="0" i="0" u="none" strike="noStrike" kern="1200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0.53343</cdr:x>
      <cdr:y>0.06088</cdr:y>
    </cdr:from>
    <cdr:to>
      <cdr:x>0.66927</cdr:x>
      <cdr:y>0.26382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FD042721-1C5B-44CD-B545-8426D7186F1C}"/>
            </a:ext>
          </a:extLst>
        </cdr:cNvPr>
        <cdr:cNvSpPr txBox="1"/>
      </cdr:nvSpPr>
      <cdr:spPr>
        <a:xfrm xmlns:a="http://schemas.openxmlformats.org/drawingml/2006/main">
          <a:off x="3590582" y="27429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0.49444</cdr:x>
      <cdr:y>0.67873</cdr:y>
    </cdr:from>
    <cdr:to>
      <cdr:x>0.59017</cdr:x>
      <cdr:y>0.73772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D383A65A-D545-43A9-A981-3B10D0CD6E98}"/>
            </a:ext>
          </a:extLst>
        </cdr:cNvPr>
        <cdr:cNvSpPr txBox="1"/>
      </cdr:nvSpPr>
      <cdr:spPr>
        <a:xfrm xmlns:a="http://schemas.openxmlformats.org/drawingml/2006/main">
          <a:off x="3328194" y="3058196"/>
          <a:ext cx="644323" cy="26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000" dirty="0"/>
            <a:t>89,5%</a:t>
          </a:r>
          <a:endParaRPr lang="es-CO" sz="1000" dirty="0"/>
        </a:p>
      </cdr:txBody>
    </cdr:sp>
  </cdr:relSizeAnchor>
  <cdr:relSizeAnchor xmlns:cdr="http://schemas.openxmlformats.org/drawingml/2006/chartDrawing">
    <cdr:from>
      <cdr:x>0.42589</cdr:x>
      <cdr:y>0.35308</cdr:y>
    </cdr:from>
    <cdr:to>
      <cdr:x>0.52066</cdr:x>
      <cdr:y>0.41207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FE9506F1-FD77-4539-B83E-18433E948DCA}"/>
            </a:ext>
          </a:extLst>
        </cdr:cNvPr>
        <cdr:cNvSpPr txBox="1"/>
      </cdr:nvSpPr>
      <cdr:spPr>
        <a:xfrm xmlns:a="http://schemas.openxmlformats.org/drawingml/2006/main">
          <a:off x="2866731" y="1590902"/>
          <a:ext cx="637953" cy="265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000" dirty="0"/>
            <a:t>9,5%</a:t>
          </a:r>
          <a:endParaRPr lang="es-CO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0.41128</cdr:x>
      <cdr:y>0.22019</cdr:y>
    </cdr:from>
    <cdr:to>
      <cdr:x>0.48736</cdr:x>
      <cdr:y>0.28372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9EC82F88-294B-42C5-A035-7D8AF82A6898}"/>
            </a:ext>
          </a:extLst>
        </cdr:cNvPr>
        <cdr:cNvSpPr txBox="1"/>
      </cdr:nvSpPr>
      <cdr:spPr>
        <a:xfrm xmlns:a="http://schemas.openxmlformats.org/drawingml/2006/main">
          <a:off x="3045492" y="1107148"/>
          <a:ext cx="563376" cy="3194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79,4%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0.62703</cdr:x>
      <cdr:y>0.2498</cdr:y>
    </cdr:from>
    <cdr:to>
      <cdr:x>0.69844</cdr:x>
      <cdr:y>0.29715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B6C159C5-4401-4B2C-B8B6-AA14EDF878A5}"/>
            </a:ext>
          </a:extLst>
        </cdr:cNvPr>
        <cdr:cNvSpPr txBox="1"/>
      </cdr:nvSpPr>
      <cdr:spPr>
        <a:xfrm xmlns:a="http://schemas.openxmlformats.org/drawingml/2006/main">
          <a:off x="4643101" y="1256004"/>
          <a:ext cx="528753" cy="23810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77,4%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0.82583</cdr:x>
      <cdr:y>0.25191</cdr:y>
    </cdr:from>
    <cdr:to>
      <cdr:x>0.90867</cdr:x>
      <cdr:y>0.30332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B70FE2E6-7512-4485-91FE-6D16BF0D80F2}"/>
            </a:ext>
          </a:extLst>
        </cdr:cNvPr>
        <cdr:cNvSpPr txBox="1"/>
      </cdr:nvSpPr>
      <cdr:spPr>
        <a:xfrm xmlns:a="http://schemas.openxmlformats.org/drawingml/2006/main">
          <a:off x="6115198" y="1266637"/>
          <a:ext cx="613440" cy="25849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77,4%</a:t>
          </a:r>
          <a:endParaRPr lang="es-CO" sz="9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0.38195</cdr:x>
      <cdr:y>0.37083</cdr:y>
    </cdr:from>
    <cdr:to>
      <cdr:x>0.45885</cdr:x>
      <cdr:y>0.42767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9EC82F88-294B-42C5-A035-7D8AF82A6898}"/>
            </a:ext>
          </a:extLst>
        </cdr:cNvPr>
        <cdr:cNvSpPr txBox="1"/>
      </cdr:nvSpPr>
      <cdr:spPr>
        <a:xfrm xmlns:a="http://schemas.openxmlformats.org/drawingml/2006/main">
          <a:off x="2871039" y="1837356"/>
          <a:ext cx="578044" cy="28161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56,1%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0.60049</cdr:x>
      <cdr:y>0.54466</cdr:y>
    </cdr:from>
    <cdr:to>
      <cdr:x>0.67244</cdr:x>
      <cdr:y>0.61001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B6C159C5-4401-4B2C-B8B6-AA14EDF878A5}"/>
            </a:ext>
          </a:extLst>
        </cdr:cNvPr>
        <cdr:cNvSpPr txBox="1"/>
      </cdr:nvSpPr>
      <cdr:spPr>
        <a:xfrm xmlns:a="http://schemas.openxmlformats.org/drawingml/2006/main">
          <a:off x="4513759" y="2698593"/>
          <a:ext cx="540840" cy="3238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23,3%</a:t>
          </a:r>
          <a:endParaRPr lang="es-CO" sz="900" dirty="0"/>
        </a:p>
      </cdr:txBody>
    </cdr:sp>
  </cdr:relSizeAnchor>
  <cdr:relSizeAnchor xmlns:cdr="http://schemas.openxmlformats.org/drawingml/2006/chartDrawing">
    <cdr:from>
      <cdr:x>0.82583</cdr:x>
      <cdr:y>0.55324</cdr:y>
    </cdr:from>
    <cdr:to>
      <cdr:x>0.89735</cdr:x>
      <cdr:y>0.60466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B70FE2E6-7512-4485-91FE-6D16BF0D80F2}"/>
            </a:ext>
          </a:extLst>
        </cdr:cNvPr>
        <cdr:cNvSpPr txBox="1"/>
      </cdr:nvSpPr>
      <cdr:spPr>
        <a:xfrm xmlns:a="http://schemas.openxmlformats.org/drawingml/2006/main">
          <a:off x="6207593" y="2741123"/>
          <a:ext cx="537583" cy="25477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900" dirty="0"/>
            <a:t>23,0%</a:t>
          </a:r>
          <a:endParaRPr lang="es-CO" sz="9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0.27737</cdr:x>
      <cdr:y>0</cdr:y>
    </cdr:from>
    <cdr:to>
      <cdr:x>0.80624</cdr:x>
      <cdr:y>0.04212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97780443-D579-4186-8198-136A33A236C8}"/>
            </a:ext>
          </a:extLst>
        </cdr:cNvPr>
        <cdr:cNvSpPr/>
      </cdr:nvSpPr>
      <cdr:spPr>
        <a:xfrm xmlns:a="http://schemas.openxmlformats.org/drawingml/2006/main">
          <a:off x="2397837" y="0"/>
          <a:ext cx="4572000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>
            <a:defRPr sz="1400" b="0" i="0" u="none" strike="noStrike" kern="1200" cap="none" spc="2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s-CO" sz="1100" b="1" kern="1200" spc="20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6965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978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1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925637" y="2524125"/>
            <a:ext cx="5376862" cy="1569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PRESUPUESTAL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 2022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Reporte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30 de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Proyectos de Inversión Por Unidad Ejecutora</a:t>
            </a:r>
            <a:endParaRPr/>
          </a:p>
        </p:txBody>
      </p:sp>
      <p:sp>
        <p:nvSpPr>
          <p:cNvPr id="217" name="Google Shape;217;p10"/>
          <p:cNvSpPr txBox="1"/>
          <p:nvPr/>
        </p:nvSpPr>
        <p:spPr>
          <a:xfrm>
            <a:off x="211137" y="5830887"/>
            <a:ext cx="8721725" cy="36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distribución de la apropiación se realizó a partir de lo establecido en el acuerdo PCSJA22-11903 y PCSJA22-11938 en los cuales se detallan los valores de los proyectos de inversión 2022. </a:t>
            </a:r>
            <a:endParaRPr/>
          </a:p>
        </p:txBody>
      </p:sp>
      <p:sp>
        <p:nvSpPr>
          <p:cNvPr id="218" name="Google Shape;218;p10"/>
          <p:cNvSpPr txBox="1"/>
          <p:nvPr/>
        </p:nvSpPr>
        <p:spPr>
          <a:xfrm>
            <a:off x="7697787" y="56134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20" name="Google Shape;220;p1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E902EA8-D456-4CB6-BB69-EB8857EF8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33714"/>
              </p:ext>
            </p:extLst>
          </p:nvPr>
        </p:nvGraphicFramePr>
        <p:xfrm>
          <a:off x="649288" y="1082675"/>
          <a:ext cx="7845112" cy="4487294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168879">
                  <a:extLst>
                    <a:ext uri="{9D8B030D-6E8A-4147-A177-3AD203B41FA5}">
                      <a16:colId xmlns:a16="http://schemas.microsoft.com/office/drawing/2014/main" val="938814630"/>
                    </a:ext>
                  </a:extLst>
                </a:gridCol>
                <a:gridCol w="976702">
                  <a:extLst>
                    <a:ext uri="{9D8B030D-6E8A-4147-A177-3AD203B41FA5}">
                      <a16:colId xmlns:a16="http://schemas.microsoft.com/office/drawing/2014/main" val="1082849986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535470675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388577146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431153855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3833472893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3341335800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119415806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3056099401"/>
                    </a:ext>
                  </a:extLst>
                </a:gridCol>
                <a:gridCol w="657943">
                  <a:extLst>
                    <a:ext uri="{9D8B030D-6E8A-4147-A177-3AD203B41FA5}">
                      <a16:colId xmlns:a16="http://schemas.microsoft.com/office/drawing/2014/main" val="2008531808"/>
                    </a:ext>
                  </a:extLst>
                </a:gridCol>
                <a:gridCol w="602454">
                  <a:extLst>
                    <a:ext uri="{9D8B030D-6E8A-4147-A177-3AD203B41FA5}">
                      <a16:colId xmlns:a16="http://schemas.microsoft.com/office/drawing/2014/main" val="4080441504"/>
                    </a:ext>
                  </a:extLst>
                </a:gridCol>
              </a:tblGrid>
              <a:tr h="6352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UNIDAD COORDINADORA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CODIGO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APROPIACION VIGENTE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COMPROMISO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% EJECUCIÓN NIVEL COMPROMISO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OBLIGACION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 % EJECUCIÓN EFECTIVA 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PAGOS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% EJECUCIÓN NIVEL PAGOS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 SALDO POR EJECUTAR 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7532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NIDAD DE INFORMATICA</a:t>
                      </a: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C-2701-0800-20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46.983,4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28.559,1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41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URNA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5032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CENDOJ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C-2701-0800-22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37.983,4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11.089,6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529108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PROYECTOS ESPECIALES DE INFRAESTRUCTURA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C-2701-0800-23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2249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UIF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C-2701-0800-24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099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UIF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C-2701-0800-25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62.393,8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30.166,5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48614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UDAE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C-2701-0800-26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41443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u="none" strike="noStrike" dirty="0">
                          <a:effectLst/>
                        </a:rPr>
                        <a:t>GRUPO DE PROYECTOS ESPECIALES DE INFRAESTRUCTURA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C-2701-0800-27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6036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UNIDAD ADMINISTRATIVA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C-2701-0800-28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53.645,2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40.939,1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18.963,9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18.523,1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12.706,1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78406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ESCUELA JUDICIAL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C-2701-0800-29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8.793,0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72962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OSEG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C-2701-0800-30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10.761,7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0450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RR.HH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C-2701-0800-31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4.763,7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5795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UNIDAD DE CARRERA JUDICIAL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C-2701-0800-32</a:t>
                      </a:r>
                      <a:endParaRPr lang="es-CO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892002"/>
                  </a:ext>
                </a:extLst>
              </a:tr>
              <a:tr h="381139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u="none" strike="noStrike" dirty="0">
                          <a:effectLst/>
                        </a:rPr>
                        <a:t>PROYECTOS ESPECIALES DE TECNOLOGIA  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C-2701-0800-36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38.625,4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13.504,3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9056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Unidad de Informática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C-2799-0800-12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113.185,8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41.829,0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41.829,0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25.237,8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7774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UDAE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C-2799-0800-13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1.824,2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1.653,2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2650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 BID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3190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effectLst/>
                        </a:rPr>
                        <a:t>Total  General</a:t>
                      </a:r>
                      <a:endParaRPr lang="es-CO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325.922,7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133.490,4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254.899,3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276147"/>
                  </a:ext>
                </a:extLst>
              </a:tr>
            </a:tbl>
          </a:graphicData>
        </a:graphic>
      </p:graphicFrame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Inversion : Nivel Central y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622300" y="5555103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 en Millones</a:t>
            </a:r>
            <a:endParaRPr/>
          </a:p>
        </p:txBody>
      </p:sp>
      <p:sp>
        <p:nvSpPr>
          <p:cNvPr id="189" name="Google Shape;189;p8"/>
          <p:cNvSpPr txBox="1"/>
          <p:nvPr/>
        </p:nvSpPr>
        <p:spPr>
          <a:xfrm>
            <a:off x="6611937" y="6302375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90" name="Google Shape;190;p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7;p6">
            <a:extLst>
              <a:ext uri="{FF2B5EF4-FFF2-40B4-BE49-F238E27FC236}">
                <a16:creationId xmlns:a16="http://schemas.microsoft.com/office/drawing/2014/main" id="{57A41377-4CC2-458D-809A-7B90E0B44932}"/>
              </a:ext>
            </a:extLst>
          </p:cNvPr>
          <p:cNvSpPr txBox="1"/>
          <p:nvPr/>
        </p:nvSpPr>
        <p:spPr>
          <a:xfrm>
            <a:off x="22224" y="602259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BA3F57-61BA-4193-9C99-EB500865B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11017"/>
              </p:ext>
            </p:extLst>
          </p:nvPr>
        </p:nvGraphicFramePr>
        <p:xfrm>
          <a:off x="627060" y="1316636"/>
          <a:ext cx="7558091" cy="4659810"/>
        </p:xfrm>
        <a:graphic>
          <a:graphicData uri="http://schemas.openxmlformats.org/drawingml/2006/table">
            <a:tbl>
              <a:tblPr/>
              <a:tblGrid>
                <a:gridCol w="1525760">
                  <a:extLst>
                    <a:ext uri="{9D8B030D-6E8A-4147-A177-3AD203B41FA5}">
                      <a16:colId xmlns:a16="http://schemas.microsoft.com/office/drawing/2014/main" val="796550167"/>
                    </a:ext>
                  </a:extLst>
                </a:gridCol>
                <a:gridCol w="728884">
                  <a:extLst>
                    <a:ext uri="{9D8B030D-6E8A-4147-A177-3AD203B41FA5}">
                      <a16:colId xmlns:a16="http://schemas.microsoft.com/office/drawing/2014/main" val="3556513844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1679287778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592160040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1604145495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3142485392"/>
                    </a:ext>
                  </a:extLst>
                </a:gridCol>
                <a:gridCol w="652732">
                  <a:extLst>
                    <a:ext uri="{9D8B030D-6E8A-4147-A177-3AD203B41FA5}">
                      <a16:colId xmlns:a16="http://schemas.microsoft.com/office/drawing/2014/main" val="3340966400"/>
                    </a:ext>
                  </a:extLst>
                </a:gridCol>
                <a:gridCol w="815915">
                  <a:extLst>
                    <a:ext uri="{9D8B030D-6E8A-4147-A177-3AD203B41FA5}">
                      <a16:colId xmlns:a16="http://schemas.microsoft.com/office/drawing/2014/main" val="745752069"/>
                    </a:ext>
                  </a:extLst>
                </a:gridCol>
                <a:gridCol w="611936">
                  <a:extLst>
                    <a:ext uri="{9D8B030D-6E8A-4147-A177-3AD203B41FA5}">
                      <a16:colId xmlns:a16="http://schemas.microsoft.com/office/drawing/2014/main" val="3028750113"/>
                    </a:ext>
                  </a:extLst>
                </a:gridCol>
                <a:gridCol w="611936">
                  <a:extLst>
                    <a:ext uri="{9D8B030D-6E8A-4147-A177-3AD203B41FA5}">
                      <a16:colId xmlns:a16="http://schemas.microsoft.com/office/drawing/2014/main" val="3793171037"/>
                    </a:ext>
                  </a:extLst>
                </a:gridCol>
              </a:tblGrid>
              <a:tr h="417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SECCIONAL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059" marR="8059" marT="80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38143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394.026,0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234.887,9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97.718,9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159.138,0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2901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4450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Barranquilla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84695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5948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Bucaramanga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51537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2475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Cartagena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88292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Cucuta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57210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Ibagué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5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Manizales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230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Medellin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8.085,5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922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Monteria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8395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Neiva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157377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7339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415748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Popayan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0836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Santa Marta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387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Sincelejo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99864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Tunja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487107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Valledupar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21060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Villavicencio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176699"/>
                  </a:ext>
                </a:extLst>
              </a:tr>
              <a:tr h="30776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Recursos crédito externo BID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96.627,1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86.140,5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80466"/>
                  </a:ext>
                </a:extLst>
              </a:tr>
              <a:tr h="1581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325.966,3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135.655,0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133.534,0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254.855,7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453624"/>
                  </a:ext>
                </a:extLst>
              </a:tr>
            </a:tbl>
          </a:graphicData>
        </a:graphic>
      </p:graphicFrame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028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EJECUCIÓN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2021</a:t>
            </a:r>
            <a:endParaRPr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por concepto de gasto </a:t>
            </a:r>
            <a:endParaRPr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83" name="Google Shape;283;p15"/>
          <p:cNvSpPr txBox="1"/>
          <p:nvPr/>
        </p:nvSpPr>
        <p:spPr>
          <a:xfrm>
            <a:off x="209550" y="5916612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209550" y="5689600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286" name="Google Shape;286;p15"/>
          <p:cNvSpPr txBox="1"/>
          <p:nvPr/>
        </p:nvSpPr>
        <p:spPr>
          <a:xfrm>
            <a:off x="8264524" y="5474876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87" name="Google Shape;287;p15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88" name="Google Shape;288;p15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A7D3F4-EDD7-4C0C-BD3D-81E49C627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59319"/>
              </p:ext>
            </p:extLst>
          </p:nvPr>
        </p:nvGraphicFramePr>
        <p:xfrm>
          <a:off x="372267" y="1400174"/>
          <a:ext cx="8401478" cy="4044948"/>
        </p:xfrm>
        <a:graphic>
          <a:graphicData uri="http://schemas.openxmlformats.org/drawingml/2006/table">
            <a:tbl>
              <a:tblPr/>
              <a:tblGrid>
                <a:gridCol w="2369648">
                  <a:extLst>
                    <a:ext uri="{9D8B030D-6E8A-4147-A177-3AD203B41FA5}">
                      <a16:colId xmlns:a16="http://schemas.microsoft.com/office/drawing/2014/main" val="4207817455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234844592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680347717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386397699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173401158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334430924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2907256621"/>
                    </a:ext>
                  </a:extLst>
                </a:gridCol>
                <a:gridCol w="861690">
                  <a:extLst>
                    <a:ext uri="{9D8B030D-6E8A-4147-A177-3AD203B41FA5}">
                      <a16:colId xmlns:a16="http://schemas.microsoft.com/office/drawing/2014/main" val="1295909457"/>
                    </a:ext>
                  </a:extLst>
                </a:gridCol>
              </a:tblGrid>
              <a:tr h="4145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RESERVA INICIAL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 ACTUALES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OBLIGACION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RESERVA POR UTILIZAR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%RESERVA POR UTILIZAR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9682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116.943,0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113.735,0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113.729,9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56026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009041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22.829,7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67879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63260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741163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70615"/>
                  </a:ext>
                </a:extLst>
              </a:tr>
              <a:tr h="5150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155.096,9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147.128,9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583873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269.318,5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2.331,2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266.987,4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232.737,8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231.624,1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35.363,3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121084"/>
                  </a:ext>
                </a:extLst>
              </a:tr>
              <a:tr h="2638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431.138,9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422.084,3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380.035,2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378.752,9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43.331,3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17706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 Constituida Vigencia 2021 - Proyectos de inversión</a:t>
            </a:r>
            <a:endParaRPr/>
          </a:p>
        </p:txBody>
      </p:sp>
      <p:sp>
        <p:nvSpPr>
          <p:cNvPr id="310" name="Google Shape;310;p17"/>
          <p:cNvSpPr txBox="1"/>
          <p:nvPr/>
        </p:nvSpPr>
        <p:spPr>
          <a:xfrm>
            <a:off x="209550" y="5689600"/>
            <a:ext cx="7618412" cy="2460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2: Las modificaciones contemplan los valores reducidos por liquidación de contratos o cancelación de la reserva. </a:t>
            </a:r>
            <a:endParaRPr/>
          </a:p>
        </p:txBody>
      </p:sp>
      <p:sp>
        <p:nvSpPr>
          <p:cNvPr id="311" name="Google Shape;311;p17"/>
          <p:cNvSpPr txBox="1"/>
          <p:nvPr/>
        </p:nvSpPr>
        <p:spPr>
          <a:xfrm>
            <a:off x="209550" y="5470525"/>
            <a:ext cx="7618412" cy="247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La reserva por utilizar se establece a partir de los compromisos actuales menos los pagos. </a:t>
            </a:r>
            <a:endParaRPr/>
          </a:p>
        </p:txBody>
      </p:sp>
      <p:sp>
        <p:nvSpPr>
          <p:cNvPr id="313" name="Google Shape;313;p17"/>
          <p:cNvSpPr txBox="1"/>
          <p:nvPr/>
        </p:nvSpPr>
        <p:spPr>
          <a:xfrm>
            <a:off x="7920037" y="5126037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/>
          </a:p>
        </p:txBody>
      </p:sp>
      <p:sp>
        <p:nvSpPr>
          <p:cNvPr id="314" name="Google Shape;314;p17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15" name="Google Shape;315;p1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7"/>
          <p:cNvSpPr txBox="1"/>
          <p:nvPr/>
        </p:nvSpPr>
        <p:spPr>
          <a:xfrm>
            <a:off x="209550" y="5889625"/>
            <a:ext cx="8770937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1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3: La reserva a cargo de CENDOJ hace referencia al"Plan de digitalización" que está en cabeza del Grupo de Proyectos Especiales de la DEAJ.</a:t>
            </a:r>
            <a:endParaRPr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DD9066A-9099-47DA-90DC-684060CED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85061"/>
              </p:ext>
            </p:extLst>
          </p:nvPr>
        </p:nvGraphicFramePr>
        <p:xfrm>
          <a:off x="931861" y="1593957"/>
          <a:ext cx="7116986" cy="3436680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07877">
                  <a:extLst>
                    <a:ext uri="{9D8B030D-6E8A-4147-A177-3AD203B41FA5}">
                      <a16:colId xmlns:a16="http://schemas.microsoft.com/office/drawing/2014/main" val="3380632439"/>
                    </a:ext>
                  </a:extLst>
                </a:gridCol>
                <a:gridCol w="1274849">
                  <a:extLst>
                    <a:ext uri="{9D8B030D-6E8A-4147-A177-3AD203B41FA5}">
                      <a16:colId xmlns:a16="http://schemas.microsoft.com/office/drawing/2014/main" val="187621513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565782135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3930625059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1621145110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05070221"/>
                    </a:ext>
                  </a:extLst>
                </a:gridCol>
                <a:gridCol w="886852">
                  <a:extLst>
                    <a:ext uri="{9D8B030D-6E8A-4147-A177-3AD203B41FA5}">
                      <a16:colId xmlns:a16="http://schemas.microsoft.com/office/drawing/2014/main" val="2169856268"/>
                    </a:ext>
                  </a:extLst>
                </a:gridCol>
              </a:tblGrid>
              <a:tr h="29533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UNIDAD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PROYECTO</a:t>
                      </a:r>
                      <a:endParaRPr lang="es-CO" sz="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COMPROMISOS ACTUALES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OBLIGACION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PAGOS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RESERVA POR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dirty="0">
                          <a:effectLst/>
                        </a:rPr>
                        <a:t> %RESERVA POR UTILIZAR 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792609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28.604,0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8.884,1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64553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URNA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7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CENDOJ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52.869,0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37.686,3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16.128,7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68020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28.245,3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043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UIF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13.755,2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4.154,8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124886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UDAE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1.715,1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28704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PEI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C-2701-0800-27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04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UNIDAD ADMINISTRATIVA-MANTENIMIENTO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14.214,6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13.466,6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13.312,8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901,8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2697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ESCUELA JUDICIAL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C-2701-0800-29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22.401,8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17.302,1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5.099,7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707482"/>
                  </a:ext>
                </a:extLst>
              </a:tr>
              <a:tr h="49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RECURSOS HUMANOS - BIENESTAR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1.942,9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15061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PET / BID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28.854,8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62405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UNIDAD Informática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26.201,0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083480"/>
                  </a:ext>
                </a:extLst>
              </a:tr>
              <a:tr h="1845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Totales</a:t>
                      </a:r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266.987,4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232.737,8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231.624,1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35.363,3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546994"/>
                  </a:ext>
                </a:extLst>
              </a:tr>
            </a:tbl>
          </a:graphicData>
        </a:graphic>
      </p:graphicFrame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0"/>
          <p:cNvSpPr txBox="1"/>
          <p:nvPr/>
        </p:nvSpPr>
        <p:spPr>
          <a:xfrm>
            <a:off x="574336" y="600710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53" name="Google Shape;353;p20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54" name="Google Shape;354;p20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58FD1B4F-29C5-4214-B7FF-F87B1EAF3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49633"/>
              </p:ext>
            </p:extLst>
          </p:nvPr>
        </p:nvGraphicFramePr>
        <p:xfrm>
          <a:off x="885261" y="1441627"/>
          <a:ext cx="7023091" cy="488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981888"/>
            <a:ext cx="6986587" cy="5238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2021 –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Central y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1" name="Google Shape;341;p19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42" name="Google Shape;342;p1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70533"/>
              </p:ext>
            </p:extLst>
          </p:nvPr>
        </p:nvGraphicFramePr>
        <p:xfrm>
          <a:off x="1812418" y="1703296"/>
          <a:ext cx="6020736" cy="4446403"/>
        </p:xfrm>
        <a:graphic>
          <a:graphicData uri="http://schemas.openxmlformats.org/drawingml/2006/table">
            <a:tbl>
              <a:tblPr/>
              <a:tblGrid>
                <a:gridCol w="1885115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1078398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819945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831658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702810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702810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4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OBLIGACIÓN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RESERVA POR UTILIZAR </a:t>
                      </a:r>
                    </a:p>
                  </a:txBody>
                  <a:tcPr marL="7826" marR="7826" marT="7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%RESERVA POR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Gestión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185.878,1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165.987,4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165.973,3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19.904,8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2.202,5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1.146,0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Ibagué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1.534,5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Santa Marta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Recursos Crédito Externo- BID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266.987,4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232.737,8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231.624,1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35.363,3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6A8973E7-9FEB-44C7-9DD2-612807A91ED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1"/>
          <p:cNvSpPr txBox="1"/>
          <p:nvPr/>
        </p:nvSpPr>
        <p:spPr>
          <a:xfrm>
            <a:off x="2538412" y="2524125"/>
            <a:ext cx="4111625" cy="12001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 CONSTITUIDAS 2021</a:t>
            </a:r>
            <a:endParaRPr/>
          </a:p>
        </p:txBody>
      </p:sp>
      <p:sp>
        <p:nvSpPr>
          <p:cNvPr id="365" name="Google Shape;365;p2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p2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2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Presupuestal 2021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"/>
          <p:cNvSpPr txBox="1"/>
          <p:nvPr/>
        </p:nvSpPr>
        <p:spPr>
          <a:xfrm>
            <a:off x="760412" y="977900"/>
            <a:ext cx="7343775" cy="6159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 por pagar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3" name="Google Shape;373;p22"/>
          <p:cNvGraphicFramePr/>
          <p:nvPr>
            <p:extLst>
              <p:ext uri="{D42A27DB-BD31-4B8C-83A1-F6EECF244321}">
                <p14:modId xmlns:p14="http://schemas.microsoft.com/office/powerpoint/2010/main" val="3733700096"/>
              </p:ext>
            </p:extLst>
          </p:nvPr>
        </p:nvGraphicFramePr>
        <p:xfrm>
          <a:off x="982662" y="1725612"/>
          <a:ext cx="7175475" cy="3446375"/>
        </p:xfrm>
        <a:graphic>
          <a:graphicData uri="http://schemas.openxmlformats.org/drawingml/2006/table">
            <a:tbl>
              <a:tblPr>
                <a:noFill/>
                <a:tableStyleId>{92E20BB1-03CC-48C7-90E0-667C90D3F858}</a:tableStyleId>
              </a:tblPr>
              <a:tblGrid>
                <a:gridCol w="249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RUBRO 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OBLIGACIONES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PAGOS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CUENTAS POR PAGAR A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% CUENTAS POR PAGAR POR EJECUTAR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Permanente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19.905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dirty="0"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Personal - Temporal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Adquisición Bienes y Servicios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Transferencias corrientes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Disminución de pasivos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por tributos, multas, sanciones e intereses de mora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Subtotal Gastos De Funcionamiento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24.372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 Total Gastos De Inversión 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7.008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RAMA JUDICIAL</a:t>
                      </a:r>
                      <a:endParaRPr/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31.380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0%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5" name="Google Shape;375;p22"/>
          <p:cNvSpPr txBox="1"/>
          <p:nvPr/>
        </p:nvSpPr>
        <p:spPr>
          <a:xfrm>
            <a:off x="7466012" y="524440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76" name="Google Shape;376;p22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377" name="Google Shape;377;p2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378" name="Google Shape;378;p2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9" name="Google Shape;379;p2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22"/>
          <p:cNvSpPr txBox="1"/>
          <p:nvPr/>
        </p:nvSpPr>
        <p:spPr>
          <a:xfrm>
            <a:off x="4612929" y="-133773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9EB2C035-E597-45FA-9865-7CDA92C909A2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7208837" y="5751584"/>
            <a:ext cx="1254679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74" name="Google Shape;174;p7"/>
          <p:cNvSpPr txBox="1"/>
          <p:nvPr/>
        </p:nvSpPr>
        <p:spPr>
          <a:xfrm>
            <a:off x="1184274" y="5686084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75" name="Google Shape;175;p7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76" name="Google Shape;176;p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E36F8DEB-B248-4B29-B8ED-200BD98700C7}"/>
              </a:ext>
            </a:extLst>
          </p:cNvPr>
          <p:cNvGraphicFramePr>
            <a:graphicFrameLocks noGrp="1"/>
          </p:cNvGraphicFramePr>
          <p:nvPr/>
        </p:nvGraphicFramePr>
        <p:xfrm>
          <a:off x="1184274" y="1088502"/>
          <a:ext cx="6731173" cy="450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Google Shape;207;p9">
            <a:extLst>
              <a:ext uri="{FF2B5EF4-FFF2-40B4-BE49-F238E27FC236}">
                <a16:creationId xmlns:a16="http://schemas.microsoft.com/office/drawing/2014/main" id="{811BE576-55B5-4E0D-812B-C75413B24A53}"/>
              </a:ext>
            </a:extLst>
          </p:cNvPr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208;p9" descr="Logo CSJ RGB_01">
            <a:extLst>
              <a:ext uri="{FF2B5EF4-FFF2-40B4-BE49-F238E27FC236}">
                <a16:creationId xmlns:a16="http://schemas.microsoft.com/office/drawing/2014/main" id="{393CADE6-FDA1-439B-BC1D-F39479B0EC5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209;p9">
            <a:extLst>
              <a:ext uri="{FF2B5EF4-FFF2-40B4-BE49-F238E27FC236}">
                <a16:creationId xmlns:a16="http://schemas.microsoft.com/office/drawing/2014/main" id="{87093909-3260-4B4B-9195-28E27A83EFCC}"/>
              </a:ext>
            </a:extLst>
          </p:cNvPr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07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7731" y="902555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de Unidad</a:t>
            </a:r>
            <a:endParaRPr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27060" y="4976345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6660040" y="639806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Administrativo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958086"/>
              </p:ext>
            </p:extLst>
          </p:nvPr>
        </p:nvGraphicFramePr>
        <p:xfrm>
          <a:off x="627060" y="1450518"/>
          <a:ext cx="7507013" cy="3533489"/>
        </p:xfrm>
        <a:graphic>
          <a:graphicData uri="http://schemas.openxmlformats.org/drawingml/2006/table">
            <a:tbl>
              <a:tblPr/>
              <a:tblGrid>
                <a:gridCol w="1228568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694290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650897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7294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802773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705139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610216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759380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72594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493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EFECTIVA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475.966,3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398.666,0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381.761,9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379.927,0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221.792,2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179.637,7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170.659,3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170.601,2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221.753,3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182.928,2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173.496,9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38.825,1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76.646,3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61.349,9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57.995,0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57.979,2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4.405.263,5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3.486.142,6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3.421.333,0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3.419.982,3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919.120,8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325.922,7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133.490,4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37994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6.097.934,9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4.718.328,0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4.421.767,4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4.416.218,8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1.379.606,9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9787" y="892853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 err="1">
                <a:solidFill>
                  <a:schemeClr val="dk1"/>
                </a:solidFill>
              </a:rPr>
              <a:t>Concepto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17489" y="566654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El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Fondo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Contingencia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deuda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pública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el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pago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59" name="Google Shape;159;p6"/>
          <p:cNvSpPr txBox="1"/>
          <p:nvPr/>
        </p:nvSpPr>
        <p:spPr>
          <a:xfrm>
            <a:off x="6610350" y="6311900"/>
            <a:ext cx="2533650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60" name="Google Shape;160;p6"/>
          <p:cNvSpPr txBox="1"/>
          <p:nvPr/>
        </p:nvSpPr>
        <p:spPr>
          <a:xfrm>
            <a:off x="0" y="6450012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54379"/>
              </p:ext>
            </p:extLst>
          </p:nvPr>
        </p:nvGraphicFramePr>
        <p:xfrm>
          <a:off x="569120" y="1232391"/>
          <a:ext cx="7583378" cy="4145455"/>
        </p:xfrm>
        <a:graphic>
          <a:graphicData uri="http://schemas.openxmlformats.org/drawingml/2006/table">
            <a:tbl>
              <a:tblPr/>
              <a:tblGrid>
                <a:gridCol w="1852392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679010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  <a:gridCol w="631497">
                  <a:extLst>
                    <a:ext uri="{9D8B030D-6E8A-4147-A177-3AD203B41FA5}">
                      <a16:colId xmlns:a16="http://schemas.microsoft.com/office/drawing/2014/main" val="1550687389"/>
                    </a:ext>
                  </a:extLst>
                </a:gridCol>
              </a:tblGrid>
              <a:tr h="475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RUBRO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APR. VIGENTE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COMPROMISO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OBLIGACIÓN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EJECUCIÓN NIVEL PAGOS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EJECUTAR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4.873.227,2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3.838.591,9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3.797.802,0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3.796.782,0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1.034.635,3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65.621,0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64.929,6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64.866,9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27.345,7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374.918,5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338.602,5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280.654,4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279.919,5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36.316,1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61.928,7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55.386,3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53.776,4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22.830,9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10.423,8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8.828,4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8.828,4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1.338,0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16.651,6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16.651,6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2.241,7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5.455.209,2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4.330.501,6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effectLst/>
                          <a:latin typeface="Calibri" panose="020F0502020204030204" pitchFamily="34" charset="0"/>
                        </a:rPr>
                        <a:t>4.224.252,4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4.220.824,7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1.124.707,6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61.903,7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3888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Gastos De Inversión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580.822,0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325.922,7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135.611,4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133.490,4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254.899,3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01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6.097.934,9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4.718.328,0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4.421.767,4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4.416.218,8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1.379.606,9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7660518" y="87958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74" name="Google Shape;174;p7"/>
          <p:cNvSpPr txBox="1"/>
          <p:nvPr/>
        </p:nvSpPr>
        <p:spPr>
          <a:xfrm>
            <a:off x="2327699" y="5751584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75" name="Google Shape;175;p7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76" name="Google Shape;176;p7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92075" y="-12700"/>
            <a:ext cx="8840787" cy="369291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Google Shape;178;p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D55843F4-929C-4858-B422-B432C5DAC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24248"/>
              </p:ext>
            </p:extLst>
          </p:nvPr>
        </p:nvGraphicFramePr>
        <p:xfrm>
          <a:off x="1207681" y="1221382"/>
          <a:ext cx="7287733" cy="4603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05" name="Google Shape;205;p9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01B483C-3857-4A8F-BD3E-593F58E775B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3F97B87-BC0F-4AAE-AF35-1125B66C1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411690"/>
              </p:ext>
            </p:extLst>
          </p:nvPr>
        </p:nvGraphicFramePr>
        <p:xfrm>
          <a:off x="738677" y="1130065"/>
          <a:ext cx="7320802" cy="497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7" y="102235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Funcionamiento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Gestión General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8070665" y="781540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89" name="Google Shape;189;p8"/>
          <p:cNvSpPr txBox="1"/>
          <p:nvPr/>
        </p:nvSpPr>
        <p:spPr>
          <a:xfrm>
            <a:off x="6611937" y="6302375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190" name="Google Shape;190;p8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57;p6">
            <a:extLst>
              <a:ext uri="{FF2B5EF4-FFF2-40B4-BE49-F238E27FC236}">
                <a16:creationId xmlns:a16="http://schemas.microsoft.com/office/drawing/2014/main" id="{57A41377-4CC2-458D-809A-7B90E0B44932}"/>
              </a:ext>
            </a:extLst>
          </p:cNvPr>
          <p:cNvSpPr txBox="1"/>
          <p:nvPr/>
        </p:nvSpPr>
        <p:spPr>
          <a:xfrm>
            <a:off x="22224" y="6022598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Gestión general esta conformado por la Corte Suprema, Corte Constitucional, Consejo de Estado, Consejo Superior Nivel Centra y Comisión de Disciplina Nivel Centra.</a:t>
            </a:r>
            <a:endParaRPr lang="es-CO" sz="11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s-CO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 2: </a:t>
            </a:r>
            <a:r>
              <a:rPr lang="es-CO" sz="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General contiene los recursos que a la fecha están pendientes por ser distribuidos entre subunidades ejecutoras</a:t>
            </a:r>
            <a:endParaRPr lang="es-CO" sz="11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983271E-7A7A-4D3E-BE4F-8ACEFD225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95340"/>
              </p:ext>
            </p:extLst>
          </p:nvPr>
        </p:nvGraphicFramePr>
        <p:xfrm>
          <a:off x="743506" y="1386985"/>
          <a:ext cx="7537924" cy="4356069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230681">
                  <a:extLst>
                    <a:ext uri="{9D8B030D-6E8A-4147-A177-3AD203B41FA5}">
                      <a16:colId xmlns:a16="http://schemas.microsoft.com/office/drawing/2014/main" val="70966856"/>
                    </a:ext>
                  </a:extLst>
                </a:gridCol>
                <a:gridCol w="944987">
                  <a:extLst>
                    <a:ext uri="{9D8B030D-6E8A-4147-A177-3AD203B41FA5}">
                      <a16:colId xmlns:a16="http://schemas.microsoft.com/office/drawing/2014/main" val="1756929438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3763346963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1364195960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2943821027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1652294839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2387326534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084396058"/>
                    </a:ext>
                  </a:extLst>
                </a:gridCol>
                <a:gridCol w="681270">
                  <a:extLst>
                    <a:ext uri="{9D8B030D-6E8A-4147-A177-3AD203B41FA5}">
                      <a16:colId xmlns:a16="http://schemas.microsoft.com/office/drawing/2014/main" val="1190624567"/>
                    </a:ext>
                  </a:extLst>
                </a:gridCol>
                <a:gridCol w="659294">
                  <a:extLst>
                    <a:ext uri="{9D8B030D-6E8A-4147-A177-3AD203B41FA5}">
                      <a16:colId xmlns:a16="http://schemas.microsoft.com/office/drawing/2014/main" val="2869188017"/>
                    </a:ext>
                  </a:extLst>
                </a:gridCol>
              </a:tblGrid>
              <a:tr h="379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u="none" strike="noStrike" dirty="0">
                          <a:effectLst/>
                        </a:rPr>
                        <a:t>SECCIONAL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APR. VIGENTE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COMPROMISO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NIVEL COMPROMISO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OBLIGACION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EFECTIVA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PAGOS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EJECUCIÓN NIVEL PAGOS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SALDO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POR EJECUTAR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41" marR="8241" marT="824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468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GESTION GENERAL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710.665,7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638.340,0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600.626,8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598.524,8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72.325,7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03042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BOGOTA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910.277,7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765.560,8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758.326,4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757.346,4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144.717,0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05070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MEDELLIN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598.510,0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498.153,3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470.668,6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470.654,0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100.356,7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77357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BARRANQUILLA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206.382,4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167.823,0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165.748,1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165.747,9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38.559,4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7988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CARTAGENA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188.411,4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150.874,1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148.873,5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148.844,5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37.537,3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849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TUNJA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205.938,5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191.569,8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189.547,0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189.532,3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69187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MANIZALES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133.865,7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103.833,9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102.679,5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102.678,6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93996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POPAYAN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104.887,1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94.344,4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93.127,5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542443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VALLEDUPAR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143.732,7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120.942,8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118.440,3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22.790,0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44636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MONTERIA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102.530,2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81.640,5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79.837,4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20.889,7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78240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NEIVA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181.934,8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143.553,0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142.537,2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142.537,2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38.381,8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4857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SANTA MARTA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103.438,9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93.932,7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93.158,7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93.154,2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0022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VILLAVICENCIO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124.994,7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101.142,6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99.880,8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99.870,8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23.852,1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8066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PASTO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173.831,4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144.571,5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141.980,3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141.968,2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29.259,9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547117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CUCUTA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173.035,0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136.942,5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134.647,3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134.625,9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36.092,5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15744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ARMENIA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76.327,8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59.116,2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58.413,8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58.413,8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17.211,6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0493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PEREIRA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99.674,8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80.383,5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78.919,5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78.798,0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19.291,3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52804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BUCARAMANGA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270.854,3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218.207,6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215.750,2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215.712,2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52.646,7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61102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SINCELEJO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73.210,0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64.561,4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62.726,2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62.664,7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8.648,6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84358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effectLst/>
                          <a:latin typeface="Calibri" panose="020F0502020204030204" pitchFamily="34" charset="0"/>
                        </a:rPr>
                        <a:t>SECCIONAL IBAGUE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174.606,2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142.953,1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140.951,6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140.944,9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31.653,1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395459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effectLst/>
                          <a:latin typeface="Calibri" panose="020F0502020204030204" pitchFamily="34" charset="0"/>
                        </a:rPr>
                        <a:t>SECCIONAL CALI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358.861,4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332.054,9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327.402,1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327.401,1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26.806,6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66588"/>
                  </a:ext>
                </a:extLst>
              </a:tr>
              <a:tr h="17306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Asignar Subunidad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339.238,5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339.238,5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70028"/>
                  </a:ext>
                </a:extLst>
              </a:tr>
              <a:tr h="168769">
                <a:tc>
                  <a:txBody>
                    <a:bodyPr/>
                    <a:lstStyle/>
                    <a:p>
                      <a:pPr algn="l" fontAlgn="b"/>
                      <a:r>
                        <a:rPr lang="es-CO" sz="1050" b="0" i="0" u="none" strike="noStrike" dirty="0"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5.455.209,2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4.330.501,6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4.224.252,4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4.220.824,7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1.124.707,6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562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1"/>
          <p:cNvSpPr txBox="1"/>
          <p:nvPr/>
        </p:nvSpPr>
        <p:spPr>
          <a:xfrm>
            <a:off x="8108950" y="582717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235" name="Google Shape;235;p11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36" name="Google Shape;236;p11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37" name="Google Shape;237;p1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8" name="Google Shape;238;p1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02;p2">
            <a:extLst>
              <a:ext uri="{FF2B5EF4-FFF2-40B4-BE49-F238E27FC236}">
                <a16:creationId xmlns:a16="http://schemas.microsoft.com/office/drawing/2014/main" id="{44940647-80F8-490A-B91D-9602F50A0D4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7C196DE7-B18D-4285-A270-37AB5BC45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93884"/>
              </p:ext>
            </p:extLst>
          </p:nvPr>
        </p:nvGraphicFramePr>
        <p:xfrm>
          <a:off x="878368" y="1086598"/>
          <a:ext cx="7516793" cy="4954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6611937" y="6326187"/>
            <a:ext cx="2532062" cy="5847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L Hernández M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 </a:t>
            </a:r>
            <a:r>
              <a:rPr lang="en-US" sz="9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Ejecución</a:t>
            </a:r>
            <a:r>
              <a:rPr lang="en-US" sz="9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Presupuestal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dirty="0"/>
          </a:p>
        </p:txBody>
      </p:sp>
      <p:sp>
        <p:nvSpPr>
          <p:cNvPr id="249" name="Google Shape;249;p12"/>
          <p:cNvSpPr txBox="1"/>
          <p:nvPr/>
        </p:nvSpPr>
        <p:spPr>
          <a:xfrm>
            <a:off x="0" y="6351587"/>
            <a:ext cx="4910137" cy="369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Naslly Raquel Ramos Camacho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Directora Ejecutiva De Administración Judicial</a:t>
            </a:r>
            <a:endParaRPr/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Presupuestal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Noviembre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464E96E2-01D2-420F-9CF3-C317A82A7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197244"/>
              </p:ext>
            </p:extLst>
          </p:nvPr>
        </p:nvGraphicFramePr>
        <p:xfrm>
          <a:off x="886978" y="1032567"/>
          <a:ext cx="7250979" cy="4879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3010</Words>
  <Application>Microsoft Office PowerPoint</Application>
  <PresentationFormat>Presentación en pantalla (4:3)</PresentationFormat>
  <Paragraphs>1468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William Leonidas Hernandez Malagon</cp:lastModifiedBy>
  <cp:revision>167</cp:revision>
  <cp:lastPrinted>2022-12-01T16:57:41Z</cp:lastPrinted>
  <dcterms:created xsi:type="dcterms:W3CDTF">2017-02-01T12:49:04Z</dcterms:created>
  <dcterms:modified xsi:type="dcterms:W3CDTF">2022-12-02T16:18:16Z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