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omments/comment1.xml" ContentType="application/vnd.openxmlformats-officedocument.presentationml.comment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2">
  <p:sldMasterIdLst>
    <p:sldMasterId id="2147485236" r:id="rId1"/>
  </p:sldMasterIdLst>
  <p:notesMasterIdLst>
    <p:notesMasterId r:id="rId165"/>
  </p:notesMasterIdLst>
  <p:handoutMasterIdLst>
    <p:handoutMasterId r:id="rId166"/>
  </p:handoutMasterIdLst>
  <p:sldIdLst>
    <p:sldId id="527" r:id="rId2"/>
    <p:sldId id="434" r:id="rId3"/>
    <p:sldId id="523" r:id="rId4"/>
    <p:sldId id="430" r:id="rId5"/>
    <p:sldId id="516" r:id="rId6"/>
    <p:sldId id="508" r:id="rId7"/>
    <p:sldId id="517" r:id="rId8"/>
    <p:sldId id="435" r:id="rId9"/>
    <p:sldId id="391" r:id="rId10"/>
    <p:sldId id="445" r:id="rId11"/>
    <p:sldId id="446" r:id="rId12"/>
    <p:sldId id="447" r:id="rId13"/>
    <p:sldId id="448" r:id="rId14"/>
    <p:sldId id="449" r:id="rId15"/>
    <p:sldId id="450" r:id="rId16"/>
    <p:sldId id="451" r:id="rId17"/>
    <p:sldId id="452" r:id="rId18"/>
    <p:sldId id="453" r:id="rId19"/>
    <p:sldId id="454" r:id="rId20"/>
    <p:sldId id="455" r:id="rId21"/>
    <p:sldId id="456" r:id="rId22"/>
    <p:sldId id="457" r:id="rId23"/>
    <p:sldId id="458" r:id="rId24"/>
    <p:sldId id="459" r:id="rId25"/>
    <p:sldId id="460" r:id="rId26"/>
    <p:sldId id="461" r:id="rId27"/>
    <p:sldId id="462" r:id="rId28"/>
    <p:sldId id="463" r:id="rId29"/>
    <p:sldId id="464" r:id="rId30"/>
    <p:sldId id="465" r:id="rId31"/>
    <p:sldId id="466" r:id="rId32"/>
    <p:sldId id="467" r:id="rId33"/>
    <p:sldId id="468" r:id="rId34"/>
    <p:sldId id="469" r:id="rId35"/>
    <p:sldId id="470" r:id="rId36"/>
    <p:sldId id="471" r:id="rId37"/>
    <p:sldId id="472" r:id="rId38"/>
    <p:sldId id="473" r:id="rId39"/>
    <p:sldId id="474" r:id="rId40"/>
    <p:sldId id="475" r:id="rId41"/>
    <p:sldId id="476" r:id="rId42"/>
    <p:sldId id="477" r:id="rId43"/>
    <p:sldId id="478" r:id="rId44"/>
    <p:sldId id="479" r:id="rId45"/>
    <p:sldId id="480" r:id="rId46"/>
    <p:sldId id="481" r:id="rId47"/>
    <p:sldId id="482" r:id="rId48"/>
    <p:sldId id="483" r:id="rId49"/>
    <p:sldId id="484" r:id="rId50"/>
    <p:sldId id="485" r:id="rId51"/>
    <p:sldId id="486" r:id="rId52"/>
    <p:sldId id="487" r:id="rId53"/>
    <p:sldId id="488" r:id="rId54"/>
    <p:sldId id="489" r:id="rId55"/>
    <p:sldId id="490" r:id="rId56"/>
    <p:sldId id="491" r:id="rId57"/>
    <p:sldId id="492" r:id="rId58"/>
    <p:sldId id="525" r:id="rId59"/>
    <p:sldId id="493" r:id="rId60"/>
    <p:sldId id="494" r:id="rId61"/>
    <p:sldId id="495" r:id="rId62"/>
    <p:sldId id="496" r:id="rId63"/>
    <p:sldId id="497" r:id="rId64"/>
    <p:sldId id="498" r:id="rId65"/>
    <p:sldId id="499" r:id="rId66"/>
    <p:sldId id="500" r:id="rId67"/>
    <p:sldId id="501" r:id="rId68"/>
    <p:sldId id="502" r:id="rId69"/>
    <p:sldId id="503" r:id="rId70"/>
    <p:sldId id="504" r:id="rId71"/>
    <p:sldId id="528" r:id="rId72"/>
    <p:sldId id="529" r:id="rId73"/>
    <p:sldId id="542" r:id="rId74"/>
    <p:sldId id="543" r:id="rId75"/>
    <p:sldId id="544" r:id="rId76"/>
    <p:sldId id="545" r:id="rId77"/>
    <p:sldId id="546" r:id="rId78"/>
    <p:sldId id="547" r:id="rId79"/>
    <p:sldId id="538" r:id="rId80"/>
    <p:sldId id="539" r:id="rId81"/>
    <p:sldId id="540" r:id="rId82"/>
    <p:sldId id="541" r:id="rId83"/>
    <p:sldId id="552" r:id="rId84"/>
    <p:sldId id="553" r:id="rId85"/>
    <p:sldId id="550" r:id="rId86"/>
    <p:sldId id="548" r:id="rId87"/>
    <p:sldId id="551" r:id="rId88"/>
    <p:sldId id="568" r:id="rId89"/>
    <p:sldId id="569" r:id="rId90"/>
    <p:sldId id="570" r:id="rId91"/>
    <p:sldId id="571" r:id="rId92"/>
    <p:sldId id="572" r:id="rId93"/>
    <p:sldId id="573" r:id="rId94"/>
    <p:sldId id="574" r:id="rId95"/>
    <p:sldId id="583" r:id="rId96"/>
    <p:sldId id="592" r:id="rId97"/>
    <p:sldId id="593" r:id="rId98"/>
    <p:sldId id="594" r:id="rId99"/>
    <p:sldId id="595" r:id="rId100"/>
    <p:sldId id="596" r:id="rId101"/>
    <p:sldId id="597" r:id="rId102"/>
    <p:sldId id="598" r:id="rId103"/>
    <p:sldId id="599" r:id="rId104"/>
    <p:sldId id="600" r:id="rId105"/>
    <p:sldId id="601" r:id="rId106"/>
    <p:sldId id="602" r:id="rId107"/>
    <p:sldId id="603" r:id="rId108"/>
    <p:sldId id="604" r:id="rId109"/>
    <p:sldId id="605" r:id="rId110"/>
    <p:sldId id="606" r:id="rId111"/>
    <p:sldId id="607" r:id="rId112"/>
    <p:sldId id="608" r:id="rId113"/>
    <p:sldId id="584" r:id="rId114"/>
    <p:sldId id="585" r:id="rId115"/>
    <p:sldId id="586" r:id="rId116"/>
    <p:sldId id="587" r:id="rId117"/>
    <p:sldId id="588" r:id="rId118"/>
    <p:sldId id="589" r:id="rId119"/>
    <p:sldId id="590" r:id="rId120"/>
    <p:sldId id="591" r:id="rId121"/>
    <p:sldId id="392" r:id="rId122"/>
    <p:sldId id="330" r:id="rId123"/>
    <p:sldId id="356" r:id="rId124"/>
    <p:sldId id="423" r:id="rId125"/>
    <p:sldId id="582" r:id="rId126"/>
    <p:sldId id="555" r:id="rId127"/>
    <p:sldId id="556" r:id="rId128"/>
    <p:sldId id="558" r:id="rId129"/>
    <p:sldId id="559" r:id="rId130"/>
    <p:sldId id="393" r:id="rId131"/>
    <p:sldId id="331" r:id="rId132"/>
    <p:sldId id="521" r:id="rId133"/>
    <p:sldId id="383" r:id="rId134"/>
    <p:sldId id="384" r:id="rId135"/>
    <p:sldId id="395" r:id="rId136"/>
    <p:sldId id="414" r:id="rId137"/>
    <p:sldId id="512" r:id="rId138"/>
    <p:sldId id="522" r:id="rId139"/>
    <p:sldId id="506" r:id="rId140"/>
    <p:sldId id="507" r:id="rId141"/>
    <p:sldId id="514" r:id="rId142"/>
    <p:sldId id="510" r:id="rId143"/>
    <p:sldId id="520" r:id="rId144"/>
    <p:sldId id="535" r:id="rId145"/>
    <p:sldId id="536" r:id="rId146"/>
    <p:sldId id="537" r:id="rId147"/>
    <p:sldId id="580" r:id="rId148"/>
    <p:sldId id="557" r:id="rId149"/>
    <p:sldId id="576" r:id="rId150"/>
    <p:sldId id="579" r:id="rId151"/>
    <p:sldId id="530" r:id="rId152"/>
    <p:sldId id="531" r:id="rId153"/>
    <p:sldId id="436" r:id="rId154"/>
    <p:sldId id="403" r:id="rId155"/>
    <p:sldId id="404" r:id="rId156"/>
    <p:sldId id="405" r:id="rId157"/>
    <p:sldId id="406" r:id="rId158"/>
    <p:sldId id="407" r:id="rId159"/>
    <p:sldId id="408" r:id="rId160"/>
    <p:sldId id="409" r:id="rId161"/>
    <p:sldId id="410" r:id="rId162"/>
    <p:sldId id="411" r:id="rId163"/>
    <p:sldId id="412" r:id="rId164"/>
  </p:sldIdLst>
  <p:sldSz cx="12192000" cy="6858000"/>
  <p:notesSz cx="7010400" cy="11582400"/>
  <p:defaultTextStyle>
    <a:defPPr>
      <a:defRPr lang="es-E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3648" userDrawn="1">
          <p15:clr>
            <a:srgbClr val="A4A3A4"/>
          </p15:clr>
        </p15:guide>
        <p15:guide id="2" pos="220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rtha Jacqueline Moyano Vera" initials="MJMV" lastIdx="3" clrIdx="0">
    <p:extLst>
      <p:ext uri="{19B8F6BF-5375-455C-9EA6-DF929625EA0E}">
        <p15:presenceInfo xmlns:p15="http://schemas.microsoft.com/office/powerpoint/2012/main" userId="S-1-5-21-1838161683-3247253820-1283896186-116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FF"/>
    <a:srgbClr val="FFFF66"/>
    <a:srgbClr val="0099CC"/>
    <a:srgbClr val="FFFFCC"/>
    <a:srgbClr val="DBFF75"/>
    <a:srgbClr val="FF99FF"/>
    <a:srgbClr val="FF6600"/>
    <a:srgbClr val="FF3300"/>
    <a:srgbClr val="FF9999"/>
    <a:srgbClr val="FF7C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FABFCF23-3B69-468F-B69F-88F6DE6A72F2}" styleName="Estilo medio 1 - Énfasis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7DF18680-E054-41AD-8BC1-D1AEF772440D}" styleName="Estilo medio 2 - Énfasis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74C1A8A3-306A-4EB7-A6B1-4F7E0EB9C5D6}" styleName="Estilo medio 3 - Énfasis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0505E3EF-67EA-436B-97B2-0124C06EBD24}" styleName="Estilo medio 4 - Énfasis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BDBED569-4797-4DF1-A0F4-6AAB3CD982D8}" styleName="Estilo claro 3 - Acento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69C7853C-536D-4A76-A0AE-DD22124D55A5}" styleName="Estilo temático 1 - Énfasis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00A15C55-8517-42AA-B614-E9B94910E393}" styleName="Estilo medio 2 - Énfasis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1E4AEA4-8DFA-4A89-87EB-49C32662AFE0}" styleName="Estilo medio 2 - Énfasis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D7AC3CCA-C797-4891-BE02-D94E43425B78}" styleName="Estilo medio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2020" autoAdjust="0"/>
    <p:restoredTop sz="94103" autoAdjust="0"/>
  </p:normalViewPr>
  <p:slideViewPr>
    <p:cSldViewPr>
      <p:cViewPr varScale="1">
        <p:scale>
          <a:sx n="92" d="100"/>
          <a:sy n="92" d="100"/>
        </p:scale>
        <p:origin x="162" y="90"/>
      </p:cViewPr>
      <p:guideLst>
        <p:guide orient="horz" pos="2160"/>
        <p:guide pos="384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56" d="100"/>
          <a:sy n="56" d="100"/>
        </p:scale>
        <p:origin x="-1860" y="-102"/>
      </p:cViewPr>
      <p:guideLst>
        <p:guide orient="horz" pos="3648"/>
        <p:guide pos="2208"/>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70" Type="http://schemas.openxmlformats.org/officeDocument/2006/relationships/theme" Target="theme/theme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notesMaster" Target="notesMasters/notesMaster1.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71" Type="http://schemas.openxmlformats.org/officeDocument/2006/relationships/tableStyles" Target="tableStyle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slide" Target="slides/slide150.xml"/><Relationship Id="rId156" Type="http://schemas.openxmlformats.org/officeDocument/2006/relationships/slide" Target="slides/slide155.xml"/><Relationship Id="rId164" Type="http://schemas.openxmlformats.org/officeDocument/2006/relationships/slide" Target="slides/slide163.xml"/><Relationship Id="rId169"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commentAuthors" Target="commentAuthor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15-02-04T14:07:12.490" idx="2">
    <p:pos x="10" y="10"/>
    <p:text>Patron de violencia basada en género: 7 homicidios, 4 abortos sin consentimiento, 16 prostitucion o exclavitud sexual, experimentos biologicos en pp 9, actos sexuales violentos: 8 tratos inhumanos 1, acceso carnal violento: 154. para un total de 175 hechos presentados.</p:text>
    <p:extLst>
      <p:ext uri="{C676402C-5697-4E1C-873F-D02D1690AC5C}">
        <p15:threadingInfo xmlns:p15="http://schemas.microsoft.com/office/powerpoint/2012/main" timeZoneBias="300"/>
      </p:ext>
    </p:extLst>
  </p:cm>
  <p:cm authorId="1" dt="2015-02-04T14:31:17.624" idx="3">
    <p:pos x="7433" y="1680"/>
    <p:text>Patrones: Homicidio: 87 hechos. VBG: 175. Reclutamiento: 149. Desaparición : 609 y desplazamiento forzado: 405</p:text>
    <p:extLst mod="1">
      <p:ext uri="{C676402C-5697-4E1C-873F-D02D1690AC5C}">
        <p15:threadingInfo xmlns:p15="http://schemas.microsoft.com/office/powerpoint/2012/main" timeZoneBias="300"/>
      </p:ext>
    </p:extLst>
  </p:cm>
</p:cmLst>
</file>

<file path=ppt/diagrams/colors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45DE81F-A4DD-4FB5-9941-1E00431FF6BC}" type="doc">
      <dgm:prSet loTypeId="urn:microsoft.com/office/officeart/2008/layout/NameandTitleOrganizationalChart" loCatId="hierarchy" qsTypeId="urn:microsoft.com/office/officeart/2005/8/quickstyle/simple1" qsCatId="simple" csTypeId="urn:microsoft.com/office/officeart/2005/8/colors/colorful3" csCatId="colorful" phldr="1"/>
      <dgm:spPr/>
      <dgm:t>
        <a:bodyPr/>
        <a:lstStyle/>
        <a:p>
          <a:endParaRPr lang="es-CO"/>
        </a:p>
      </dgm:t>
    </dgm:pt>
    <dgm:pt modelId="{D4E710BD-380E-44D5-80B9-358E9C50C7CD}">
      <dgm:prSet phldrT="[Texto]" custT="1">
        <dgm:style>
          <a:lnRef idx="1">
            <a:schemeClr val="accent3"/>
          </a:lnRef>
          <a:fillRef idx="2">
            <a:schemeClr val="accent3"/>
          </a:fillRef>
          <a:effectRef idx="1">
            <a:schemeClr val="accent3"/>
          </a:effectRef>
          <a:fontRef idx="minor">
            <a:schemeClr val="dk1"/>
          </a:fontRef>
        </dgm:style>
      </dgm:prSet>
      <dgm:spPr>
        <a:solidFill>
          <a:srgbClr val="C00000"/>
        </a:solidFill>
      </dgm:spPr>
      <dgm:t>
        <a:bodyPr/>
        <a:lstStyle/>
        <a:p>
          <a:r>
            <a:rPr lang="es-CO" sz="2400" b="1" dirty="0" smtClean="0">
              <a:solidFill>
                <a:schemeClr val="bg1"/>
              </a:solidFill>
              <a:latin typeface="Arial Narrow" panose="020B0606020202030204" pitchFamily="34" charset="0"/>
            </a:rPr>
            <a:t>POSTULADOS CONDENADOS </a:t>
          </a:r>
          <a:endParaRPr lang="es-CO" sz="2400" b="1" dirty="0">
            <a:solidFill>
              <a:schemeClr val="bg1"/>
            </a:solidFill>
            <a:latin typeface="Arial Narrow" panose="020B0606020202030204" pitchFamily="34" charset="0"/>
          </a:endParaRPr>
        </a:p>
      </dgm:t>
    </dgm:pt>
    <dgm:pt modelId="{84E47050-091D-4750-A0FF-E7DAD7F288F5}" type="parTrans" cxnId="{6DAEFD3C-695B-4271-A2F8-44A96BF1EFC3}">
      <dgm:prSet/>
      <dgm:spPr/>
      <dgm:t>
        <a:bodyPr/>
        <a:lstStyle/>
        <a:p>
          <a:endParaRPr lang="es-CO"/>
        </a:p>
      </dgm:t>
    </dgm:pt>
    <dgm:pt modelId="{759DAD95-DF06-41F4-AA3F-2F548EF01002}" type="sibTrans" cxnId="{6DAEFD3C-695B-4271-A2F8-44A96BF1EFC3}">
      <dgm:prSet/>
      <dgm:spPr/>
      <dgm:t>
        <a:bodyPr/>
        <a:lstStyle/>
        <a:p>
          <a:pPr algn="r"/>
          <a:r>
            <a:rPr lang="es-CO" dirty="0" smtClean="0"/>
            <a:t>255</a:t>
          </a:r>
          <a:endParaRPr lang="es-CO" dirty="0"/>
        </a:p>
      </dgm:t>
    </dgm:pt>
    <dgm:pt modelId="{D0FA880D-3456-403D-AC20-6714B7D9DB70}">
      <dgm:prSet phldrT="[Texto]" custT="1"/>
      <dgm:spPr>
        <a:solidFill>
          <a:schemeClr val="accent6">
            <a:lumMod val="75000"/>
          </a:schemeClr>
        </a:solidFill>
      </dgm:spPr>
      <dgm:t>
        <a:bodyPr/>
        <a:lstStyle/>
        <a:p>
          <a:r>
            <a:rPr lang="es-CO" sz="1600" dirty="0" smtClean="0"/>
            <a:t>COMANDANTES DE BLOQUE O FRENTE</a:t>
          </a:r>
          <a:endParaRPr lang="es-CO" sz="1600" dirty="0"/>
        </a:p>
      </dgm:t>
    </dgm:pt>
    <dgm:pt modelId="{7DE30396-6548-4A38-96D1-5CEA2BCDA6E4}" type="parTrans" cxnId="{DF5BB3CF-11C4-44D1-B4F8-AF436521CFE0}">
      <dgm:prSet/>
      <dgm:spPr/>
      <dgm:t>
        <a:bodyPr/>
        <a:lstStyle/>
        <a:p>
          <a:endParaRPr lang="es-CO"/>
        </a:p>
      </dgm:t>
    </dgm:pt>
    <dgm:pt modelId="{4E78E90F-8D85-44DD-BDA4-A4A02015537B}" type="sibTrans" cxnId="{DF5BB3CF-11C4-44D1-B4F8-AF436521CFE0}">
      <dgm:prSet/>
      <dgm:spPr/>
      <dgm:t>
        <a:bodyPr/>
        <a:lstStyle/>
        <a:p>
          <a:r>
            <a:rPr lang="es-CO" dirty="0" smtClean="0"/>
            <a:t>122</a:t>
          </a:r>
          <a:endParaRPr lang="es-CO" dirty="0"/>
        </a:p>
      </dgm:t>
    </dgm:pt>
    <dgm:pt modelId="{88296009-7D92-4156-8F2B-0E12F85C4816}">
      <dgm:prSet phldrT="[Texto]" custT="1"/>
      <dgm:spPr>
        <a:solidFill>
          <a:schemeClr val="accent6">
            <a:lumMod val="75000"/>
          </a:schemeClr>
        </a:solidFill>
      </dgm:spPr>
      <dgm:t>
        <a:bodyPr/>
        <a:lstStyle/>
        <a:p>
          <a:r>
            <a:rPr lang="es-CO" sz="1800" dirty="0" smtClean="0"/>
            <a:t>PATRULLEROS</a:t>
          </a:r>
          <a:endParaRPr lang="es-CO" sz="1800" dirty="0"/>
        </a:p>
      </dgm:t>
    </dgm:pt>
    <dgm:pt modelId="{86DC83DF-7469-44CC-9A37-213CA5CAA51A}" type="parTrans" cxnId="{5C5B6EED-F444-41AF-BC0C-40721CF49B20}">
      <dgm:prSet/>
      <dgm:spPr/>
      <dgm:t>
        <a:bodyPr/>
        <a:lstStyle/>
        <a:p>
          <a:endParaRPr lang="es-CO"/>
        </a:p>
      </dgm:t>
    </dgm:pt>
    <dgm:pt modelId="{166DA714-CF38-41BA-BF91-C66E4CF8C55A}" type="sibTrans" cxnId="{5C5B6EED-F444-41AF-BC0C-40721CF49B20}">
      <dgm:prSet/>
      <dgm:spPr/>
      <dgm:t>
        <a:bodyPr/>
        <a:lstStyle/>
        <a:p>
          <a:r>
            <a:rPr lang="es-CO" dirty="0" smtClean="0"/>
            <a:t>133</a:t>
          </a:r>
          <a:endParaRPr lang="es-CO" dirty="0"/>
        </a:p>
      </dgm:t>
    </dgm:pt>
    <dgm:pt modelId="{78BC2BEB-CAC3-413D-B72D-E517804268BC}" type="pres">
      <dgm:prSet presAssocID="{F45DE81F-A4DD-4FB5-9941-1E00431FF6BC}" presName="hierChild1" presStyleCnt="0">
        <dgm:presLayoutVars>
          <dgm:orgChart val="1"/>
          <dgm:chPref val="1"/>
          <dgm:dir/>
          <dgm:animOne val="branch"/>
          <dgm:animLvl val="lvl"/>
          <dgm:resizeHandles/>
        </dgm:presLayoutVars>
      </dgm:prSet>
      <dgm:spPr/>
      <dgm:t>
        <a:bodyPr/>
        <a:lstStyle/>
        <a:p>
          <a:endParaRPr lang="es-CO"/>
        </a:p>
      </dgm:t>
    </dgm:pt>
    <dgm:pt modelId="{519AFF44-D34E-4083-90E9-DB03F9FC07B4}" type="pres">
      <dgm:prSet presAssocID="{D4E710BD-380E-44D5-80B9-358E9C50C7CD}" presName="hierRoot1" presStyleCnt="0">
        <dgm:presLayoutVars>
          <dgm:hierBranch val="init"/>
        </dgm:presLayoutVars>
      </dgm:prSet>
      <dgm:spPr/>
    </dgm:pt>
    <dgm:pt modelId="{FC198223-7E44-4B1E-8AF4-31F4458D4C10}" type="pres">
      <dgm:prSet presAssocID="{D4E710BD-380E-44D5-80B9-358E9C50C7CD}" presName="rootComposite1" presStyleCnt="0"/>
      <dgm:spPr/>
    </dgm:pt>
    <dgm:pt modelId="{ED8B254C-BE9B-46E6-A196-CDB8674A19F0}" type="pres">
      <dgm:prSet presAssocID="{D4E710BD-380E-44D5-80B9-358E9C50C7CD}" presName="rootText1" presStyleLbl="node0" presStyleIdx="0" presStyleCnt="1" custLinFactNeighborX="4599" custLinFactNeighborY="-21819">
        <dgm:presLayoutVars>
          <dgm:chMax/>
          <dgm:chPref val="3"/>
        </dgm:presLayoutVars>
      </dgm:prSet>
      <dgm:spPr/>
      <dgm:t>
        <a:bodyPr/>
        <a:lstStyle/>
        <a:p>
          <a:endParaRPr lang="es-CO"/>
        </a:p>
      </dgm:t>
    </dgm:pt>
    <dgm:pt modelId="{17FCC477-9BD7-4B53-AA29-7C05992813FB}" type="pres">
      <dgm:prSet presAssocID="{D4E710BD-380E-44D5-80B9-358E9C50C7CD}" presName="titleText1" presStyleLbl="fgAcc0" presStyleIdx="0" presStyleCnt="1" custLinFactNeighborX="21204" custLinFactNeighborY="-98978">
        <dgm:presLayoutVars>
          <dgm:chMax val="0"/>
          <dgm:chPref val="0"/>
        </dgm:presLayoutVars>
      </dgm:prSet>
      <dgm:spPr/>
      <dgm:t>
        <a:bodyPr/>
        <a:lstStyle/>
        <a:p>
          <a:endParaRPr lang="es-CO"/>
        </a:p>
      </dgm:t>
    </dgm:pt>
    <dgm:pt modelId="{73CB7E3E-CB41-46E3-92C3-59D120AADA75}" type="pres">
      <dgm:prSet presAssocID="{D4E710BD-380E-44D5-80B9-358E9C50C7CD}" presName="rootConnector1" presStyleLbl="node1" presStyleIdx="0" presStyleCnt="2"/>
      <dgm:spPr/>
      <dgm:t>
        <a:bodyPr/>
        <a:lstStyle/>
        <a:p>
          <a:endParaRPr lang="es-CO"/>
        </a:p>
      </dgm:t>
    </dgm:pt>
    <dgm:pt modelId="{E7C90A6A-51C8-4D71-9E4B-706983CA104C}" type="pres">
      <dgm:prSet presAssocID="{D4E710BD-380E-44D5-80B9-358E9C50C7CD}" presName="hierChild2" presStyleCnt="0"/>
      <dgm:spPr/>
    </dgm:pt>
    <dgm:pt modelId="{27B1EDCB-101B-47C0-8B86-EFA2FAC4A151}" type="pres">
      <dgm:prSet presAssocID="{7DE30396-6548-4A38-96D1-5CEA2BCDA6E4}" presName="Name37" presStyleLbl="parChTrans1D2" presStyleIdx="0" presStyleCnt="2"/>
      <dgm:spPr/>
      <dgm:t>
        <a:bodyPr/>
        <a:lstStyle/>
        <a:p>
          <a:endParaRPr lang="es-CO"/>
        </a:p>
      </dgm:t>
    </dgm:pt>
    <dgm:pt modelId="{175E02B4-1368-499F-AA9B-7BACDAE3077E}" type="pres">
      <dgm:prSet presAssocID="{D0FA880D-3456-403D-AC20-6714B7D9DB70}" presName="hierRoot2" presStyleCnt="0">
        <dgm:presLayoutVars>
          <dgm:hierBranch val="init"/>
        </dgm:presLayoutVars>
      </dgm:prSet>
      <dgm:spPr/>
    </dgm:pt>
    <dgm:pt modelId="{93D60893-C833-44AF-B925-33300D5FEB9E}" type="pres">
      <dgm:prSet presAssocID="{D0FA880D-3456-403D-AC20-6714B7D9DB70}" presName="rootComposite" presStyleCnt="0"/>
      <dgm:spPr/>
    </dgm:pt>
    <dgm:pt modelId="{AFF96F1B-CBE1-4E9A-8D55-48A0D373AF19}" type="pres">
      <dgm:prSet presAssocID="{D0FA880D-3456-403D-AC20-6714B7D9DB70}" presName="rootText" presStyleLbl="node1" presStyleIdx="0" presStyleCnt="2">
        <dgm:presLayoutVars>
          <dgm:chMax/>
          <dgm:chPref val="3"/>
        </dgm:presLayoutVars>
      </dgm:prSet>
      <dgm:spPr/>
      <dgm:t>
        <a:bodyPr/>
        <a:lstStyle/>
        <a:p>
          <a:endParaRPr lang="es-CO"/>
        </a:p>
      </dgm:t>
    </dgm:pt>
    <dgm:pt modelId="{20487E27-2EB9-4992-AB51-AAD9426ACF2D}" type="pres">
      <dgm:prSet presAssocID="{D0FA880D-3456-403D-AC20-6714B7D9DB70}" presName="titleText2" presStyleLbl="fgAcc1" presStyleIdx="0" presStyleCnt="2" custLinFactNeighborX="-1268" custLinFactNeighborY="-103">
        <dgm:presLayoutVars>
          <dgm:chMax val="0"/>
          <dgm:chPref val="0"/>
        </dgm:presLayoutVars>
      </dgm:prSet>
      <dgm:spPr/>
      <dgm:t>
        <a:bodyPr/>
        <a:lstStyle/>
        <a:p>
          <a:endParaRPr lang="es-CO"/>
        </a:p>
      </dgm:t>
    </dgm:pt>
    <dgm:pt modelId="{B5CB6275-C285-464A-852C-6000EA3A59CD}" type="pres">
      <dgm:prSet presAssocID="{D0FA880D-3456-403D-AC20-6714B7D9DB70}" presName="rootConnector" presStyleLbl="node2" presStyleIdx="0" presStyleCnt="0"/>
      <dgm:spPr/>
      <dgm:t>
        <a:bodyPr/>
        <a:lstStyle/>
        <a:p>
          <a:endParaRPr lang="es-CO"/>
        </a:p>
      </dgm:t>
    </dgm:pt>
    <dgm:pt modelId="{3D9D7CE5-46BE-44FC-A714-F5775D9DF4D7}" type="pres">
      <dgm:prSet presAssocID="{D0FA880D-3456-403D-AC20-6714B7D9DB70}" presName="hierChild4" presStyleCnt="0"/>
      <dgm:spPr/>
    </dgm:pt>
    <dgm:pt modelId="{75D4E942-C466-4496-92EF-2967F46E1BF1}" type="pres">
      <dgm:prSet presAssocID="{D0FA880D-3456-403D-AC20-6714B7D9DB70}" presName="hierChild5" presStyleCnt="0"/>
      <dgm:spPr/>
    </dgm:pt>
    <dgm:pt modelId="{674DC3DE-B080-4C37-B985-35489B615E30}" type="pres">
      <dgm:prSet presAssocID="{86DC83DF-7469-44CC-9A37-213CA5CAA51A}" presName="Name37" presStyleLbl="parChTrans1D2" presStyleIdx="1" presStyleCnt="2"/>
      <dgm:spPr/>
      <dgm:t>
        <a:bodyPr/>
        <a:lstStyle/>
        <a:p>
          <a:endParaRPr lang="es-CO"/>
        </a:p>
      </dgm:t>
    </dgm:pt>
    <dgm:pt modelId="{83F9235D-236F-4505-A68F-FA7C33D0F5CA}" type="pres">
      <dgm:prSet presAssocID="{88296009-7D92-4156-8F2B-0E12F85C4816}" presName="hierRoot2" presStyleCnt="0">
        <dgm:presLayoutVars>
          <dgm:hierBranch val="init"/>
        </dgm:presLayoutVars>
      </dgm:prSet>
      <dgm:spPr/>
    </dgm:pt>
    <dgm:pt modelId="{E3F61B3F-194B-469B-A596-B906FD2E702D}" type="pres">
      <dgm:prSet presAssocID="{88296009-7D92-4156-8F2B-0E12F85C4816}" presName="rootComposite" presStyleCnt="0"/>
      <dgm:spPr/>
    </dgm:pt>
    <dgm:pt modelId="{27A9BE9E-DC43-45D1-98D1-B31237E64EEA}" type="pres">
      <dgm:prSet presAssocID="{88296009-7D92-4156-8F2B-0E12F85C4816}" presName="rootText" presStyleLbl="node1" presStyleIdx="1" presStyleCnt="2">
        <dgm:presLayoutVars>
          <dgm:chMax/>
          <dgm:chPref val="3"/>
        </dgm:presLayoutVars>
      </dgm:prSet>
      <dgm:spPr/>
      <dgm:t>
        <a:bodyPr/>
        <a:lstStyle/>
        <a:p>
          <a:endParaRPr lang="es-CO"/>
        </a:p>
      </dgm:t>
    </dgm:pt>
    <dgm:pt modelId="{41DB048D-2DE2-4202-BB69-2CA0F3DAE07A}" type="pres">
      <dgm:prSet presAssocID="{88296009-7D92-4156-8F2B-0E12F85C4816}" presName="titleText2" presStyleLbl="fgAcc1" presStyleIdx="1" presStyleCnt="2" custLinFactNeighborX="-277" custLinFactNeighborY="1010">
        <dgm:presLayoutVars>
          <dgm:chMax val="0"/>
          <dgm:chPref val="0"/>
        </dgm:presLayoutVars>
      </dgm:prSet>
      <dgm:spPr/>
      <dgm:t>
        <a:bodyPr/>
        <a:lstStyle/>
        <a:p>
          <a:endParaRPr lang="es-CO"/>
        </a:p>
      </dgm:t>
    </dgm:pt>
    <dgm:pt modelId="{7FAE74FC-1A7C-46DE-8A6F-DE7D6758CEA0}" type="pres">
      <dgm:prSet presAssocID="{88296009-7D92-4156-8F2B-0E12F85C4816}" presName="rootConnector" presStyleLbl="node2" presStyleIdx="0" presStyleCnt="0"/>
      <dgm:spPr/>
      <dgm:t>
        <a:bodyPr/>
        <a:lstStyle/>
        <a:p>
          <a:endParaRPr lang="es-CO"/>
        </a:p>
      </dgm:t>
    </dgm:pt>
    <dgm:pt modelId="{313BD9A9-7CE9-419B-847A-D595CD4BC819}" type="pres">
      <dgm:prSet presAssocID="{88296009-7D92-4156-8F2B-0E12F85C4816}" presName="hierChild4" presStyleCnt="0"/>
      <dgm:spPr/>
    </dgm:pt>
    <dgm:pt modelId="{C9201402-6C4B-4904-95FE-51DAECEAE3D7}" type="pres">
      <dgm:prSet presAssocID="{88296009-7D92-4156-8F2B-0E12F85C4816}" presName="hierChild5" presStyleCnt="0"/>
      <dgm:spPr/>
    </dgm:pt>
    <dgm:pt modelId="{BD51127E-E0AD-4F2E-946C-35746AF273E4}" type="pres">
      <dgm:prSet presAssocID="{D4E710BD-380E-44D5-80B9-358E9C50C7CD}" presName="hierChild3" presStyleCnt="0"/>
      <dgm:spPr/>
    </dgm:pt>
  </dgm:ptLst>
  <dgm:cxnLst>
    <dgm:cxn modelId="{7B8F30A8-5037-437A-80BB-B665D5CE48A5}" type="presOf" srcId="{D4E710BD-380E-44D5-80B9-358E9C50C7CD}" destId="{73CB7E3E-CB41-46E3-92C3-59D120AADA75}" srcOrd="1" destOrd="0" presId="urn:microsoft.com/office/officeart/2008/layout/NameandTitleOrganizationalChart"/>
    <dgm:cxn modelId="{AEA767F9-A928-4B3E-9625-70481A9E7FB1}" type="presOf" srcId="{88296009-7D92-4156-8F2B-0E12F85C4816}" destId="{7FAE74FC-1A7C-46DE-8A6F-DE7D6758CEA0}" srcOrd="1" destOrd="0" presId="urn:microsoft.com/office/officeart/2008/layout/NameandTitleOrganizationalChart"/>
    <dgm:cxn modelId="{F3D04A19-CE80-49AB-97D8-B53746FC5929}" type="presOf" srcId="{D4E710BD-380E-44D5-80B9-358E9C50C7CD}" destId="{ED8B254C-BE9B-46E6-A196-CDB8674A19F0}" srcOrd="0" destOrd="0" presId="urn:microsoft.com/office/officeart/2008/layout/NameandTitleOrganizationalChart"/>
    <dgm:cxn modelId="{05610164-7C19-4950-AC20-ABD74E65C3F2}" type="presOf" srcId="{D0FA880D-3456-403D-AC20-6714B7D9DB70}" destId="{B5CB6275-C285-464A-852C-6000EA3A59CD}" srcOrd="1" destOrd="0" presId="urn:microsoft.com/office/officeart/2008/layout/NameandTitleOrganizationalChart"/>
    <dgm:cxn modelId="{2CBAC7ED-24EE-4BC3-8EBC-EC0B0F67E290}" type="presOf" srcId="{4E78E90F-8D85-44DD-BDA4-A4A02015537B}" destId="{20487E27-2EB9-4992-AB51-AAD9426ACF2D}" srcOrd="0" destOrd="0" presId="urn:microsoft.com/office/officeart/2008/layout/NameandTitleOrganizationalChart"/>
    <dgm:cxn modelId="{CE527920-C0D7-4869-B886-6F3CB01AA946}" type="presOf" srcId="{D0FA880D-3456-403D-AC20-6714B7D9DB70}" destId="{AFF96F1B-CBE1-4E9A-8D55-48A0D373AF19}" srcOrd="0" destOrd="0" presId="urn:microsoft.com/office/officeart/2008/layout/NameandTitleOrganizationalChart"/>
    <dgm:cxn modelId="{553715DB-4F96-4716-9E4F-F64ED412F016}" type="presOf" srcId="{88296009-7D92-4156-8F2B-0E12F85C4816}" destId="{27A9BE9E-DC43-45D1-98D1-B31237E64EEA}" srcOrd="0" destOrd="0" presId="urn:microsoft.com/office/officeart/2008/layout/NameandTitleOrganizationalChart"/>
    <dgm:cxn modelId="{C497A43F-668F-4395-B782-76303CF56301}" type="presOf" srcId="{7DE30396-6548-4A38-96D1-5CEA2BCDA6E4}" destId="{27B1EDCB-101B-47C0-8B86-EFA2FAC4A151}" srcOrd="0" destOrd="0" presId="urn:microsoft.com/office/officeart/2008/layout/NameandTitleOrganizationalChart"/>
    <dgm:cxn modelId="{DF5BB3CF-11C4-44D1-B4F8-AF436521CFE0}" srcId="{D4E710BD-380E-44D5-80B9-358E9C50C7CD}" destId="{D0FA880D-3456-403D-AC20-6714B7D9DB70}" srcOrd="0" destOrd="0" parTransId="{7DE30396-6548-4A38-96D1-5CEA2BCDA6E4}" sibTransId="{4E78E90F-8D85-44DD-BDA4-A4A02015537B}"/>
    <dgm:cxn modelId="{6DAEFD3C-695B-4271-A2F8-44A96BF1EFC3}" srcId="{F45DE81F-A4DD-4FB5-9941-1E00431FF6BC}" destId="{D4E710BD-380E-44D5-80B9-358E9C50C7CD}" srcOrd="0" destOrd="0" parTransId="{84E47050-091D-4750-A0FF-E7DAD7F288F5}" sibTransId="{759DAD95-DF06-41F4-AA3F-2F548EF01002}"/>
    <dgm:cxn modelId="{184A1256-8D80-4C85-A0EE-23CA30C099BB}" type="presOf" srcId="{166DA714-CF38-41BA-BF91-C66E4CF8C55A}" destId="{41DB048D-2DE2-4202-BB69-2CA0F3DAE07A}" srcOrd="0" destOrd="0" presId="urn:microsoft.com/office/officeart/2008/layout/NameandTitleOrganizationalChart"/>
    <dgm:cxn modelId="{2CFDBB54-9195-4377-8AE2-2072B1DDD701}" type="presOf" srcId="{F45DE81F-A4DD-4FB5-9941-1E00431FF6BC}" destId="{78BC2BEB-CAC3-413D-B72D-E517804268BC}" srcOrd="0" destOrd="0" presId="urn:microsoft.com/office/officeart/2008/layout/NameandTitleOrganizationalChart"/>
    <dgm:cxn modelId="{5C5B6EED-F444-41AF-BC0C-40721CF49B20}" srcId="{D4E710BD-380E-44D5-80B9-358E9C50C7CD}" destId="{88296009-7D92-4156-8F2B-0E12F85C4816}" srcOrd="1" destOrd="0" parTransId="{86DC83DF-7469-44CC-9A37-213CA5CAA51A}" sibTransId="{166DA714-CF38-41BA-BF91-C66E4CF8C55A}"/>
    <dgm:cxn modelId="{A55CD274-4714-4636-B70D-48E69CFC8C55}" type="presOf" srcId="{86DC83DF-7469-44CC-9A37-213CA5CAA51A}" destId="{674DC3DE-B080-4C37-B985-35489B615E30}" srcOrd="0" destOrd="0" presId="urn:microsoft.com/office/officeart/2008/layout/NameandTitleOrganizationalChart"/>
    <dgm:cxn modelId="{8132282C-94D1-43E5-BE53-BA77BCACE5D5}" type="presOf" srcId="{759DAD95-DF06-41F4-AA3F-2F548EF01002}" destId="{17FCC477-9BD7-4B53-AA29-7C05992813FB}" srcOrd="0" destOrd="0" presId="urn:microsoft.com/office/officeart/2008/layout/NameandTitleOrganizationalChart"/>
    <dgm:cxn modelId="{3152ED96-DE8A-4644-AF6C-007516D0B062}" type="presParOf" srcId="{78BC2BEB-CAC3-413D-B72D-E517804268BC}" destId="{519AFF44-D34E-4083-90E9-DB03F9FC07B4}" srcOrd="0" destOrd="0" presId="urn:microsoft.com/office/officeart/2008/layout/NameandTitleOrganizationalChart"/>
    <dgm:cxn modelId="{48A3DEF0-84E1-4B2F-A740-AF2592B68B1C}" type="presParOf" srcId="{519AFF44-D34E-4083-90E9-DB03F9FC07B4}" destId="{FC198223-7E44-4B1E-8AF4-31F4458D4C10}" srcOrd="0" destOrd="0" presId="urn:microsoft.com/office/officeart/2008/layout/NameandTitleOrganizationalChart"/>
    <dgm:cxn modelId="{286374AA-2292-4484-8845-327AC876FD21}" type="presParOf" srcId="{FC198223-7E44-4B1E-8AF4-31F4458D4C10}" destId="{ED8B254C-BE9B-46E6-A196-CDB8674A19F0}" srcOrd="0" destOrd="0" presId="urn:microsoft.com/office/officeart/2008/layout/NameandTitleOrganizationalChart"/>
    <dgm:cxn modelId="{4E130A33-62CD-4CDC-AB69-B61850D40F55}" type="presParOf" srcId="{FC198223-7E44-4B1E-8AF4-31F4458D4C10}" destId="{17FCC477-9BD7-4B53-AA29-7C05992813FB}" srcOrd="1" destOrd="0" presId="urn:microsoft.com/office/officeart/2008/layout/NameandTitleOrganizationalChart"/>
    <dgm:cxn modelId="{9C111A6C-1B1D-4126-8F4C-70AC7A772450}" type="presParOf" srcId="{FC198223-7E44-4B1E-8AF4-31F4458D4C10}" destId="{73CB7E3E-CB41-46E3-92C3-59D120AADA75}" srcOrd="2" destOrd="0" presId="urn:microsoft.com/office/officeart/2008/layout/NameandTitleOrganizationalChart"/>
    <dgm:cxn modelId="{D6426CAE-52FE-4EB8-8018-494FE4E00DCA}" type="presParOf" srcId="{519AFF44-D34E-4083-90E9-DB03F9FC07B4}" destId="{E7C90A6A-51C8-4D71-9E4B-706983CA104C}" srcOrd="1" destOrd="0" presId="urn:microsoft.com/office/officeart/2008/layout/NameandTitleOrganizationalChart"/>
    <dgm:cxn modelId="{3CE1A4E4-0ADF-4B24-99B6-40882CDE7556}" type="presParOf" srcId="{E7C90A6A-51C8-4D71-9E4B-706983CA104C}" destId="{27B1EDCB-101B-47C0-8B86-EFA2FAC4A151}" srcOrd="0" destOrd="0" presId="urn:microsoft.com/office/officeart/2008/layout/NameandTitleOrganizationalChart"/>
    <dgm:cxn modelId="{1D830447-EE75-49E1-9C8F-55BC4A63490D}" type="presParOf" srcId="{E7C90A6A-51C8-4D71-9E4B-706983CA104C}" destId="{175E02B4-1368-499F-AA9B-7BACDAE3077E}" srcOrd="1" destOrd="0" presId="urn:microsoft.com/office/officeart/2008/layout/NameandTitleOrganizationalChart"/>
    <dgm:cxn modelId="{41B94A3C-579D-479E-A060-7BED48CDAAB9}" type="presParOf" srcId="{175E02B4-1368-499F-AA9B-7BACDAE3077E}" destId="{93D60893-C833-44AF-B925-33300D5FEB9E}" srcOrd="0" destOrd="0" presId="urn:microsoft.com/office/officeart/2008/layout/NameandTitleOrganizationalChart"/>
    <dgm:cxn modelId="{26F2AC4D-9C71-4C20-A8A5-8AAFF0F17FE6}" type="presParOf" srcId="{93D60893-C833-44AF-B925-33300D5FEB9E}" destId="{AFF96F1B-CBE1-4E9A-8D55-48A0D373AF19}" srcOrd="0" destOrd="0" presId="urn:microsoft.com/office/officeart/2008/layout/NameandTitleOrganizationalChart"/>
    <dgm:cxn modelId="{A4F1D42C-A4C4-4776-9100-8A3FAFA9AF7B}" type="presParOf" srcId="{93D60893-C833-44AF-B925-33300D5FEB9E}" destId="{20487E27-2EB9-4992-AB51-AAD9426ACF2D}" srcOrd="1" destOrd="0" presId="urn:microsoft.com/office/officeart/2008/layout/NameandTitleOrganizationalChart"/>
    <dgm:cxn modelId="{FB271E6C-171F-4D37-AFC5-D9553C4A1564}" type="presParOf" srcId="{93D60893-C833-44AF-B925-33300D5FEB9E}" destId="{B5CB6275-C285-464A-852C-6000EA3A59CD}" srcOrd="2" destOrd="0" presId="urn:microsoft.com/office/officeart/2008/layout/NameandTitleOrganizationalChart"/>
    <dgm:cxn modelId="{639AE2C6-8C51-4A26-9950-F9BD4238CCE7}" type="presParOf" srcId="{175E02B4-1368-499F-AA9B-7BACDAE3077E}" destId="{3D9D7CE5-46BE-44FC-A714-F5775D9DF4D7}" srcOrd="1" destOrd="0" presId="urn:microsoft.com/office/officeart/2008/layout/NameandTitleOrganizationalChart"/>
    <dgm:cxn modelId="{D9F2F301-F7D5-44D3-A150-2BF8EE745196}" type="presParOf" srcId="{175E02B4-1368-499F-AA9B-7BACDAE3077E}" destId="{75D4E942-C466-4496-92EF-2967F46E1BF1}" srcOrd="2" destOrd="0" presId="urn:microsoft.com/office/officeart/2008/layout/NameandTitleOrganizationalChart"/>
    <dgm:cxn modelId="{D6DBA221-2086-4382-8545-714A67623027}" type="presParOf" srcId="{E7C90A6A-51C8-4D71-9E4B-706983CA104C}" destId="{674DC3DE-B080-4C37-B985-35489B615E30}" srcOrd="2" destOrd="0" presId="urn:microsoft.com/office/officeart/2008/layout/NameandTitleOrganizationalChart"/>
    <dgm:cxn modelId="{1C0FE709-3A44-46B4-A783-6D07F6410511}" type="presParOf" srcId="{E7C90A6A-51C8-4D71-9E4B-706983CA104C}" destId="{83F9235D-236F-4505-A68F-FA7C33D0F5CA}" srcOrd="3" destOrd="0" presId="urn:microsoft.com/office/officeart/2008/layout/NameandTitleOrganizationalChart"/>
    <dgm:cxn modelId="{DE0536E0-0DC3-4550-8F3E-F7CDCE631F23}" type="presParOf" srcId="{83F9235D-236F-4505-A68F-FA7C33D0F5CA}" destId="{E3F61B3F-194B-469B-A596-B906FD2E702D}" srcOrd="0" destOrd="0" presId="urn:microsoft.com/office/officeart/2008/layout/NameandTitleOrganizationalChart"/>
    <dgm:cxn modelId="{68BE7F9B-9EE2-46BC-AA17-F35B04AF9B82}" type="presParOf" srcId="{E3F61B3F-194B-469B-A596-B906FD2E702D}" destId="{27A9BE9E-DC43-45D1-98D1-B31237E64EEA}" srcOrd="0" destOrd="0" presId="urn:microsoft.com/office/officeart/2008/layout/NameandTitleOrganizationalChart"/>
    <dgm:cxn modelId="{7B6C7876-3BDA-4E0C-809C-C66267AC9B84}" type="presParOf" srcId="{E3F61B3F-194B-469B-A596-B906FD2E702D}" destId="{41DB048D-2DE2-4202-BB69-2CA0F3DAE07A}" srcOrd="1" destOrd="0" presId="urn:microsoft.com/office/officeart/2008/layout/NameandTitleOrganizationalChart"/>
    <dgm:cxn modelId="{2CB9F25C-DA79-4C15-B204-B16676AB6DA3}" type="presParOf" srcId="{E3F61B3F-194B-469B-A596-B906FD2E702D}" destId="{7FAE74FC-1A7C-46DE-8A6F-DE7D6758CEA0}" srcOrd="2" destOrd="0" presId="urn:microsoft.com/office/officeart/2008/layout/NameandTitleOrganizationalChart"/>
    <dgm:cxn modelId="{2FC061E1-BDF3-4ADC-9395-A1F3E48E88BE}" type="presParOf" srcId="{83F9235D-236F-4505-A68F-FA7C33D0F5CA}" destId="{313BD9A9-7CE9-419B-847A-D595CD4BC819}" srcOrd="1" destOrd="0" presId="urn:microsoft.com/office/officeart/2008/layout/NameandTitleOrganizationalChart"/>
    <dgm:cxn modelId="{DA7D1282-294D-48E6-90DB-D5CE7229EC60}" type="presParOf" srcId="{83F9235D-236F-4505-A68F-FA7C33D0F5CA}" destId="{C9201402-6C4B-4904-95FE-51DAECEAE3D7}" srcOrd="2" destOrd="0" presId="urn:microsoft.com/office/officeart/2008/layout/NameandTitleOrganizationalChart"/>
    <dgm:cxn modelId="{1E41C14D-3EF6-456E-9BF4-745E2CB07431}" type="presParOf" srcId="{519AFF44-D34E-4083-90E9-DB03F9FC07B4}" destId="{BD51127E-E0AD-4F2E-946C-35746AF273E4}" srcOrd="2" destOrd="0" presId="urn:microsoft.com/office/officeart/2008/layout/NameandTitleOrganizational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74DC3DE-B080-4C37-B985-35489B615E30}">
      <dsp:nvSpPr>
        <dsp:cNvPr id="0" name=""/>
        <dsp:cNvSpPr/>
      </dsp:nvSpPr>
      <dsp:spPr>
        <a:xfrm>
          <a:off x="3373490" y="1765515"/>
          <a:ext cx="1696105" cy="1118712"/>
        </a:xfrm>
        <a:custGeom>
          <a:avLst/>
          <a:gdLst/>
          <a:ahLst/>
          <a:cxnLst/>
          <a:rect l="0" t="0" r="0" b="0"/>
          <a:pathLst>
            <a:path>
              <a:moveTo>
                <a:pt x="0" y="0"/>
              </a:moveTo>
              <a:lnTo>
                <a:pt x="0" y="790768"/>
              </a:lnTo>
              <a:lnTo>
                <a:pt x="1696105" y="790768"/>
              </a:lnTo>
              <a:lnTo>
                <a:pt x="1696105" y="1118712"/>
              </a:lnTo>
            </a:path>
          </a:pathLst>
        </a:custGeom>
        <a:noFill/>
        <a:ln w="22225" cap="rnd"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7B1EDCB-101B-47C0-8B86-EFA2FAC4A151}">
      <dsp:nvSpPr>
        <dsp:cNvPr id="0" name=""/>
        <dsp:cNvSpPr/>
      </dsp:nvSpPr>
      <dsp:spPr>
        <a:xfrm>
          <a:off x="1427700" y="1765515"/>
          <a:ext cx="1945789" cy="1118712"/>
        </a:xfrm>
        <a:custGeom>
          <a:avLst/>
          <a:gdLst/>
          <a:ahLst/>
          <a:cxnLst/>
          <a:rect l="0" t="0" r="0" b="0"/>
          <a:pathLst>
            <a:path>
              <a:moveTo>
                <a:pt x="1945789" y="0"/>
              </a:moveTo>
              <a:lnTo>
                <a:pt x="1945789" y="790768"/>
              </a:lnTo>
              <a:lnTo>
                <a:pt x="0" y="790768"/>
              </a:lnTo>
              <a:lnTo>
                <a:pt x="0" y="1118712"/>
              </a:lnTo>
            </a:path>
          </a:pathLst>
        </a:custGeom>
        <a:noFill/>
        <a:ln w="22225" cap="rnd"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D8B254C-BE9B-46E6-A196-CDB8674A19F0}">
      <dsp:nvSpPr>
        <dsp:cNvPr id="0" name=""/>
        <dsp:cNvSpPr/>
      </dsp:nvSpPr>
      <dsp:spPr>
        <a:xfrm>
          <a:off x="2016214" y="360041"/>
          <a:ext cx="2714551" cy="1405474"/>
        </a:xfrm>
        <a:prstGeom prst="rect">
          <a:avLst/>
        </a:prstGeom>
        <a:solidFill>
          <a:srgbClr val="C00000"/>
        </a:solidFill>
        <a:ln w="12700" cap="rnd" cmpd="sng" algn="ctr">
          <a:solidFill>
            <a:schemeClr val="accent3">
              <a:lumMod val="90000"/>
            </a:schemeClr>
          </a:solidFill>
          <a:prstDash val="solid"/>
        </a:ln>
        <a:effectLst/>
      </dsp:spPr>
      <dsp:style>
        <a:lnRef idx="1">
          <a:schemeClr val="accent3"/>
        </a:lnRef>
        <a:fillRef idx="2">
          <a:schemeClr val="accent3"/>
        </a:fillRef>
        <a:effectRef idx="1">
          <a:schemeClr val="accent3"/>
        </a:effectRef>
        <a:fontRef idx="minor">
          <a:schemeClr val="dk1"/>
        </a:fontRef>
      </dsp:style>
      <dsp:txBody>
        <a:bodyPr spcFirstLastPara="0" vert="horz" wrap="square" lIns="15240" tIns="15240" rIns="15240" bIns="198328" numCol="1" spcCol="1270" anchor="ctr" anchorCtr="0">
          <a:noAutofit/>
        </a:bodyPr>
        <a:lstStyle/>
        <a:p>
          <a:pPr lvl="0" algn="ctr" defTabSz="1066800">
            <a:lnSpc>
              <a:spcPct val="90000"/>
            </a:lnSpc>
            <a:spcBef>
              <a:spcPct val="0"/>
            </a:spcBef>
            <a:spcAft>
              <a:spcPct val="35000"/>
            </a:spcAft>
          </a:pPr>
          <a:r>
            <a:rPr lang="es-CO" sz="2400" b="1" kern="1200" dirty="0" smtClean="0">
              <a:solidFill>
                <a:schemeClr val="bg1"/>
              </a:solidFill>
              <a:latin typeface="Arial Narrow" panose="020B0606020202030204" pitchFamily="34" charset="0"/>
            </a:rPr>
            <a:t>POSTULADOS CONDENADOS </a:t>
          </a:r>
          <a:endParaRPr lang="es-CO" sz="2400" b="1" kern="1200" dirty="0">
            <a:solidFill>
              <a:schemeClr val="bg1"/>
            </a:solidFill>
            <a:latin typeface="Arial Narrow" panose="020B0606020202030204" pitchFamily="34" charset="0"/>
          </a:endParaRPr>
        </a:p>
      </dsp:txBody>
      <dsp:txXfrm>
        <a:off x="2016214" y="360041"/>
        <a:ext cx="2714551" cy="1405474"/>
      </dsp:txXfrm>
    </dsp:sp>
    <dsp:sp modelId="{17FCC477-9BD7-4B53-AA29-7C05992813FB}">
      <dsp:nvSpPr>
        <dsp:cNvPr id="0" name=""/>
        <dsp:cNvSpPr/>
      </dsp:nvSpPr>
      <dsp:spPr>
        <a:xfrm>
          <a:off x="2952317" y="1296144"/>
          <a:ext cx="2443096" cy="468491"/>
        </a:xfrm>
        <a:prstGeom prst="rect">
          <a:avLst/>
        </a:prstGeom>
        <a:solidFill>
          <a:schemeClr val="lt1">
            <a:alpha val="90000"/>
            <a:hueOff val="0"/>
            <a:satOff val="0"/>
            <a:lumOff val="0"/>
            <a:alphaOff val="0"/>
          </a:schemeClr>
        </a:solidFill>
        <a:ln w="22225" cap="rnd"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1280" tIns="20320" rIns="81280" bIns="20320" numCol="1" spcCol="1270" anchor="ctr" anchorCtr="0">
          <a:noAutofit/>
        </a:bodyPr>
        <a:lstStyle/>
        <a:p>
          <a:pPr lvl="0" algn="r" defTabSz="1422400">
            <a:lnSpc>
              <a:spcPct val="90000"/>
            </a:lnSpc>
            <a:spcBef>
              <a:spcPct val="0"/>
            </a:spcBef>
            <a:spcAft>
              <a:spcPct val="35000"/>
            </a:spcAft>
          </a:pPr>
          <a:r>
            <a:rPr lang="es-CO" sz="3200" kern="1200" dirty="0" smtClean="0"/>
            <a:t>255</a:t>
          </a:r>
          <a:endParaRPr lang="es-CO" sz="3200" kern="1200" dirty="0"/>
        </a:p>
      </dsp:txBody>
      <dsp:txXfrm>
        <a:off x="2952317" y="1296144"/>
        <a:ext cx="2443096" cy="468491"/>
      </dsp:txXfrm>
    </dsp:sp>
    <dsp:sp modelId="{AFF96F1B-CBE1-4E9A-8D55-48A0D373AF19}">
      <dsp:nvSpPr>
        <dsp:cNvPr id="0" name=""/>
        <dsp:cNvSpPr/>
      </dsp:nvSpPr>
      <dsp:spPr>
        <a:xfrm>
          <a:off x="70425" y="2884228"/>
          <a:ext cx="2714551" cy="1405474"/>
        </a:xfrm>
        <a:prstGeom prst="rect">
          <a:avLst/>
        </a:prstGeom>
        <a:solidFill>
          <a:schemeClr val="accent6">
            <a:lumMod val="75000"/>
          </a:schemeClr>
        </a:solidFill>
        <a:ln w="2222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98328" numCol="1" spcCol="1270" anchor="ctr" anchorCtr="0">
          <a:noAutofit/>
        </a:bodyPr>
        <a:lstStyle/>
        <a:p>
          <a:pPr lvl="0" algn="ctr" defTabSz="711200">
            <a:lnSpc>
              <a:spcPct val="90000"/>
            </a:lnSpc>
            <a:spcBef>
              <a:spcPct val="0"/>
            </a:spcBef>
            <a:spcAft>
              <a:spcPct val="35000"/>
            </a:spcAft>
          </a:pPr>
          <a:r>
            <a:rPr lang="es-CO" sz="1600" kern="1200" dirty="0" smtClean="0"/>
            <a:t>COMANDANTES DE BLOQUE O FRENTE</a:t>
          </a:r>
          <a:endParaRPr lang="es-CO" sz="1600" kern="1200" dirty="0"/>
        </a:p>
      </dsp:txBody>
      <dsp:txXfrm>
        <a:off x="70425" y="2884228"/>
        <a:ext cx="2714551" cy="1405474"/>
      </dsp:txXfrm>
    </dsp:sp>
    <dsp:sp modelId="{20487E27-2EB9-4992-AB51-AAD9426ACF2D}">
      <dsp:nvSpPr>
        <dsp:cNvPr id="0" name=""/>
        <dsp:cNvSpPr/>
      </dsp:nvSpPr>
      <dsp:spPr>
        <a:xfrm>
          <a:off x="582357" y="3976892"/>
          <a:ext cx="2443096" cy="468491"/>
        </a:xfrm>
        <a:prstGeom prst="rect">
          <a:avLst/>
        </a:prstGeom>
        <a:solidFill>
          <a:schemeClr val="lt1">
            <a:alpha val="90000"/>
            <a:hueOff val="0"/>
            <a:satOff val="0"/>
            <a:lumOff val="0"/>
            <a:alphaOff val="0"/>
          </a:schemeClr>
        </a:solidFill>
        <a:ln w="22225" cap="rnd"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1280" tIns="20320" rIns="81280" bIns="20320" numCol="1" spcCol="1270" anchor="ctr" anchorCtr="0">
          <a:noAutofit/>
        </a:bodyPr>
        <a:lstStyle/>
        <a:p>
          <a:pPr lvl="0" algn="r" defTabSz="1422400">
            <a:lnSpc>
              <a:spcPct val="90000"/>
            </a:lnSpc>
            <a:spcBef>
              <a:spcPct val="0"/>
            </a:spcBef>
            <a:spcAft>
              <a:spcPct val="35000"/>
            </a:spcAft>
          </a:pPr>
          <a:r>
            <a:rPr lang="es-CO" sz="3200" kern="1200" dirty="0" smtClean="0"/>
            <a:t>122</a:t>
          </a:r>
          <a:endParaRPr lang="es-CO" sz="3200" kern="1200" dirty="0"/>
        </a:p>
      </dsp:txBody>
      <dsp:txXfrm>
        <a:off x="582357" y="3976892"/>
        <a:ext cx="2443096" cy="468491"/>
      </dsp:txXfrm>
    </dsp:sp>
    <dsp:sp modelId="{27A9BE9E-DC43-45D1-98D1-B31237E64EEA}">
      <dsp:nvSpPr>
        <dsp:cNvPr id="0" name=""/>
        <dsp:cNvSpPr/>
      </dsp:nvSpPr>
      <dsp:spPr>
        <a:xfrm>
          <a:off x="3712320" y="2884228"/>
          <a:ext cx="2714551" cy="1405474"/>
        </a:xfrm>
        <a:prstGeom prst="rect">
          <a:avLst/>
        </a:prstGeom>
        <a:solidFill>
          <a:schemeClr val="accent6">
            <a:lumMod val="75000"/>
          </a:schemeClr>
        </a:solidFill>
        <a:ln w="2222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98328" numCol="1" spcCol="1270" anchor="ctr" anchorCtr="0">
          <a:noAutofit/>
        </a:bodyPr>
        <a:lstStyle/>
        <a:p>
          <a:pPr lvl="0" algn="ctr" defTabSz="800100">
            <a:lnSpc>
              <a:spcPct val="90000"/>
            </a:lnSpc>
            <a:spcBef>
              <a:spcPct val="0"/>
            </a:spcBef>
            <a:spcAft>
              <a:spcPct val="35000"/>
            </a:spcAft>
          </a:pPr>
          <a:r>
            <a:rPr lang="es-CO" sz="1800" kern="1200" dirty="0" smtClean="0"/>
            <a:t>PATRULLEROS</a:t>
          </a:r>
          <a:endParaRPr lang="es-CO" sz="1800" kern="1200" dirty="0"/>
        </a:p>
      </dsp:txBody>
      <dsp:txXfrm>
        <a:off x="3712320" y="2884228"/>
        <a:ext cx="2714551" cy="1405474"/>
      </dsp:txXfrm>
    </dsp:sp>
    <dsp:sp modelId="{41DB048D-2DE2-4202-BB69-2CA0F3DAE07A}">
      <dsp:nvSpPr>
        <dsp:cNvPr id="0" name=""/>
        <dsp:cNvSpPr/>
      </dsp:nvSpPr>
      <dsp:spPr>
        <a:xfrm>
          <a:off x="4248462" y="3982106"/>
          <a:ext cx="2443096" cy="468491"/>
        </a:xfrm>
        <a:prstGeom prst="rect">
          <a:avLst/>
        </a:prstGeom>
        <a:solidFill>
          <a:schemeClr val="lt1">
            <a:alpha val="90000"/>
            <a:hueOff val="0"/>
            <a:satOff val="0"/>
            <a:lumOff val="0"/>
            <a:alphaOff val="0"/>
          </a:schemeClr>
        </a:solidFill>
        <a:ln w="22225" cap="rnd" cmpd="sng" algn="ctr">
          <a:solidFill>
            <a:schemeClr val="accent3">
              <a:hueOff val="428568"/>
              <a:satOff val="-48092"/>
              <a:lumOff val="823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1280" tIns="20320" rIns="81280" bIns="20320" numCol="1" spcCol="1270" anchor="ctr" anchorCtr="0">
          <a:noAutofit/>
        </a:bodyPr>
        <a:lstStyle/>
        <a:p>
          <a:pPr lvl="0" algn="r" defTabSz="1422400">
            <a:lnSpc>
              <a:spcPct val="90000"/>
            </a:lnSpc>
            <a:spcBef>
              <a:spcPct val="0"/>
            </a:spcBef>
            <a:spcAft>
              <a:spcPct val="35000"/>
            </a:spcAft>
          </a:pPr>
          <a:r>
            <a:rPr lang="es-CO" sz="3200" kern="1200" dirty="0" smtClean="0"/>
            <a:t>133</a:t>
          </a:r>
          <a:endParaRPr lang="es-CO" sz="3200" kern="1200" dirty="0"/>
        </a:p>
      </dsp:txBody>
      <dsp:txXfrm>
        <a:off x="4248462" y="3982106"/>
        <a:ext cx="2443096" cy="468491"/>
      </dsp:txXfrm>
    </dsp:sp>
  </dsp:spTree>
</dsp:drawing>
</file>

<file path=ppt/diagrams/layout1.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3037840" cy="579120"/>
          </a:xfrm>
          <a:prstGeom prst="rect">
            <a:avLst/>
          </a:prstGeom>
        </p:spPr>
        <p:txBody>
          <a:bodyPr vert="horz" lIns="103281" tIns="51641" rIns="103281" bIns="51641" rtlCol="0"/>
          <a:lstStyle>
            <a:lvl1pPr algn="l" fontAlgn="auto">
              <a:spcBef>
                <a:spcPts val="0"/>
              </a:spcBef>
              <a:spcAft>
                <a:spcPts val="0"/>
              </a:spcAft>
              <a:defRPr sz="1400">
                <a:latin typeface="+mn-lt"/>
                <a:cs typeface="+mn-cs"/>
              </a:defRPr>
            </a:lvl1pPr>
          </a:lstStyle>
          <a:p>
            <a:pPr>
              <a:defRPr/>
            </a:pPr>
            <a:endParaRPr lang="es-ES"/>
          </a:p>
        </p:txBody>
      </p:sp>
      <p:sp>
        <p:nvSpPr>
          <p:cNvPr id="3" name="2 Marcador de fecha"/>
          <p:cNvSpPr>
            <a:spLocks noGrp="1"/>
          </p:cNvSpPr>
          <p:nvPr>
            <p:ph type="dt" sz="quarter" idx="1"/>
          </p:nvPr>
        </p:nvSpPr>
        <p:spPr>
          <a:xfrm>
            <a:off x="3970938" y="0"/>
            <a:ext cx="3037840" cy="579120"/>
          </a:xfrm>
          <a:prstGeom prst="rect">
            <a:avLst/>
          </a:prstGeom>
        </p:spPr>
        <p:txBody>
          <a:bodyPr vert="horz" lIns="103281" tIns="51641" rIns="103281" bIns="51641" rtlCol="0"/>
          <a:lstStyle>
            <a:lvl1pPr algn="r" fontAlgn="auto">
              <a:spcBef>
                <a:spcPts val="0"/>
              </a:spcBef>
              <a:spcAft>
                <a:spcPts val="0"/>
              </a:spcAft>
              <a:defRPr sz="1400" smtClean="0">
                <a:latin typeface="+mn-lt"/>
                <a:cs typeface="+mn-cs"/>
              </a:defRPr>
            </a:lvl1pPr>
          </a:lstStyle>
          <a:p>
            <a:pPr>
              <a:defRPr/>
            </a:pPr>
            <a:fld id="{CE6F0DA7-E73A-406D-B72C-69D33E866BC6}" type="datetimeFigureOut">
              <a:rPr lang="es-ES"/>
              <a:pPr>
                <a:defRPr/>
              </a:pPr>
              <a:t>20/10/2017</a:t>
            </a:fld>
            <a:endParaRPr lang="es-ES"/>
          </a:p>
        </p:txBody>
      </p:sp>
      <p:sp>
        <p:nvSpPr>
          <p:cNvPr id="4" name="3 Marcador de pie de página"/>
          <p:cNvSpPr>
            <a:spLocks noGrp="1"/>
          </p:cNvSpPr>
          <p:nvPr>
            <p:ph type="ftr" sz="quarter" idx="2"/>
          </p:nvPr>
        </p:nvSpPr>
        <p:spPr>
          <a:xfrm>
            <a:off x="0" y="11001270"/>
            <a:ext cx="3037840" cy="579120"/>
          </a:xfrm>
          <a:prstGeom prst="rect">
            <a:avLst/>
          </a:prstGeom>
        </p:spPr>
        <p:txBody>
          <a:bodyPr vert="horz" lIns="103281" tIns="51641" rIns="103281" bIns="51641" rtlCol="0" anchor="b"/>
          <a:lstStyle>
            <a:lvl1pPr algn="l" fontAlgn="auto">
              <a:spcBef>
                <a:spcPts val="0"/>
              </a:spcBef>
              <a:spcAft>
                <a:spcPts val="0"/>
              </a:spcAft>
              <a:defRPr sz="1400">
                <a:latin typeface="+mn-lt"/>
                <a:cs typeface="+mn-cs"/>
              </a:defRPr>
            </a:lvl1pPr>
          </a:lstStyle>
          <a:p>
            <a:pPr>
              <a:defRPr/>
            </a:pPr>
            <a:endParaRPr lang="es-ES"/>
          </a:p>
        </p:txBody>
      </p:sp>
      <p:sp>
        <p:nvSpPr>
          <p:cNvPr id="5" name="4 Marcador de número de diapositiva"/>
          <p:cNvSpPr>
            <a:spLocks noGrp="1"/>
          </p:cNvSpPr>
          <p:nvPr>
            <p:ph type="sldNum" sz="quarter" idx="3"/>
          </p:nvPr>
        </p:nvSpPr>
        <p:spPr>
          <a:xfrm>
            <a:off x="3970938" y="11001270"/>
            <a:ext cx="3037840" cy="579120"/>
          </a:xfrm>
          <a:prstGeom prst="rect">
            <a:avLst/>
          </a:prstGeom>
        </p:spPr>
        <p:txBody>
          <a:bodyPr vert="horz" lIns="103281" tIns="51641" rIns="103281" bIns="51641" rtlCol="0" anchor="b"/>
          <a:lstStyle>
            <a:lvl1pPr algn="r" fontAlgn="auto">
              <a:spcBef>
                <a:spcPts val="0"/>
              </a:spcBef>
              <a:spcAft>
                <a:spcPts val="0"/>
              </a:spcAft>
              <a:defRPr sz="1400" smtClean="0">
                <a:latin typeface="+mn-lt"/>
                <a:cs typeface="+mn-cs"/>
              </a:defRPr>
            </a:lvl1pPr>
          </a:lstStyle>
          <a:p>
            <a:pPr>
              <a:defRPr/>
            </a:pPr>
            <a:fld id="{C1E4732C-0027-4F4E-8005-39134740128C}" type="slidenum">
              <a:rPr lang="es-ES"/>
              <a:pPr>
                <a:defRPr/>
              </a:pPr>
              <a:t>‹Nº›</a:t>
            </a:fld>
            <a:endParaRPr lang="es-ES"/>
          </a:p>
        </p:txBody>
      </p:sp>
    </p:spTree>
    <p:extLst>
      <p:ext uri="{BB962C8B-B14F-4D97-AF65-F5344CB8AC3E}">
        <p14:creationId xmlns:p14="http://schemas.microsoft.com/office/powerpoint/2010/main" val="69411119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3037840" cy="579120"/>
          </a:xfrm>
          <a:prstGeom prst="rect">
            <a:avLst/>
          </a:prstGeom>
        </p:spPr>
        <p:txBody>
          <a:bodyPr vert="horz" lIns="103281" tIns="51641" rIns="103281" bIns="51641" rtlCol="0"/>
          <a:lstStyle>
            <a:lvl1pPr algn="l" fontAlgn="auto">
              <a:spcBef>
                <a:spcPts val="0"/>
              </a:spcBef>
              <a:spcAft>
                <a:spcPts val="0"/>
              </a:spcAft>
              <a:defRPr sz="1400">
                <a:latin typeface="+mn-lt"/>
                <a:cs typeface="+mn-cs"/>
              </a:defRPr>
            </a:lvl1pPr>
          </a:lstStyle>
          <a:p>
            <a:pPr>
              <a:defRPr/>
            </a:pPr>
            <a:endParaRPr lang="es-ES"/>
          </a:p>
        </p:txBody>
      </p:sp>
      <p:sp>
        <p:nvSpPr>
          <p:cNvPr id="3" name="2 Marcador de fecha"/>
          <p:cNvSpPr>
            <a:spLocks noGrp="1"/>
          </p:cNvSpPr>
          <p:nvPr>
            <p:ph type="dt" idx="1"/>
          </p:nvPr>
        </p:nvSpPr>
        <p:spPr>
          <a:xfrm>
            <a:off x="3970938" y="0"/>
            <a:ext cx="3037840" cy="579120"/>
          </a:xfrm>
          <a:prstGeom prst="rect">
            <a:avLst/>
          </a:prstGeom>
        </p:spPr>
        <p:txBody>
          <a:bodyPr vert="horz" lIns="103281" tIns="51641" rIns="103281" bIns="51641" rtlCol="0"/>
          <a:lstStyle>
            <a:lvl1pPr algn="r" fontAlgn="auto">
              <a:spcBef>
                <a:spcPts val="0"/>
              </a:spcBef>
              <a:spcAft>
                <a:spcPts val="0"/>
              </a:spcAft>
              <a:defRPr sz="1400" smtClean="0">
                <a:latin typeface="+mn-lt"/>
                <a:cs typeface="+mn-cs"/>
              </a:defRPr>
            </a:lvl1pPr>
          </a:lstStyle>
          <a:p>
            <a:pPr>
              <a:defRPr/>
            </a:pPr>
            <a:fld id="{389BF8BC-E5CD-408A-A76F-282AAC5C52F9}" type="datetimeFigureOut">
              <a:rPr lang="es-ES"/>
              <a:pPr>
                <a:defRPr/>
              </a:pPr>
              <a:t>20/10/2017</a:t>
            </a:fld>
            <a:endParaRPr lang="es-ES"/>
          </a:p>
        </p:txBody>
      </p:sp>
      <p:sp>
        <p:nvSpPr>
          <p:cNvPr id="4" name="3 Marcador de imagen de diapositiva"/>
          <p:cNvSpPr>
            <a:spLocks noGrp="1" noRot="1" noChangeAspect="1"/>
          </p:cNvSpPr>
          <p:nvPr>
            <p:ph type="sldImg" idx="2"/>
          </p:nvPr>
        </p:nvSpPr>
        <p:spPr>
          <a:xfrm>
            <a:off x="-355600" y="868363"/>
            <a:ext cx="7721600" cy="4344987"/>
          </a:xfrm>
          <a:prstGeom prst="rect">
            <a:avLst/>
          </a:prstGeom>
          <a:noFill/>
          <a:ln w="12700">
            <a:solidFill>
              <a:prstClr val="black"/>
            </a:solidFill>
          </a:ln>
        </p:spPr>
        <p:txBody>
          <a:bodyPr vert="horz" lIns="103281" tIns="51641" rIns="103281" bIns="51641" rtlCol="0" anchor="ctr"/>
          <a:lstStyle/>
          <a:p>
            <a:pPr lvl="0"/>
            <a:endParaRPr lang="es-ES" noProof="0"/>
          </a:p>
        </p:txBody>
      </p:sp>
      <p:sp>
        <p:nvSpPr>
          <p:cNvPr id="5" name="4 Marcador de notas"/>
          <p:cNvSpPr>
            <a:spLocks noGrp="1"/>
          </p:cNvSpPr>
          <p:nvPr>
            <p:ph type="body" sz="quarter" idx="3"/>
          </p:nvPr>
        </p:nvSpPr>
        <p:spPr>
          <a:xfrm>
            <a:off x="701040" y="5501639"/>
            <a:ext cx="5608320" cy="5212080"/>
          </a:xfrm>
          <a:prstGeom prst="rect">
            <a:avLst/>
          </a:prstGeom>
        </p:spPr>
        <p:txBody>
          <a:bodyPr vert="horz" lIns="103281" tIns="51641" rIns="103281" bIns="51641" rtlCol="0">
            <a:normAutofit/>
          </a:bodyPr>
          <a:lstStyle/>
          <a:p>
            <a:pPr lvl="0"/>
            <a:r>
              <a:rPr lang="es-ES" noProof="0" smtClean="0"/>
              <a:t>Haga clic para modificar el estilo de texto del patrón</a:t>
            </a:r>
          </a:p>
          <a:p>
            <a:pPr lvl="1"/>
            <a:r>
              <a:rPr lang="es-ES" noProof="0" smtClean="0"/>
              <a:t>Segundo nivel</a:t>
            </a:r>
          </a:p>
          <a:p>
            <a:pPr lvl="2"/>
            <a:r>
              <a:rPr lang="es-ES" noProof="0" smtClean="0"/>
              <a:t>Tercer nivel</a:t>
            </a:r>
          </a:p>
          <a:p>
            <a:pPr lvl="3"/>
            <a:r>
              <a:rPr lang="es-ES" noProof="0" smtClean="0"/>
              <a:t>Cuarto nivel</a:t>
            </a:r>
          </a:p>
          <a:p>
            <a:pPr lvl="4"/>
            <a:r>
              <a:rPr lang="es-ES" noProof="0" smtClean="0"/>
              <a:t>Quinto nivel</a:t>
            </a:r>
            <a:endParaRPr lang="es-ES" noProof="0"/>
          </a:p>
        </p:txBody>
      </p:sp>
      <p:sp>
        <p:nvSpPr>
          <p:cNvPr id="6" name="5 Marcador de pie de página"/>
          <p:cNvSpPr>
            <a:spLocks noGrp="1"/>
          </p:cNvSpPr>
          <p:nvPr>
            <p:ph type="ftr" sz="quarter" idx="4"/>
          </p:nvPr>
        </p:nvSpPr>
        <p:spPr>
          <a:xfrm>
            <a:off x="0" y="11001270"/>
            <a:ext cx="3037840" cy="579120"/>
          </a:xfrm>
          <a:prstGeom prst="rect">
            <a:avLst/>
          </a:prstGeom>
        </p:spPr>
        <p:txBody>
          <a:bodyPr vert="horz" lIns="103281" tIns="51641" rIns="103281" bIns="51641" rtlCol="0" anchor="b"/>
          <a:lstStyle>
            <a:lvl1pPr algn="l" fontAlgn="auto">
              <a:spcBef>
                <a:spcPts val="0"/>
              </a:spcBef>
              <a:spcAft>
                <a:spcPts val="0"/>
              </a:spcAft>
              <a:defRPr sz="1400">
                <a:latin typeface="+mn-lt"/>
                <a:cs typeface="+mn-cs"/>
              </a:defRPr>
            </a:lvl1pPr>
          </a:lstStyle>
          <a:p>
            <a:pPr>
              <a:defRPr/>
            </a:pPr>
            <a:endParaRPr lang="es-ES"/>
          </a:p>
        </p:txBody>
      </p:sp>
      <p:sp>
        <p:nvSpPr>
          <p:cNvPr id="7" name="6 Marcador de número de diapositiva"/>
          <p:cNvSpPr>
            <a:spLocks noGrp="1"/>
          </p:cNvSpPr>
          <p:nvPr>
            <p:ph type="sldNum" sz="quarter" idx="5"/>
          </p:nvPr>
        </p:nvSpPr>
        <p:spPr>
          <a:xfrm>
            <a:off x="3970938" y="11001270"/>
            <a:ext cx="3037840" cy="579120"/>
          </a:xfrm>
          <a:prstGeom prst="rect">
            <a:avLst/>
          </a:prstGeom>
        </p:spPr>
        <p:txBody>
          <a:bodyPr vert="horz" lIns="103281" tIns="51641" rIns="103281" bIns="51641" rtlCol="0" anchor="b"/>
          <a:lstStyle>
            <a:lvl1pPr algn="r" fontAlgn="auto">
              <a:spcBef>
                <a:spcPts val="0"/>
              </a:spcBef>
              <a:spcAft>
                <a:spcPts val="0"/>
              </a:spcAft>
              <a:defRPr sz="1400" smtClean="0">
                <a:latin typeface="+mn-lt"/>
                <a:cs typeface="+mn-cs"/>
              </a:defRPr>
            </a:lvl1pPr>
          </a:lstStyle>
          <a:p>
            <a:pPr>
              <a:defRPr/>
            </a:pPr>
            <a:fld id="{FE13EA1E-A49E-4AE8-87A2-41790AF96E52}" type="slidenum">
              <a:rPr lang="es-ES"/>
              <a:pPr>
                <a:defRPr/>
              </a:pPr>
              <a:t>‹Nº›</a:t>
            </a:fld>
            <a:endParaRPr lang="es-ES"/>
          </a:p>
        </p:txBody>
      </p:sp>
    </p:spTree>
    <p:extLst>
      <p:ext uri="{BB962C8B-B14F-4D97-AF65-F5344CB8AC3E}">
        <p14:creationId xmlns:p14="http://schemas.microsoft.com/office/powerpoint/2010/main" val="2211987713"/>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mn-lt"/>
        <a:ea typeface="+mn-ea"/>
        <a:cs typeface="+mn-cs"/>
      </a:defRPr>
    </a:lvl1pPr>
    <a:lvl2pPr marL="457200" algn="l" rtl="0" fontAlgn="base">
      <a:spcBef>
        <a:spcPct val="30000"/>
      </a:spcBef>
      <a:spcAft>
        <a:spcPct val="0"/>
      </a:spcAft>
      <a:defRPr sz="1200" kern="1200">
        <a:solidFill>
          <a:schemeClr val="tx1"/>
        </a:solidFill>
        <a:latin typeface="+mn-lt"/>
        <a:ea typeface="+mn-ea"/>
        <a:cs typeface="+mn-cs"/>
      </a:defRPr>
    </a:lvl2pPr>
    <a:lvl3pPr marL="914400" algn="l" rtl="0" fontAlgn="base">
      <a:spcBef>
        <a:spcPct val="30000"/>
      </a:spcBef>
      <a:spcAft>
        <a:spcPct val="0"/>
      </a:spcAft>
      <a:defRPr sz="1200" kern="1200">
        <a:solidFill>
          <a:schemeClr val="tx1"/>
        </a:solidFill>
        <a:latin typeface="+mn-lt"/>
        <a:ea typeface="+mn-ea"/>
        <a:cs typeface="+mn-cs"/>
      </a:defRPr>
    </a:lvl3pPr>
    <a:lvl4pPr marL="1371600" algn="l" rtl="0" fontAlgn="base">
      <a:spcBef>
        <a:spcPct val="30000"/>
      </a:spcBef>
      <a:spcAft>
        <a:spcPct val="0"/>
      </a:spcAft>
      <a:defRPr sz="1200" kern="1200">
        <a:solidFill>
          <a:schemeClr val="tx1"/>
        </a:solidFill>
        <a:latin typeface="+mn-lt"/>
        <a:ea typeface="+mn-ea"/>
        <a:cs typeface="+mn-cs"/>
      </a:defRPr>
    </a:lvl4pPr>
    <a:lvl5pPr marL="1828800" algn="l" rtl="0" fontAlgn="base">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solidFill>
                  <a:prstClr val="black"/>
                </a:solidFill>
                <a:cs typeface="Arial" charset="0"/>
              </a:rPr>
              <a:pPr fontAlgn="base">
                <a:spcBef>
                  <a:spcPct val="0"/>
                </a:spcBef>
                <a:spcAft>
                  <a:spcPct val="0"/>
                </a:spcAft>
              </a:pPr>
              <a:t>1</a:t>
            </a:fld>
            <a:endParaRPr lang="es-ES">
              <a:solidFill>
                <a:prstClr val="black"/>
              </a:solidFill>
              <a:cs typeface="Arial" charset="0"/>
            </a:endParaRPr>
          </a:p>
        </p:txBody>
      </p:sp>
    </p:spTree>
    <p:extLst>
      <p:ext uri="{BB962C8B-B14F-4D97-AF65-F5344CB8AC3E}">
        <p14:creationId xmlns:p14="http://schemas.microsoft.com/office/powerpoint/2010/main" val="40658704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20</a:t>
            </a:fld>
            <a:endParaRPr lang="es-ES"/>
          </a:p>
        </p:txBody>
      </p:sp>
    </p:spTree>
    <p:extLst>
      <p:ext uri="{BB962C8B-B14F-4D97-AF65-F5344CB8AC3E}">
        <p14:creationId xmlns:p14="http://schemas.microsoft.com/office/powerpoint/2010/main" val="426366317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153</a:t>
            </a:fld>
            <a:endParaRPr lang="es-ES">
              <a:cs typeface="Arial" charset="0"/>
            </a:endParaRPr>
          </a:p>
        </p:txBody>
      </p:sp>
    </p:spTree>
    <p:extLst>
      <p:ext uri="{BB962C8B-B14F-4D97-AF65-F5344CB8AC3E}">
        <p14:creationId xmlns:p14="http://schemas.microsoft.com/office/powerpoint/2010/main" val="29178160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22</a:t>
            </a:fld>
            <a:endParaRPr lang="es-ES"/>
          </a:p>
        </p:txBody>
      </p:sp>
    </p:spTree>
    <p:extLst>
      <p:ext uri="{BB962C8B-B14F-4D97-AF65-F5344CB8AC3E}">
        <p14:creationId xmlns:p14="http://schemas.microsoft.com/office/powerpoint/2010/main" val="43849347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24</a:t>
            </a:fld>
            <a:endParaRPr lang="es-ES"/>
          </a:p>
        </p:txBody>
      </p:sp>
    </p:spTree>
    <p:extLst>
      <p:ext uri="{BB962C8B-B14F-4D97-AF65-F5344CB8AC3E}">
        <p14:creationId xmlns:p14="http://schemas.microsoft.com/office/powerpoint/2010/main" val="8569287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26</a:t>
            </a:fld>
            <a:endParaRPr lang="es-ES"/>
          </a:p>
        </p:txBody>
      </p:sp>
    </p:spTree>
    <p:extLst>
      <p:ext uri="{BB962C8B-B14F-4D97-AF65-F5344CB8AC3E}">
        <p14:creationId xmlns:p14="http://schemas.microsoft.com/office/powerpoint/2010/main" val="325356080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28</a:t>
            </a:fld>
            <a:endParaRPr lang="es-ES"/>
          </a:p>
        </p:txBody>
      </p:sp>
    </p:spTree>
    <p:extLst>
      <p:ext uri="{BB962C8B-B14F-4D97-AF65-F5344CB8AC3E}">
        <p14:creationId xmlns:p14="http://schemas.microsoft.com/office/powerpoint/2010/main" val="19889291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30</a:t>
            </a:fld>
            <a:endParaRPr lang="es-ES"/>
          </a:p>
        </p:txBody>
      </p:sp>
    </p:spTree>
    <p:extLst>
      <p:ext uri="{BB962C8B-B14F-4D97-AF65-F5344CB8AC3E}">
        <p14:creationId xmlns:p14="http://schemas.microsoft.com/office/powerpoint/2010/main" val="283799611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32</a:t>
            </a:fld>
            <a:endParaRPr lang="es-ES"/>
          </a:p>
        </p:txBody>
      </p:sp>
    </p:spTree>
    <p:extLst>
      <p:ext uri="{BB962C8B-B14F-4D97-AF65-F5344CB8AC3E}">
        <p14:creationId xmlns:p14="http://schemas.microsoft.com/office/powerpoint/2010/main" val="9009264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34</a:t>
            </a:fld>
            <a:endParaRPr lang="es-ES"/>
          </a:p>
        </p:txBody>
      </p:sp>
    </p:spTree>
    <p:extLst>
      <p:ext uri="{BB962C8B-B14F-4D97-AF65-F5344CB8AC3E}">
        <p14:creationId xmlns:p14="http://schemas.microsoft.com/office/powerpoint/2010/main" val="29011941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36</a:t>
            </a:fld>
            <a:endParaRPr lang="es-ES"/>
          </a:p>
        </p:txBody>
      </p:sp>
    </p:spTree>
    <p:extLst>
      <p:ext uri="{BB962C8B-B14F-4D97-AF65-F5344CB8AC3E}">
        <p14:creationId xmlns:p14="http://schemas.microsoft.com/office/powerpoint/2010/main" val="119950112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37</a:t>
            </a:fld>
            <a:endParaRPr lang="es-ES"/>
          </a:p>
        </p:txBody>
      </p:sp>
    </p:spTree>
    <p:extLst>
      <p:ext uri="{BB962C8B-B14F-4D97-AF65-F5344CB8AC3E}">
        <p14:creationId xmlns:p14="http://schemas.microsoft.com/office/powerpoint/2010/main" val="29980741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2</a:t>
            </a:fld>
            <a:endParaRPr lang="es-ES">
              <a:cs typeface="Arial" charset="0"/>
            </a:endParaRPr>
          </a:p>
        </p:txBody>
      </p:sp>
    </p:spTree>
    <p:extLst>
      <p:ext uri="{BB962C8B-B14F-4D97-AF65-F5344CB8AC3E}">
        <p14:creationId xmlns:p14="http://schemas.microsoft.com/office/powerpoint/2010/main" val="349347981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38</a:t>
            </a:fld>
            <a:endParaRPr lang="es-ES"/>
          </a:p>
        </p:txBody>
      </p:sp>
    </p:spTree>
    <p:extLst>
      <p:ext uri="{BB962C8B-B14F-4D97-AF65-F5344CB8AC3E}">
        <p14:creationId xmlns:p14="http://schemas.microsoft.com/office/powerpoint/2010/main" val="184827441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40</a:t>
            </a:fld>
            <a:endParaRPr lang="es-ES"/>
          </a:p>
        </p:txBody>
      </p:sp>
    </p:spTree>
    <p:extLst>
      <p:ext uri="{BB962C8B-B14F-4D97-AF65-F5344CB8AC3E}">
        <p14:creationId xmlns:p14="http://schemas.microsoft.com/office/powerpoint/2010/main" val="17100529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41</a:t>
            </a:fld>
            <a:endParaRPr lang="es-ES"/>
          </a:p>
        </p:txBody>
      </p:sp>
    </p:spTree>
    <p:extLst>
      <p:ext uri="{BB962C8B-B14F-4D97-AF65-F5344CB8AC3E}">
        <p14:creationId xmlns:p14="http://schemas.microsoft.com/office/powerpoint/2010/main" val="24109663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44</a:t>
            </a:fld>
            <a:endParaRPr lang="es-ES"/>
          </a:p>
        </p:txBody>
      </p:sp>
    </p:spTree>
    <p:extLst>
      <p:ext uri="{BB962C8B-B14F-4D97-AF65-F5344CB8AC3E}">
        <p14:creationId xmlns:p14="http://schemas.microsoft.com/office/powerpoint/2010/main" val="387931753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45</a:t>
            </a:fld>
            <a:endParaRPr lang="es-ES"/>
          </a:p>
        </p:txBody>
      </p:sp>
    </p:spTree>
    <p:extLst>
      <p:ext uri="{BB962C8B-B14F-4D97-AF65-F5344CB8AC3E}">
        <p14:creationId xmlns:p14="http://schemas.microsoft.com/office/powerpoint/2010/main" val="154726220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47</a:t>
            </a:fld>
            <a:endParaRPr lang="es-ES"/>
          </a:p>
        </p:txBody>
      </p:sp>
    </p:spTree>
    <p:extLst>
      <p:ext uri="{BB962C8B-B14F-4D97-AF65-F5344CB8AC3E}">
        <p14:creationId xmlns:p14="http://schemas.microsoft.com/office/powerpoint/2010/main" val="40868657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48</a:t>
            </a:fld>
            <a:endParaRPr lang="es-ES"/>
          </a:p>
        </p:txBody>
      </p:sp>
    </p:spTree>
    <p:extLst>
      <p:ext uri="{BB962C8B-B14F-4D97-AF65-F5344CB8AC3E}">
        <p14:creationId xmlns:p14="http://schemas.microsoft.com/office/powerpoint/2010/main" val="197652609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49</a:t>
            </a:fld>
            <a:endParaRPr lang="es-ES"/>
          </a:p>
        </p:txBody>
      </p:sp>
    </p:spTree>
    <p:extLst>
      <p:ext uri="{BB962C8B-B14F-4D97-AF65-F5344CB8AC3E}">
        <p14:creationId xmlns:p14="http://schemas.microsoft.com/office/powerpoint/2010/main" val="81495369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51</a:t>
            </a:fld>
            <a:endParaRPr lang="es-ES"/>
          </a:p>
        </p:txBody>
      </p:sp>
    </p:spTree>
    <p:extLst>
      <p:ext uri="{BB962C8B-B14F-4D97-AF65-F5344CB8AC3E}">
        <p14:creationId xmlns:p14="http://schemas.microsoft.com/office/powerpoint/2010/main" val="228210170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64</a:t>
            </a:fld>
            <a:endParaRPr lang="es-ES"/>
          </a:p>
        </p:txBody>
      </p:sp>
    </p:spTree>
    <p:extLst>
      <p:ext uri="{BB962C8B-B14F-4D97-AF65-F5344CB8AC3E}">
        <p14:creationId xmlns:p14="http://schemas.microsoft.com/office/powerpoint/2010/main" val="22150109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711200" y="950913"/>
            <a:ext cx="8462963" cy="4760912"/>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8</a:t>
            </a:fld>
            <a:endParaRPr lang="es-ES">
              <a:cs typeface="Arial" charset="0"/>
            </a:endParaRPr>
          </a:p>
        </p:txBody>
      </p:sp>
    </p:spTree>
    <p:extLst>
      <p:ext uri="{BB962C8B-B14F-4D97-AF65-F5344CB8AC3E}">
        <p14:creationId xmlns:p14="http://schemas.microsoft.com/office/powerpoint/2010/main" val="17259739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65</a:t>
            </a:fld>
            <a:endParaRPr lang="es-ES"/>
          </a:p>
        </p:txBody>
      </p:sp>
    </p:spTree>
    <p:extLst>
      <p:ext uri="{BB962C8B-B14F-4D97-AF65-F5344CB8AC3E}">
        <p14:creationId xmlns:p14="http://schemas.microsoft.com/office/powerpoint/2010/main" val="166765174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66</a:t>
            </a:fld>
            <a:endParaRPr lang="es-ES"/>
          </a:p>
        </p:txBody>
      </p:sp>
    </p:spTree>
    <p:extLst>
      <p:ext uri="{BB962C8B-B14F-4D97-AF65-F5344CB8AC3E}">
        <p14:creationId xmlns:p14="http://schemas.microsoft.com/office/powerpoint/2010/main" val="116027439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67</a:t>
            </a:fld>
            <a:endParaRPr lang="es-ES"/>
          </a:p>
        </p:txBody>
      </p:sp>
    </p:spTree>
    <p:extLst>
      <p:ext uri="{BB962C8B-B14F-4D97-AF65-F5344CB8AC3E}">
        <p14:creationId xmlns:p14="http://schemas.microsoft.com/office/powerpoint/2010/main" val="68406921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68</a:t>
            </a:fld>
            <a:endParaRPr lang="es-ES"/>
          </a:p>
        </p:txBody>
      </p:sp>
    </p:spTree>
    <p:extLst>
      <p:ext uri="{BB962C8B-B14F-4D97-AF65-F5344CB8AC3E}">
        <p14:creationId xmlns:p14="http://schemas.microsoft.com/office/powerpoint/2010/main" val="7425046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70</a:t>
            </a:fld>
            <a:endParaRPr lang="es-ES"/>
          </a:p>
        </p:txBody>
      </p:sp>
    </p:spTree>
    <p:extLst>
      <p:ext uri="{BB962C8B-B14F-4D97-AF65-F5344CB8AC3E}">
        <p14:creationId xmlns:p14="http://schemas.microsoft.com/office/powerpoint/2010/main" val="260010172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71</a:t>
            </a:fld>
            <a:endParaRPr lang="es-ES"/>
          </a:p>
        </p:txBody>
      </p:sp>
    </p:spTree>
    <p:extLst>
      <p:ext uri="{BB962C8B-B14F-4D97-AF65-F5344CB8AC3E}">
        <p14:creationId xmlns:p14="http://schemas.microsoft.com/office/powerpoint/2010/main" val="42062528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72</a:t>
            </a:fld>
            <a:endParaRPr lang="es-ES"/>
          </a:p>
        </p:txBody>
      </p:sp>
    </p:spTree>
    <p:extLst>
      <p:ext uri="{BB962C8B-B14F-4D97-AF65-F5344CB8AC3E}">
        <p14:creationId xmlns:p14="http://schemas.microsoft.com/office/powerpoint/2010/main" val="22606146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73</a:t>
            </a:fld>
            <a:endParaRPr lang="es-ES">
              <a:solidFill>
                <a:prstClr val="black"/>
              </a:solidFill>
            </a:endParaRPr>
          </a:p>
        </p:txBody>
      </p:sp>
    </p:spTree>
    <p:extLst>
      <p:ext uri="{BB962C8B-B14F-4D97-AF65-F5344CB8AC3E}">
        <p14:creationId xmlns:p14="http://schemas.microsoft.com/office/powerpoint/2010/main" val="399875895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74</a:t>
            </a:fld>
            <a:endParaRPr lang="es-ES">
              <a:solidFill>
                <a:prstClr val="black"/>
              </a:solidFill>
            </a:endParaRPr>
          </a:p>
        </p:txBody>
      </p:sp>
    </p:spTree>
    <p:extLst>
      <p:ext uri="{BB962C8B-B14F-4D97-AF65-F5344CB8AC3E}">
        <p14:creationId xmlns:p14="http://schemas.microsoft.com/office/powerpoint/2010/main" val="373498832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75</a:t>
            </a:fld>
            <a:endParaRPr lang="es-ES">
              <a:solidFill>
                <a:prstClr val="black"/>
              </a:solidFill>
            </a:endParaRPr>
          </a:p>
        </p:txBody>
      </p:sp>
    </p:spTree>
    <p:extLst>
      <p:ext uri="{BB962C8B-B14F-4D97-AF65-F5344CB8AC3E}">
        <p14:creationId xmlns:p14="http://schemas.microsoft.com/office/powerpoint/2010/main" val="27791683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355600" y="868363"/>
            <a:ext cx="7721600" cy="4344987"/>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9</a:t>
            </a:fld>
            <a:endParaRPr lang="es-ES">
              <a:cs typeface="Arial" charset="0"/>
            </a:endParaRPr>
          </a:p>
        </p:txBody>
      </p:sp>
    </p:spTree>
    <p:extLst>
      <p:ext uri="{BB962C8B-B14F-4D97-AF65-F5344CB8AC3E}">
        <p14:creationId xmlns:p14="http://schemas.microsoft.com/office/powerpoint/2010/main" val="280038708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76</a:t>
            </a:fld>
            <a:endParaRPr lang="es-ES">
              <a:solidFill>
                <a:prstClr val="black"/>
              </a:solidFill>
            </a:endParaRPr>
          </a:p>
        </p:txBody>
      </p:sp>
    </p:spTree>
    <p:extLst>
      <p:ext uri="{BB962C8B-B14F-4D97-AF65-F5344CB8AC3E}">
        <p14:creationId xmlns:p14="http://schemas.microsoft.com/office/powerpoint/2010/main" val="225734092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77</a:t>
            </a:fld>
            <a:endParaRPr lang="es-ES">
              <a:solidFill>
                <a:prstClr val="black"/>
              </a:solidFill>
            </a:endParaRPr>
          </a:p>
        </p:txBody>
      </p:sp>
    </p:spTree>
    <p:extLst>
      <p:ext uri="{BB962C8B-B14F-4D97-AF65-F5344CB8AC3E}">
        <p14:creationId xmlns:p14="http://schemas.microsoft.com/office/powerpoint/2010/main" val="181051039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78</a:t>
            </a:fld>
            <a:endParaRPr lang="es-ES">
              <a:solidFill>
                <a:prstClr val="black"/>
              </a:solidFill>
            </a:endParaRPr>
          </a:p>
        </p:txBody>
      </p:sp>
    </p:spTree>
    <p:extLst>
      <p:ext uri="{BB962C8B-B14F-4D97-AF65-F5344CB8AC3E}">
        <p14:creationId xmlns:p14="http://schemas.microsoft.com/office/powerpoint/2010/main" val="137473676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79</a:t>
            </a:fld>
            <a:endParaRPr lang="es-ES"/>
          </a:p>
        </p:txBody>
      </p:sp>
    </p:spTree>
    <p:extLst>
      <p:ext uri="{BB962C8B-B14F-4D97-AF65-F5344CB8AC3E}">
        <p14:creationId xmlns:p14="http://schemas.microsoft.com/office/powerpoint/2010/main" val="214681688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80</a:t>
            </a:fld>
            <a:endParaRPr lang="es-ES"/>
          </a:p>
        </p:txBody>
      </p:sp>
    </p:spTree>
    <p:extLst>
      <p:ext uri="{BB962C8B-B14F-4D97-AF65-F5344CB8AC3E}">
        <p14:creationId xmlns:p14="http://schemas.microsoft.com/office/powerpoint/2010/main" val="39939748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81</a:t>
            </a:fld>
            <a:endParaRPr lang="es-ES"/>
          </a:p>
        </p:txBody>
      </p:sp>
    </p:spTree>
    <p:extLst>
      <p:ext uri="{BB962C8B-B14F-4D97-AF65-F5344CB8AC3E}">
        <p14:creationId xmlns:p14="http://schemas.microsoft.com/office/powerpoint/2010/main" val="10173423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82</a:t>
            </a:fld>
            <a:endParaRPr lang="es-ES"/>
          </a:p>
        </p:txBody>
      </p:sp>
    </p:spTree>
    <p:extLst>
      <p:ext uri="{BB962C8B-B14F-4D97-AF65-F5344CB8AC3E}">
        <p14:creationId xmlns:p14="http://schemas.microsoft.com/office/powerpoint/2010/main" val="325397940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83</a:t>
            </a:fld>
            <a:endParaRPr lang="es-ES"/>
          </a:p>
        </p:txBody>
      </p:sp>
    </p:spTree>
    <p:extLst>
      <p:ext uri="{BB962C8B-B14F-4D97-AF65-F5344CB8AC3E}">
        <p14:creationId xmlns:p14="http://schemas.microsoft.com/office/powerpoint/2010/main" val="329294336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84</a:t>
            </a:fld>
            <a:endParaRPr lang="es-ES"/>
          </a:p>
        </p:txBody>
      </p:sp>
    </p:spTree>
    <p:extLst>
      <p:ext uri="{BB962C8B-B14F-4D97-AF65-F5344CB8AC3E}">
        <p14:creationId xmlns:p14="http://schemas.microsoft.com/office/powerpoint/2010/main" val="57112320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85</a:t>
            </a:fld>
            <a:endParaRPr lang="es-ES">
              <a:solidFill>
                <a:prstClr val="black"/>
              </a:solidFill>
            </a:endParaRPr>
          </a:p>
        </p:txBody>
      </p:sp>
    </p:spTree>
    <p:extLst>
      <p:ext uri="{BB962C8B-B14F-4D97-AF65-F5344CB8AC3E}">
        <p14:creationId xmlns:p14="http://schemas.microsoft.com/office/powerpoint/2010/main" val="306473932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10</a:t>
            </a:fld>
            <a:endParaRPr lang="es-ES"/>
          </a:p>
        </p:txBody>
      </p:sp>
    </p:spTree>
    <p:extLst>
      <p:ext uri="{BB962C8B-B14F-4D97-AF65-F5344CB8AC3E}">
        <p14:creationId xmlns:p14="http://schemas.microsoft.com/office/powerpoint/2010/main" val="65720860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86</a:t>
            </a:fld>
            <a:endParaRPr lang="es-ES">
              <a:solidFill>
                <a:prstClr val="black"/>
              </a:solidFill>
            </a:endParaRPr>
          </a:p>
        </p:txBody>
      </p:sp>
    </p:spTree>
    <p:extLst>
      <p:ext uri="{BB962C8B-B14F-4D97-AF65-F5344CB8AC3E}">
        <p14:creationId xmlns:p14="http://schemas.microsoft.com/office/powerpoint/2010/main" val="35826337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87</a:t>
            </a:fld>
            <a:endParaRPr lang="es-ES">
              <a:solidFill>
                <a:prstClr val="black"/>
              </a:solidFill>
            </a:endParaRPr>
          </a:p>
        </p:txBody>
      </p:sp>
    </p:spTree>
    <p:extLst>
      <p:ext uri="{BB962C8B-B14F-4D97-AF65-F5344CB8AC3E}">
        <p14:creationId xmlns:p14="http://schemas.microsoft.com/office/powerpoint/2010/main" val="412474695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88</a:t>
            </a:fld>
            <a:endParaRPr lang="es-ES">
              <a:solidFill>
                <a:prstClr val="black"/>
              </a:solidFill>
            </a:endParaRPr>
          </a:p>
        </p:txBody>
      </p:sp>
    </p:spTree>
    <p:extLst>
      <p:ext uri="{BB962C8B-B14F-4D97-AF65-F5344CB8AC3E}">
        <p14:creationId xmlns:p14="http://schemas.microsoft.com/office/powerpoint/2010/main" val="417538103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89</a:t>
            </a:fld>
            <a:endParaRPr lang="es-ES">
              <a:solidFill>
                <a:prstClr val="black"/>
              </a:solidFill>
            </a:endParaRPr>
          </a:p>
        </p:txBody>
      </p:sp>
    </p:spTree>
    <p:extLst>
      <p:ext uri="{BB962C8B-B14F-4D97-AF65-F5344CB8AC3E}">
        <p14:creationId xmlns:p14="http://schemas.microsoft.com/office/powerpoint/2010/main" val="118093543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93</a:t>
            </a:fld>
            <a:endParaRPr lang="es-ES">
              <a:solidFill>
                <a:prstClr val="black"/>
              </a:solidFill>
            </a:endParaRPr>
          </a:p>
        </p:txBody>
      </p:sp>
    </p:spTree>
    <p:extLst>
      <p:ext uri="{BB962C8B-B14F-4D97-AF65-F5344CB8AC3E}">
        <p14:creationId xmlns:p14="http://schemas.microsoft.com/office/powerpoint/2010/main" val="187191004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95</a:t>
            </a:fld>
            <a:endParaRPr lang="es-ES">
              <a:solidFill>
                <a:prstClr val="black"/>
              </a:solidFill>
            </a:endParaRPr>
          </a:p>
        </p:txBody>
      </p:sp>
    </p:spTree>
    <p:extLst>
      <p:ext uri="{BB962C8B-B14F-4D97-AF65-F5344CB8AC3E}">
        <p14:creationId xmlns:p14="http://schemas.microsoft.com/office/powerpoint/2010/main" val="28904834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96</a:t>
            </a:fld>
            <a:endParaRPr lang="es-ES">
              <a:solidFill>
                <a:prstClr val="black"/>
              </a:solidFill>
            </a:endParaRPr>
          </a:p>
        </p:txBody>
      </p:sp>
    </p:spTree>
    <p:extLst>
      <p:ext uri="{BB962C8B-B14F-4D97-AF65-F5344CB8AC3E}">
        <p14:creationId xmlns:p14="http://schemas.microsoft.com/office/powerpoint/2010/main" val="189687735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97</a:t>
            </a:fld>
            <a:endParaRPr lang="es-ES">
              <a:solidFill>
                <a:prstClr val="black"/>
              </a:solidFill>
            </a:endParaRPr>
          </a:p>
        </p:txBody>
      </p:sp>
    </p:spTree>
    <p:extLst>
      <p:ext uri="{BB962C8B-B14F-4D97-AF65-F5344CB8AC3E}">
        <p14:creationId xmlns:p14="http://schemas.microsoft.com/office/powerpoint/2010/main" val="289497941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98</a:t>
            </a:fld>
            <a:endParaRPr lang="es-ES">
              <a:solidFill>
                <a:prstClr val="black"/>
              </a:solidFill>
            </a:endParaRPr>
          </a:p>
        </p:txBody>
      </p:sp>
    </p:spTree>
    <p:extLst>
      <p:ext uri="{BB962C8B-B14F-4D97-AF65-F5344CB8AC3E}">
        <p14:creationId xmlns:p14="http://schemas.microsoft.com/office/powerpoint/2010/main" val="22416391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99</a:t>
            </a:fld>
            <a:endParaRPr lang="es-ES">
              <a:solidFill>
                <a:prstClr val="black"/>
              </a:solidFill>
            </a:endParaRPr>
          </a:p>
        </p:txBody>
      </p:sp>
    </p:spTree>
    <p:extLst>
      <p:ext uri="{BB962C8B-B14F-4D97-AF65-F5344CB8AC3E}">
        <p14:creationId xmlns:p14="http://schemas.microsoft.com/office/powerpoint/2010/main" val="910891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a:t>
            </a:fld>
            <a:endParaRPr lang="es-ES"/>
          </a:p>
        </p:txBody>
      </p:sp>
    </p:spTree>
    <p:extLst>
      <p:ext uri="{BB962C8B-B14F-4D97-AF65-F5344CB8AC3E}">
        <p14:creationId xmlns:p14="http://schemas.microsoft.com/office/powerpoint/2010/main" val="428226308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100</a:t>
            </a:fld>
            <a:endParaRPr lang="es-ES">
              <a:solidFill>
                <a:prstClr val="black"/>
              </a:solidFill>
            </a:endParaRPr>
          </a:p>
        </p:txBody>
      </p:sp>
    </p:spTree>
    <p:extLst>
      <p:ext uri="{BB962C8B-B14F-4D97-AF65-F5344CB8AC3E}">
        <p14:creationId xmlns:p14="http://schemas.microsoft.com/office/powerpoint/2010/main" val="277768357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101</a:t>
            </a:fld>
            <a:endParaRPr lang="es-ES">
              <a:solidFill>
                <a:prstClr val="black"/>
              </a:solidFill>
            </a:endParaRPr>
          </a:p>
        </p:txBody>
      </p:sp>
    </p:spTree>
    <p:extLst>
      <p:ext uri="{BB962C8B-B14F-4D97-AF65-F5344CB8AC3E}">
        <p14:creationId xmlns:p14="http://schemas.microsoft.com/office/powerpoint/2010/main" val="104510911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102</a:t>
            </a:fld>
            <a:endParaRPr lang="es-ES">
              <a:solidFill>
                <a:prstClr val="black"/>
              </a:solidFill>
            </a:endParaRPr>
          </a:p>
        </p:txBody>
      </p:sp>
    </p:spTree>
    <p:extLst>
      <p:ext uri="{BB962C8B-B14F-4D97-AF65-F5344CB8AC3E}">
        <p14:creationId xmlns:p14="http://schemas.microsoft.com/office/powerpoint/2010/main" val="270522775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103</a:t>
            </a:fld>
            <a:endParaRPr lang="es-ES">
              <a:solidFill>
                <a:prstClr val="black"/>
              </a:solidFill>
            </a:endParaRPr>
          </a:p>
        </p:txBody>
      </p:sp>
    </p:spTree>
    <p:extLst>
      <p:ext uri="{BB962C8B-B14F-4D97-AF65-F5344CB8AC3E}">
        <p14:creationId xmlns:p14="http://schemas.microsoft.com/office/powerpoint/2010/main" val="366641787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104</a:t>
            </a:fld>
            <a:endParaRPr lang="es-ES">
              <a:solidFill>
                <a:prstClr val="black"/>
              </a:solidFill>
            </a:endParaRPr>
          </a:p>
        </p:txBody>
      </p:sp>
    </p:spTree>
    <p:extLst>
      <p:ext uri="{BB962C8B-B14F-4D97-AF65-F5344CB8AC3E}">
        <p14:creationId xmlns:p14="http://schemas.microsoft.com/office/powerpoint/2010/main" val="115280932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105</a:t>
            </a:fld>
            <a:endParaRPr lang="es-ES">
              <a:solidFill>
                <a:prstClr val="black"/>
              </a:solidFill>
            </a:endParaRPr>
          </a:p>
        </p:txBody>
      </p:sp>
    </p:spTree>
    <p:extLst>
      <p:ext uri="{BB962C8B-B14F-4D97-AF65-F5344CB8AC3E}">
        <p14:creationId xmlns:p14="http://schemas.microsoft.com/office/powerpoint/2010/main" val="191355955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106</a:t>
            </a:fld>
            <a:endParaRPr lang="es-ES">
              <a:solidFill>
                <a:prstClr val="black"/>
              </a:solidFill>
            </a:endParaRPr>
          </a:p>
        </p:txBody>
      </p:sp>
    </p:spTree>
    <p:extLst>
      <p:ext uri="{BB962C8B-B14F-4D97-AF65-F5344CB8AC3E}">
        <p14:creationId xmlns:p14="http://schemas.microsoft.com/office/powerpoint/2010/main" val="259810673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107</a:t>
            </a:fld>
            <a:endParaRPr lang="es-ES">
              <a:solidFill>
                <a:prstClr val="black"/>
              </a:solidFill>
            </a:endParaRPr>
          </a:p>
        </p:txBody>
      </p:sp>
    </p:spTree>
    <p:extLst>
      <p:ext uri="{BB962C8B-B14F-4D97-AF65-F5344CB8AC3E}">
        <p14:creationId xmlns:p14="http://schemas.microsoft.com/office/powerpoint/2010/main" val="222438237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108</a:t>
            </a:fld>
            <a:endParaRPr lang="es-ES">
              <a:solidFill>
                <a:prstClr val="black"/>
              </a:solidFill>
            </a:endParaRPr>
          </a:p>
        </p:txBody>
      </p:sp>
    </p:spTree>
    <p:extLst>
      <p:ext uri="{BB962C8B-B14F-4D97-AF65-F5344CB8AC3E}">
        <p14:creationId xmlns:p14="http://schemas.microsoft.com/office/powerpoint/2010/main" val="229014760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109</a:t>
            </a:fld>
            <a:endParaRPr lang="es-ES">
              <a:solidFill>
                <a:prstClr val="black"/>
              </a:solidFill>
            </a:endParaRPr>
          </a:p>
        </p:txBody>
      </p:sp>
    </p:spTree>
    <p:extLst>
      <p:ext uri="{BB962C8B-B14F-4D97-AF65-F5344CB8AC3E}">
        <p14:creationId xmlns:p14="http://schemas.microsoft.com/office/powerpoint/2010/main" val="9932919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14</a:t>
            </a:fld>
            <a:endParaRPr lang="es-ES"/>
          </a:p>
        </p:txBody>
      </p:sp>
    </p:spTree>
    <p:extLst>
      <p:ext uri="{BB962C8B-B14F-4D97-AF65-F5344CB8AC3E}">
        <p14:creationId xmlns:p14="http://schemas.microsoft.com/office/powerpoint/2010/main" val="283012123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110</a:t>
            </a:fld>
            <a:endParaRPr lang="es-ES">
              <a:solidFill>
                <a:prstClr val="black"/>
              </a:solidFill>
            </a:endParaRPr>
          </a:p>
        </p:txBody>
      </p:sp>
    </p:spTree>
    <p:extLst>
      <p:ext uri="{BB962C8B-B14F-4D97-AF65-F5344CB8AC3E}">
        <p14:creationId xmlns:p14="http://schemas.microsoft.com/office/powerpoint/2010/main" val="82862483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111</a:t>
            </a:fld>
            <a:endParaRPr lang="es-ES">
              <a:solidFill>
                <a:prstClr val="black"/>
              </a:solidFill>
            </a:endParaRPr>
          </a:p>
        </p:txBody>
      </p:sp>
    </p:spTree>
    <p:extLst>
      <p:ext uri="{BB962C8B-B14F-4D97-AF65-F5344CB8AC3E}">
        <p14:creationId xmlns:p14="http://schemas.microsoft.com/office/powerpoint/2010/main" val="49030547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112</a:t>
            </a:fld>
            <a:endParaRPr lang="es-ES">
              <a:solidFill>
                <a:prstClr val="black"/>
              </a:solidFill>
            </a:endParaRPr>
          </a:p>
        </p:txBody>
      </p:sp>
    </p:spTree>
    <p:extLst>
      <p:ext uri="{BB962C8B-B14F-4D97-AF65-F5344CB8AC3E}">
        <p14:creationId xmlns:p14="http://schemas.microsoft.com/office/powerpoint/2010/main" val="150961495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a:solidFill>
                  <a:prstClr val="black"/>
                </a:solidFill>
              </a:rPr>
              <a:pPr>
                <a:defRPr/>
              </a:pPr>
              <a:t>113</a:t>
            </a:fld>
            <a:endParaRPr lang="es-ES">
              <a:solidFill>
                <a:prstClr val="black"/>
              </a:solidFill>
            </a:endParaRPr>
          </a:p>
        </p:txBody>
      </p:sp>
    </p:spTree>
    <p:extLst>
      <p:ext uri="{BB962C8B-B14F-4D97-AF65-F5344CB8AC3E}">
        <p14:creationId xmlns:p14="http://schemas.microsoft.com/office/powerpoint/2010/main" val="397956376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114</a:t>
            </a:fld>
            <a:endParaRPr lang="es-ES"/>
          </a:p>
        </p:txBody>
      </p:sp>
    </p:spTree>
    <p:extLst>
      <p:ext uri="{BB962C8B-B14F-4D97-AF65-F5344CB8AC3E}">
        <p14:creationId xmlns:p14="http://schemas.microsoft.com/office/powerpoint/2010/main" val="262559728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115</a:t>
            </a:fld>
            <a:endParaRPr lang="es-ES"/>
          </a:p>
        </p:txBody>
      </p:sp>
    </p:spTree>
    <p:extLst>
      <p:ext uri="{BB962C8B-B14F-4D97-AF65-F5344CB8AC3E}">
        <p14:creationId xmlns:p14="http://schemas.microsoft.com/office/powerpoint/2010/main" val="257190053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116</a:t>
            </a:fld>
            <a:endParaRPr lang="es-ES"/>
          </a:p>
        </p:txBody>
      </p:sp>
    </p:spTree>
    <p:extLst>
      <p:ext uri="{BB962C8B-B14F-4D97-AF65-F5344CB8AC3E}">
        <p14:creationId xmlns:p14="http://schemas.microsoft.com/office/powerpoint/2010/main" val="179915431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117</a:t>
            </a:fld>
            <a:endParaRPr lang="es-ES"/>
          </a:p>
        </p:txBody>
      </p:sp>
    </p:spTree>
    <p:extLst>
      <p:ext uri="{BB962C8B-B14F-4D97-AF65-F5344CB8AC3E}">
        <p14:creationId xmlns:p14="http://schemas.microsoft.com/office/powerpoint/2010/main" val="110554253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118</a:t>
            </a:fld>
            <a:endParaRPr lang="es-ES"/>
          </a:p>
        </p:txBody>
      </p:sp>
    </p:spTree>
    <p:extLst>
      <p:ext uri="{BB962C8B-B14F-4D97-AF65-F5344CB8AC3E}">
        <p14:creationId xmlns:p14="http://schemas.microsoft.com/office/powerpoint/2010/main" val="31554358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119</a:t>
            </a:fld>
            <a:endParaRPr lang="es-ES"/>
          </a:p>
        </p:txBody>
      </p:sp>
    </p:spTree>
    <p:extLst>
      <p:ext uri="{BB962C8B-B14F-4D97-AF65-F5344CB8AC3E}">
        <p14:creationId xmlns:p14="http://schemas.microsoft.com/office/powerpoint/2010/main" val="31203799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16</a:t>
            </a:fld>
            <a:endParaRPr lang="es-ES"/>
          </a:p>
        </p:txBody>
      </p:sp>
    </p:spTree>
    <p:extLst>
      <p:ext uri="{BB962C8B-B14F-4D97-AF65-F5344CB8AC3E}">
        <p14:creationId xmlns:p14="http://schemas.microsoft.com/office/powerpoint/2010/main" val="214497396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120</a:t>
            </a:fld>
            <a:endParaRPr lang="es-ES"/>
          </a:p>
        </p:txBody>
      </p:sp>
    </p:spTree>
    <p:extLst>
      <p:ext uri="{BB962C8B-B14F-4D97-AF65-F5344CB8AC3E}">
        <p14:creationId xmlns:p14="http://schemas.microsoft.com/office/powerpoint/2010/main" val="226334752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355600" y="868363"/>
            <a:ext cx="7721600" cy="4344987"/>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121</a:t>
            </a:fld>
            <a:endParaRPr lang="es-ES">
              <a:cs typeface="Arial" charset="0"/>
            </a:endParaRPr>
          </a:p>
        </p:txBody>
      </p:sp>
    </p:spTree>
    <p:extLst>
      <p:ext uri="{BB962C8B-B14F-4D97-AF65-F5344CB8AC3E}">
        <p14:creationId xmlns:p14="http://schemas.microsoft.com/office/powerpoint/2010/main" val="280038708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122</a:t>
            </a:fld>
            <a:endParaRPr lang="es-ES"/>
          </a:p>
        </p:txBody>
      </p:sp>
    </p:spTree>
    <p:extLst>
      <p:ext uri="{BB962C8B-B14F-4D97-AF65-F5344CB8AC3E}">
        <p14:creationId xmlns:p14="http://schemas.microsoft.com/office/powerpoint/2010/main" val="229638699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123</a:t>
            </a:fld>
            <a:endParaRPr lang="es-ES"/>
          </a:p>
        </p:txBody>
      </p:sp>
    </p:spTree>
    <p:extLst>
      <p:ext uri="{BB962C8B-B14F-4D97-AF65-F5344CB8AC3E}">
        <p14:creationId xmlns:p14="http://schemas.microsoft.com/office/powerpoint/2010/main" val="229638699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124</a:t>
            </a:fld>
            <a:endParaRPr lang="es-ES"/>
          </a:p>
        </p:txBody>
      </p:sp>
    </p:spTree>
    <p:extLst>
      <p:ext uri="{BB962C8B-B14F-4D97-AF65-F5344CB8AC3E}">
        <p14:creationId xmlns:p14="http://schemas.microsoft.com/office/powerpoint/2010/main" val="379059823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125</a:t>
            </a:fld>
            <a:endParaRPr lang="es-ES"/>
          </a:p>
        </p:txBody>
      </p:sp>
    </p:spTree>
    <p:extLst>
      <p:ext uri="{BB962C8B-B14F-4D97-AF65-F5344CB8AC3E}">
        <p14:creationId xmlns:p14="http://schemas.microsoft.com/office/powerpoint/2010/main" val="55850816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126</a:t>
            </a:fld>
            <a:endParaRPr lang="es-ES"/>
          </a:p>
        </p:txBody>
      </p:sp>
    </p:spTree>
    <p:extLst>
      <p:ext uri="{BB962C8B-B14F-4D97-AF65-F5344CB8AC3E}">
        <p14:creationId xmlns:p14="http://schemas.microsoft.com/office/powerpoint/2010/main" val="348350592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127</a:t>
            </a:fld>
            <a:endParaRPr lang="es-ES"/>
          </a:p>
        </p:txBody>
      </p:sp>
    </p:spTree>
    <p:extLst>
      <p:ext uri="{BB962C8B-B14F-4D97-AF65-F5344CB8AC3E}">
        <p14:creationId xmlns:p14="http://schemas.microsoft.com/office/powerpoint/2010/main" val="355658701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128</a:t>
            </a:fld>
            <a:endParaRPr lang="es-ES"/>
          </a:p>
        </p:txBody>
      </p:sp>
    </p:spTree>
    <p:extLst>
      <p:ext uri="{BB962C8B-B14F-4D97-AF65-F5344CB8AC3E}">
        <p14:creationId xmlns:p14="http://schemas.microsoft.com/office/powerpoint/2010/main" val="260302593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129</a:t>
            </a:fld>
            <a:endParaRPr lang="es-ES"/>
          </a:p>
        </p:txBody>
      </p:sp>
    </p:spTree>
    <p:extLst>
      <p:ext uri="{BB962C8B-B14F-4D97-AF65-F5344CB8AC3E}">
        <p14:creationId xmlns:p14="http://schemas.microsoft.com/office/powerpoint/2010/main" val="22924914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18</a:t>
            </a:fld>
            <a:endParaRPr lang="es-ES"/>
          </a:p>
        </p:txBody>
      </p:sp>
    </p:spTree>
    <p:extLst>
      <p:ext uri="{BB962C8B-B14F-4D97-AF65-F5344CB8AC3E}">
        <p14:creationId xmlns:p14="http://schemas.microsoft.com/office/powerpoint/2010/main" val="191747826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1 Marcador de imagen de diapositiva"/>
          <p:cNvSpPr>
            <a:spLocks noGrp="1" noRot="1" noChangeAspect="1"/>
          </p:cNvSpPr>
          <p:nvPr>
            <p:ph type="sldImg"/>
          </p:nvPr>
        </p:nvSpPr>
        <p:spPr bwMode="auto">
          <a:xfrm>
            <a:off x="-355600" y="868363"/>
            <a:ext cx="7721600" cy="4344987"/>
          </a:xfrm>
          <a:noFill/>
          <a:ln>
            <a:solidFill>
              <a:srgbClr val="000000"/>
            </a:solidFill>
            <a:miter lim="800000"/>
            <a:headEnd/>
            <a:tailEnd/>
          </a:ln>
        </p:spPr>
      </p:sp>
      <p:sp>
        <p:nvSpPr>
          <p:cNvPr id="40962" name="2 Marcador de notas"/>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es-CO" smtClean="0"/>
          </a:p>
        </p:txBody>
      </p:sp>
      <p:sp>
        <p:nvSpPr>
          <p:cNvPr id="40963"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04A03097-FDC8-4265-B2C1-91D48ADB0912}" type="slidenum">
              <a:rPr lang="es-ES">
                <a:cs typeface="Arial" charset="0"/>
              </a:rPr>
              <a:pPr fontAlgn="base">
                <a:spcBef>
                  <a:spcPct val="0"/>
                </a:spcBef>
                <a:spcAft>
                  <a:spcPct val="0"/>
                </a:spcAft>
              </a:pPr>
              <a:t>130</a:t>
            </a:fld>
            <a:endParaRPr lang="es-ES">
              <a:cs typeface="Arial" charset="0"/>
            </a:endParaRPr>
          </a:p>
        </p:txBody>
      </p:sp>
    </p:spTree>
    <p:extLst>
      <p:ext uri="{BB962C8B-B14F-4D97-AF65-F5344CB8AC3E}">
        <p14:creationId xmlns:p14="http://schemas.microsoft.com/office/powerpoint/2010/main" val="280038708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131</a:t>
            </a:fld>
            <a:endParaRPr lang="es-ES"/>
          </a:p>
        </p:txBody>
      </p:sp>
    </p:spTree>
    <p:extLst>
      <p:ext uri="{BB962C8B-B14F-4D97-AF65-F5344CB8AC3E}">
        <p14:creationId xmlns:p14="http://schemas.microsoft.com/office/powerpoint/2010/main" val="229638699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132</a:t>
            </a:fld>
            <a:endParaRPr lang="es-ES"/>
          </a:p>
        </p:txBody>
      </p:sp>
    </p:spTree>
    <p:extLst>
      <p:ext uri="{BB962C8B-B14F-4D97-AF65-F5344CB8AC3E}">
        <p14:creationId xmlns:p14="http://schemas.microsoft.com/office/powerpoint/2010/main" val="219643377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136</a:t>
            </a:fld>
            <a:endParaRPr lang="es-ES"/>
          </a:p>
        </p:txBody>
      </p:sp>
    </p:spTree>
    <p:extLst>
      <p:ext uri="{BB962C8B-B14F-4D97-AF65-F5344CB8AC3E}">
        <p14:creationId xmlns:p14="http://schemas.microsoft.com/office/powerpoint/2010/main" val="187659314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137</a:t>
            </a:fld>
            <a:endParaRPr lang="es-ES"/>
          </a:p>
        </p:txBody>
      </p:sp>
    </p:spTree>
    <p:extLst>
      <p:ext uri="{BB962C8B-B14F-4D97-AF65-F5344CB8AC3E}">
        <p14:creationId xmlns:p14="http://schemas.microsoft.com/office/powerpoint/2010/main" val="87445464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138</a:t>
            </a:fld>
            <a:endParaRPr lang="es-ES"/>
          </a:p>
        </p:txBody>
      </p:sp>
    </p:spTree>
    <p:extLst>
      <p:ext uri="{BB962C8B-B14F-4D97-AF65-F5344CB8AC3E}">
        <p14:creationId xmlns:p14="http://schemas.microsoft.com/office/powerpoint/2010/main" val="1176405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147</a:t>
            </a:fld>
            <a:endParaRPr lang="es-ES"/>
          </a:p>
        </p:txBody>
      </p:sp>
    </p:spTree>
    <p:extLst>
      <p:ext uri="{BB962C8B-B14F-4D97-AF65-F5344CB8AC3E}">
        <p14:creationId xmlns:p14="http://schemas.microsoft.com/office/powerpoint/2010/main" val="299927434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148</a:t>
            </a:fld>
            <a:endParaRPr lang="es-ES"/>
          </a:p>
        </p:txBody>
      </p:sp>
    </p:spTree>
    <p:extLst>
      <p:ext uri="{BB962C8B-B14F-4D97-AF65-F5344CB8AC3E}">
        <p14:creationId xmlns:p14="http://schemas.microsoft.com/office/powerpoint/2010/main" val="49346107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149</a:t>
            </a:fld>
            <a:endParaRPr lang="es-ES"/>
          </a:p>
        </p:txBody>
      </p:sp>
    </p:spTree>
    <p:extLst>
      <p:ext uri="{BB962C8B-B14F-4D97-AF65-F5344CB8AC3E}">
        <p14:creationId xmlns:p14="http://schemas.microsoft.com/office/powerpoint/2010/main" val="325380062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a:defRPr/>
            </a:pPr>
            <a:fld id="{FE13EA1E-A49E-4AE8-87A2-41790AF96E52}" type="slidenum">
              <a:rPr lang="es-ES" smtClean="0"/>
              <a:pPr>
                <a:defRPr/>
              </a:pPr>
              <a:t>150</a:t>
            </a:fld>
            <a:endParaRPr lang="es-ES"/>
          </a:p>
        </p:txBody>
      </p:sp>
    </p:spTree>
    <p:extLst>
      <p:ext uri="{BB962C8B-B14F-4D97-AF65-F5344CB8AC3E}">
        <p14:creationId xmlns:p14="http://schemas.microsoft.com/office/powerpoint/2010/main" val="15476418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7" name="Rectangle 6"/>
          <p:cNvSpPr/>
          <p:nvPr/>
        </p:nvSpPr>
        <p:spPr>
          <a:xfrm>
            <a:off x="446534" y="3085765"/>
            <a:ext cx="11262866" cy="33048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ctrTitle"/>
          </p:nvPr>
        </p:nvSpPr>
        <p:spPr>
          <a:xfrm>
            <a:off x="581191" y="1020431"/>
            <a:ext cx="10993549" cy="1475013"/>
          </a:xfrm>
          <a:effectLst/>
        </p:spPr>
        <p:txBody>
          <a:bodyPr anchor="b">
            <a:normAutofit/>
          </a:bodyPr>
          <a:lstStyle>
            <a:lvl1pPr>
              <a:defRPr sz="3600">
                <a:solidFill>
                  <a:schemeClr val="accent1"/>
                </a:solidFill>
              </a:defRPr>
            </a:lvl1pPr>
          </a:lstStyle>
          <a:p>
            <a:r>
              <a:rPr lang="es-ES" smtClean="0"/>
              <a:t>Haga clic para modificar el estilo de título del patrón</a:t>
            </a:r>
            <a:endParaRPr lang="en-US" dirty="0"/>
          </a:p>
        </p:txBody>
      </p:sp>
      <p:sp>
        <p:nvSpPr>
          <p:cNvPr id="3" name="Subtitle 2"/>
          <p:cNvSpPr>
            <a:spLocks noGrp="1"/>
          </p:cNvSpPr>
          <p:nvPr>
            <p:ph type="subTitle" idx="1"/>
          </p:nvPr>
        </p:nvSpPr>
        <p:spPr>
          <a:xfrm>
            <a:off x="581194" y="2495445"/>
            <a:ext cx="10993546" cy="590321"/>
          </a:xfrm>
        </p:spPr>
        <p:txBody>
          <a:bodyPr anchor="t">
            <a:normAutofit/>
          </a:bodyPr>
          <a:lstStyle>
            <a:lvl1pPr marL="0" indent="0" algn="l">
              <a:buNone/>
              <a:defRPr sz="1600" cap="all">
                <a:solidFill>
                  <a:schemeClr val="accent2"/>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smtClean="0"/>
              <a:t>Haga clic para modificar el estilo de subtítulo del patrón</a:t>
            </a:r>
            <a:endParaRPr lang="en-US" dirty="0"/>
          </a:p>
        </p:txBody>
      </p:sp>
      <p:sp>
        <p:nvSpPr>
          <p:cNvPr id="4" name="Date Placeholder 3"/>
          <p:cNvSpPr>
            <a:spLocks noGrp="1"/>
          </p:cNvSpPr>
          <p:nvPr>
            <p:ph type="dt" sz="half" idx="10"/>
          </p:nvPr>
        </p:nvSpPr>
        <p:spPr>
          <a:xfrm>
            <a:off x="7605951" y="5956137"/>
            <a:ext cx="2844800" cy="365125"/>
          </a:xfrm>
        </p:spPr>
        <p:txBody>
          <a:bodyPr/>
          <a:lstStyle>
            <a:lvl1pPr>
              <a:defRPr>
                <a:solidFill>
                  <a:schemeClr val="accent1">
                    <a:lumMod val="75000"/>
                    <a:lumOff val="25000"/>
                  </a:schemeClr>
                </a:solidFill>
              </a:defRPr>
            </a:lvl1pPr>
          </a:lstStyle>
          <a:p>
            <a:pPr>
              <a:defRPr/>
            </a:pPr>
            <a:fld id="{DAEA6FB3-06C0-4766-8F2E-80F8F21A44F4}" type="datetimeFigureOut">
              <a:rPr lang="es-ES" smtClean="0"/>
              <a:pPr>
                <a:defRPr/>
              </a:pPr>
              <a:t>20/10/2017</a:t>
            </a:fld>
            <a:endParaRPr lang="es-ES"/>
          </a:p>
        </p:txBody>
      </p:sp>
      <p:sp>
        <p:nvSpPr>
          <p:cNvPr id="5" name="Footer Placeholder 4"/>
          <p:cNvSpPr>
            <a:spLocks noGrp="1"/>
          </p:cNvSpPr>
          <p:nvPr>
            <p:ph type="ftr" sz="quarter" idx="11"/>
          </p:nvPr>
        </p:nvSpPr>
        <p:spPr>
          <a:xfrm>
            <a:off x="581192" y="5951811"/>
            <a:ext cx="6917210" cy="365125"/>
          </a:xfrm>
        </p:spPr>
        <p:txBody>
          <a:bodyPr/>
          <a:lstStyle>
            <a:lvl1pPr>
              <a:defRPr>
                <a:solidFill>
                  <a:schemeClr val="accent1">
                    <a:lumMod val="75000"/>
                    <a:lumOff val="25000"/>
                  </a:schemeClr>
                </a:solidFill>
              </a:defRPr>
            </a:lvl1pPr>
          </a:lstStyle>
          <a:p>
            <a:pPr>
              <a:defRPr/>
            </a:pPr>
            <a:endParaRPr lang="es-ES"/>
          </a:p>
        </p:txBody>
      </p:sp>
      <p:sp>
        <p:nvSpPr>
          <p:cNvPr id="6" name="Slide Number Placeholder 5"/>
          <p:cNvSpPr>
            <a:spLocks noGrp="1"/>
          </p:cNvSpPr>
          <p:nvPr>
            <p:ph type="sldNum" sz="quarter" idx="12"/>
          </p:nvPr>
        </p:nvSpPr>
        <p:spPr>
          <a:xfrm>
            <a:off x="10558300" y="5956137"/>
            <a:ext cx="1016440" cy="365125"/>
          </a:xfrm>
        </p:spPr>
        <p:txBody>
          <a:bodyPr/>
          <a:lstStyle>
            <a:lvl1pPr>
              <a:defRPr>
                <a:solidFill>
                  <a:schemeClr val="accent1">
                    <a:lumMod val="75000"/>
                    <a:lumOff val="25000"/>
                  </a:schemeClr>
                </a:solidFill>
              </a:defRPr>
            </a:lvl1pPr>
          </a:lstStyle>
          <a:p>
            <a:pPr>
              <a:defRPr/>
            </a:pPr>
            <a:fld id="{7968F5D2-BBC7-4B52-907D-463F872188C6}" type="slidenum">
              <a:rPr lang="es-ES" smtClean="0"/>
              <a:pPr>
                <a:defRPr/>
              </a:pPr>
              <a:t>‹Nº›</a:t>
            </a:fld>
            <a:endParaRPr lang="es-ES"/>
          </a:p>
        </p:txBody>
      </p:sp>
    </p:spTree>
    <p:extLst>
      <p:ext uri="{BB962C8B-B14F-4D97-AF65-F5344CB8AC3E}">
        <p14:creationId xmlns:p14="http://schemas.microsoft.com/office/powerpoint/2010/main" val="18105096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8" name="Rectangle 7"/>
          <p:cNvSpPr>
            <a:spLocks noChangeAspect="1"/>
          </p:cNvSpPr>
          <p:nvPr/>
        </p:nvSpPr>
        <p:spPr>
          <a:xfrm>
            <a:off x="440286" y="614407"/>
            <a:ext cx="11309338" cy="11892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9" name="Title 1"/>
          <p:cNvSpPr>
            <a:spLocks noGrp="1"/>
          </p:cNvSpPr>
          <p:nvPr>
            <p:ph type="title"/>
          </p:nvPr>
        </p:nvSpPr>
        <p:spPr>
          <a:xfrm>
            <a:off x="581192" y="702156"/>
            <a:ext cx="11029616" cy="1013800"/>
          </a:xfrm>
        </p:spPr>
        <p:txBody>
          <a:bodyPr/>
          <a:lstStyle/>
          <a:p>
            <a:r>
              <a:rPr lang="es-ES" smtClean="0"/>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nchor="t"/>
          <a:lstStyle>
            <a:lvl1pPr algn="l">
              <a:defRPr/>
            </a:lvl1pPr>
            <a:lvl2pPr algn="l">
              <a:defRPr/>
            </a:lvl2pPr>
            <a:lvl3pPr algn="l">
              <a:defRPr/>
            </a:lvl3pPr>
            <a:lvl4pPr algn="l">
              <a:defRPr/>
            </a:lvl4pPr>
            <a:lvl5pPr algn="l">
              <a:defRPr/>
            </a:lvl5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10"/>
          </p:nvPr>
        </p:nvSpPr>
        <p:spPr/>
        <p:txBody>
          <a:bodyPr/>
          <a:lstStyle/>
          <a:p>
            <a:pPr>
              <a:defRPr/>
            </a:pPr>
            <a:fld id="{53D025FD-A63B-4138-B1CC-56C080BAF354}" type="datetimeFigureOut">
              <a:rPr lang="es-ES" smtClean="0"/>
              <a:pPr>
                <a:defRPr/>
              </a:pPr>
              <a:t>20/10/2017</a:t>
            </a:fld>
            <a:endParaRPr lang="es-ES"/>
          </a:p>
        </p:txBody>
      </p:sp>
      <p:sp>
        <p:nvSpPr>
          <p:cNvPr id="5" name="Footer Placeholder 4"/>
          <p:cNvSpPr>
            <a:spLocks noGrp="1"/>
          </p:cNvSpPr>
          <p:nvPr>
            <p:ph type="ftr" sz="quarter" idx="11"/>
          </p:nvPr>
        </p:nvSpPr>
        <p:spPr/>
        <p:txBody>
          <a:bodyPr/>
          <a:lstStyle/>
          <a:p>
            <a:pPr>
              <a:defRPr/>
            </a:pPr>
            <a:endParaRPr lang="es-ES"/>
          </a:p>
        </p:txBody>
      </p:sp>
      <p:sp>
        <p:nvSpPr>
          <p:cNvPr id="6" name="Slide Number Placeholder 5"/>
          <p:cNvSpPr>
            <a:spLocks noGrp="1"/>
          </p:cNvSpPr>
          <p:nvPr>
            <p:ph type="sldNum" sz="quarter" idx="12"/>
          </p:nvPr>
        </p:nvSpPr>
        <p:spPr/>
        <p:txBody>
          <a:bodyPr/>
          <a:lstStyle/>
          <a:p>
            <a:pPr>
              <a:defRPr/>
            </a:pPr>
            <a:fld id="{20BE2658-4D12-4943-908E-DF9A9DA950EE}" type="slidenum">
              <a:rPr lang="es-ES" smtClean="0"/>
              <a:pPr>
                <a:defRPr/>
              </a:pPr>
              <a:t>‹Nº›</a:t>
            </a:fld>
            <a:endParaRPr lang="es-ES"/>
          </a:p>
        </p:txBody>
      </p:sp>
    </p:spTree>
    <p:extLst>
      <p:ext uri="{BB962C8B-B14F-4D97-AF65-F5344CB8AC3E}">
        <p14:creationId xmlns:p14="http://schemas.microsoft.com/office/powerpoint/2010/main" val="8083235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7" name="Rectangle 6"/>
          <p:cNvSpPr>
            <a:spLocks noChangeAspect="1"/>
          </p:cNvSpPr>
          <p:nvPr/>
        </p:nvSpPr>
        <p:spPr>
          <a:xfrm>
            <a:off x="8839201" y="599725"/>
            <a:ext cx="2906817" cy="58169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Vertical Title 1"/>
          <p:cNvSpPr>
            <a:spLocks noGrp="1"/>
          </p:cNvSpPr>
          <p:nvPr>
            <p:ph type="title" orient="vert"/>
          </p:nvPr>
        </p:nvSpPr>
        <p:spPr>
          <a:xfrm>
            <a:off x="8839201" y="675726"/>
            <a:ext cx="2004164" cy="5183073"/>
          </a:xfrm>
        </p:spPr>
        <p:txBody>
          <a:bodyPr vert="eaVert"/>
          <a:lstStyle/>
          <a:p>
            <a:r>
              <a:rPr lang="es-ES" smtClean="0"/>
              <a:t>Haga clic para modificar el estilo de título del patrón</a:t>
            </a:r>
            <a:endParaRPr lang="en-US" dirty="0"/>
          </a:p>
        </p:txBody>
      </p:sp>
      <p:sp>
        <p:nvSpPr>
          <p:cNvPr id="3" name="Vertical Text Placeholder 2"/>
          <p:cNvSpPr>
            <a:spLocks noGrp="1"/>
          </p:cNvSpPr>
          <p:nvPr>
            <p:ph type="body" orient="vert" idx="1"/>
          </p:nvPr>
        </p:nvSpPr>
        <p:spPr>
          <a:xfrm>
            <a:off x="774923" y="675726"/>
            <a:ext cx="7896279" cy="5183073"/>
          </a:xfrm>
        </p:spPr>
        <p:txBody>
          <a:bodyPr vert="eaVert" ancho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10"/>
          </p:nvPr>
        </p:nvSpPr>
        <p:spPr>
          <a:xfrm>
            <a:off x="8993673" y="5956137"/>
            <a:ext cx="1328141" cy="365125"/>
          </a:xfrm>
        </p:spPr>
        <p:txBody>
          <a:bodyPr/>
          <a:lstStyle>
            <a:lvl1pPr>
              <a:defRPr>
                <a:solidFill>
                  <a:schemeClr val="accent1">
                    <a:lumMod val="75000"/>
                    <a:lumOff val="25000"/>
                  </a:schemeClr>
                </a:solidFill>
              </a:defRPr>
            </a:lvl1pPr>
          </a:lstStyle>
          <a:p>
            <a:pPr>
              <a:defRPr/>
            </a:pPr>
            <a:fld id="{E44E6D21-4B64-45D7-BFFF-8DE4433EE941}" type="datetimeFigureOut">
              <a:rPr lang="es-ES" smtClean="0"/>
              <a:pPr>
                <a:defRPr/>
              </a:pPr>
              <a:t>20/10/2017</a:t>
            </a:fld>
            <a:endParaRPr lang="es-ES"/>
          </a:p>
        </p:txBody>
      </p:sp>
      <p:sp>
        <p:nvSpPr>
          <p:cNvPr id="5" name="Footer Placeholder 4"/>
          <p:cNvSpPr>
            <a:spLocks noGrp="1"/>
          </p:cNvSpPr>
          <p:nvPr>
            <p:ph type="ftr" sz="quarter" idx="11"/>
          </p:nvPr>
        </p:nvSpPr>
        <p:spPr>
          <a:xfrm>
            <a:off x="774923" y="5951811"/>
            <a:ext cx="7896279" cy="365125"/>
          </a:xfrm>
        </p:spPr>
        <p:txBody>
          <a:bodyPr/>
          <a:lstStyle/>
          <a:p>
            <a:pPr>
              <a:defRPr/>
            </a:pPr>
            <a:endParaRPr lang="es-ES"/>
          </a:p>
        </p:txBody>
      </p:sp>
      <p:sp>
        <p:nvSpPr>
          <p:cNvPr id="6" name="Slide Number Placeholder 5"/>
          <p:cNvSpPr>
            <a:spLocks noGrp="1"/>
          </p:cNvSpPr>
          <p:nvPr>
            <p:ph type="sldNum" sz="quarter" idx="12"/>
          </p:nvPr>
        </p:nvSpPr>
        <p:spPr>
          <a:xfrm>
            <a:off x="10446615" y="5956137"/>
            <a:ext cx="1164195" cy="365125"/>
          </a:xfrm>
        </p:spPr>
        <p:txBody>
          <a:bodyPr/>
          <a:lstStyle>
            <a:lvl1pPr>
              <a:defRPr>
                <a:solidFill>
                  <a:schemeClr val="accent1">
                    <a:lumMod val="75000"/>
                    <a:lumOff val="25000"/>
                  </a:schemeClr>
                </a:solidFill>
              </a:defRPr>
            </a:lvl1pPr>
          </a:lstStyle>
          <a:p>
            <a:pPr>
              <a:defRPr/>
            </a:pPr>
            <a:fld id="{56D49950-B463-4C75-8BEC-537C7162E85B}" type="slidenum">
              <a:rPr lang="es-ES" smtClean="0"/>
              <a:pPr>
                <a:defRPr/>
              </a:pPr>
              <a:t>‹Nº›</a:t>
            </a:fld>
            <a:endParaRPr lang="es-ES"/>
          </a:p>
        </p:txBody>
      </p:sp>
    </p:spTree>
    <p:extLst>
      <p:ext uri="{BB962C8B-B14F-4D97-AF65-F5344CB8AC3E}">
        <p14:creationId xmlns:p14="http://schemas.microsoft.com/office/powerpoint/2010/main" val="4064091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7" name="Rectangle 6"/>
          <p:cNvSpPr>
            <a:spLocks noChangeAspect="1"/>
          </p:cNvSpPr>
          <p:nvPr/>
        </p:nvSpPr>
        <p:spPr>
          <a:xfrm>
            <a:off x="440286" y="614407"/>
            <a:ext cx="11309338" cy="11892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2" y="702156"/>
            <a:ext cx="11029616" cy="1013800"/>
          </a:xfrm>
        </p:spPr>
        <p:txBody>
          <a:bodyPr/>
          <a:lstStyle/>
          <a:p>
            <a:r>
              <a:rPr lang="es-ES" smtClean="0"/>
              <a:t>Haga clic para modificar el estilo de título del patrón</a:t>
            </a:r>
            <a:endParaRPr lang="en-US" dirty="0"/>
          </a:p>
        </p:txBody>
      </p:sp>
      <p:sp>
        <p:nvSpPr>
          <p:cNvPr id="3" name="Content Placeholder 2"/>
          <p:cNvSpPr>
            <a:spLocks noGrp="1"/>
          </p:cNvSpPr>
          <p:nvPr>
            <p:ph idx="1"/>
          </p:nvPr>
        </p:nvSpPr>
        <p:spPr>
          <a:xfrm>
            <a:off x="581192" y="2180496"/>
            <a:ext cx="11029615" cy="3678303"/>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10"/>
          </p:nvPr>
        </p:nvSpPr>
        <p:spPr/>
        <p:txBody>
          <a:bodyPr/>
          <a:lstStyle/>
          <a:p>
            <a:pPr>
              <a:defRPr/>
            </a:pPr>
            <a:fld id="{7E04E448-80F2-4006-A810-A9207D6F16F9}" type="datetimeFigureOut">
              <a:rPr lang="es-ES" smtClean="0"/>
              <a:pPr>
                <a:defRPr/>
              </a:pPr>
              <a:t>20/10/2017</a:t>
            </a:fld>
            <a:endParaRPr lang="es-ES"/>
          </a:p>
        </p:txBody>
      </p:sp>
      <p:sp>
        <p:nvSpPr>
          <p:cNvPr id="5" name="Footer Placeholder 4"/>
          <p:cNvSpPr>
            <a:spLocks noGrp="1"/>
          </p:cNvSpPr>
          <p:nvPr>
            <p:ph type="ftr" sz="quarter" idx="11"/>
          </p:nvPr>
        </p:nvSpPr>
        <p:spPr/>
        <p:txBody>
          <a:bodyPr/>
          <a:lstStyle/>
          <a:p>
            <a:pPr>
              <a:defRPr/>
            </a:pPr>
            <a:endParaRPr lang="es-ES"/>
          </a:p>
        </p:txBody>
      </p:sp>
      <p:sp>
        <p:nvSpPr>
          <p:cNvPr id="6" name="Slide Number Placeholder 5"/>
          <p:cNvSpPr>
            <a:spLocks noGrp="1"/>
          </p:cNvSpPr>
          <p:nvPr>
            <p:ph type="sldNum" sz="quarter" idx="12"/>
          </p:nvPr>
        </p:nvSpPr>
        <p:spPr>
          <a:xfrm>
            <a:off x="10558300" y="5956137"/>
            <a:ext cx="1052508" cy="365125"/>
          </a:xfrm>
        </p:spPr>
        <p:txBody>
          <a:bodyPr/>
          <a:lstStyle/>
          <a:p>
            <a:pPr>
              <a:defRPr/>
            </a:pPr>
            <a:fld id="{80556C55-D5B5-4AED-9B55-0A8901C0432E}" type="slidenum">
              <a:rPr lang="es-ES" smtClean="0"/>
              <a:pPr>
                <a:defRPr/>
              </a:pPr>
              <a:t>‹Nº›</a:t>
            </a:fld>
            <a:endParaRPr lang="es-ES"/>
          </a:p>
        </p:txBody>
      </p:sp>
    </p:spTree>
    <p:extLst>
      <p:ext uri="{BB962C8B-B14F-4D97-AF65-F5344CB8AC3E}">
        <p14:creationId xmlns:p14="http://schemas.microsoft.com/office/powerpoint/2010/main" val="23879094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8" name="Rectangle 7"/>
          <p:cNvSpPr>
            <a:spLocks noChangeAspect="1"/>
          </p:cNvSpPr>
          <p:nvPr/>
        </p:nvSpPr>
        <p:spPr>
          <a:xfrm>
            <a:off x="447817" y="5141974"/>
            <a:ext cx="11290860"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3" y="3043910"/>
            <a:ext cx="11029615" cy="1497507"/>
          </a:xfrm>
        </p:spPr>
        <p:txBody>
          <a:bodyPr anchor="b">
            <a:normAutofit/>
          </a:bodyPr>
          <a:lstStyle>
            <a:lvl1pPr algn="l">
              <a:defRPr sz="3600" b="0" cap="all">
                <a:solidFill>
                  <a:schemeClr val="accent1"/>
                </a:solidFill>
              </a:defRPr>
            </a:lvl1pPr>
          </a:lstStyle>
          <a:p>
            <a:r>
              <a:rPr lang="es-ES" smtClean="0"/>
              <a:t>Haga clic para modificar el estilo de título del patrón</a:t>
            </a:r>
            <a:endParaRPr lang="en-US" dirty="0"/>
          </a:p>
        </p:txBody>
      </p:sp>
      <p:sp>
        <p:nvSpPr>
          <p:cNvPr id="3" name="Text Placeholder 2"/>
          <p:cNvSpPr>
            <a:spLocks noGrp="1"/>
          </p:cNvSpPr>
          <p:nvPr>
            <p:ph type="body" idx="1"/>
          </p:nvPr>
        </p:nvSpPr>
        <p:spPr>
          <a:xfrm>
            <a:off x="581192" y="4541417"/>
            <a:ext cx="11029615" cy="600556"/>
          </a:xfrm>
        </p:spPr>
        <p:txBody>
          <a:bodyPr anchor="t">
            <a:normAutofit/>
          </a:bodyPr>
          <a:lstStyle>
            <a:lvl1pPr marL="0" indent="0" algn="l">
              <a:buNone/>
              <a:defRPr sz="1800" cap="all">
                <a:solidFill>
                  <a:schemeClr val="accent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smtClean="0"/>
              <a:t>Haga clic para modificar el estilo de texto del patrón</a:t>
            </a:r>
          </a:p>
        </p:txBody>
      </p:sp>
      <p:sp>
        <p:nvSpPr>
          <p:cNvPr id="4" name="Date Placeholder 3"/>
          <p:cNvSpPr>
            <a:spLocks noGrp="1"/>
          </p:cNvSpPr>
          <p:nvPr>
            <p:ph type="dt" sz="half" idx="10"/>
          </p:nvPr>
        </p:nvSpPr>
        <p:spPr/>
        <p:txBody>
          <a:bodyPr/>
          <a:lstStyle>
            <a:lvl1pPr>
              <a:defRPr>
                <a:solidFill>
                  <a:schemeClr val="accent1">
                    <a:lumMod val="75000"/>
                    <a:lumOff val="25000"/>
                  </a:schemeClr>
                </a:solidFill>
              </a:defRPr>
            </a:lvl1pPr>
          </a:lstStyle>
          <a:p>
            <a:pPr>
              <a:defRPr/>
            </a:pPr>
            <a:fld id="{34A2B56A-9CE5-4992-85E0-5A6CD0773DA2}" type="datetimeFigureOut">
              <a:rPr lang="es-ES" smtClean="0"/>
              <a:pPr>
                <a:defRPr/>
              </a:pPr>
              <a:t>20/10/2017</a:t>
            </a:fld>
            <a:endParaRPr lang="es-ES"/>
          </a:p>
        </p:txBody>
      </p:sp>
      <p:sp>
        <p:nvSpPr>
          <p:cNvPr id="5" name="Footer Placeholder 4"/>
          <p:cNvSpPr>
            <a:spLocks noGrp="1"/>
          </p:cNvSpPr>
          <p:nvPr>
            <p:ph type="ftr" sz="quarter" idx="11"/>
          </p:nvPr>
        </p:nvSpPr>
        <p:spPr/>
        <p:txBody>
          <a:bodyPr/>
          <a:lstStyle>
            <a:lvl1pPr>
              <a:defRPr>
                <a:solidFill>
                  <a:schemeClr val="accent1">
                    <a:lumMod val="75000"/>
                    <a:lumOff val="25000"/>
                  </a:schemeClr>
                </a:solidFill>
              </a:defRPr>
            </a:lvl1pPr>
          </a:lstStyle>
          <a:p>
            <a:pPr>
              <a:defRPr/>
            </a:pPr>
            <a:endParaRPr lang="es-ES"/>
          </a:p>
        </p:txBody>
      </p:sp>
      <p:sp>
        <p:nvSpPr>
          <p:cNvPr id="6" name="Slide Number Placeholder 5"/>
          <p:cNvSpPr>
            <a:spLocks noGrp="1"/>
          </p:cNvSpPr>
          <p:nvPr>
            <p:ph type="sldNum" sz="quarter" idx="12"/>
          </p:nvPr>
        </p:nvSpPr>
        <p:spPr/>
        <p:txBody>
          <a:bodyPr/>
          <a:lstStyle>
            <a:lvl1pPr>
              <a:defRPr>
                <a:solidFill>
                  <a:schemeClr val="accent1">
                    <a:lumMod val="75000"/>
                    <a:lumOff val="25000"/>
                  </a:schemeClr>
                </a:solidFill>
              </a:defRPr>
            </a:lvl1pPr>
          </a:lstStyle>
          <a:p>
            <a:pPr>
              <a:defRPr/>
            </a:pPr>
            <a:fld id="{26CE7625-D5AF-4D1E-8DA0-F2FE49A4B332}" type="slidenum">
              <a:rPr lang="es-ES" smtClean="0"/>
              <a:pPr>
                <a:defRPr/>
              </a:pPr>
              <a:t>‹Nº›</a:t>
            </a:fld>
            <a:endParaRPr lang="es-ES"/>
          </a:p>
        </p:txBody>
      </p:sp>
    </p:spTree>
    <p:extLst>
      <p:ext uri="{BB962C8B-B14F-4D97-AF65-F5344CB8AC3E}">
        <p14:creationId xmlns:p14="http://schemas.microsoft.com/office/powerpoint/2010/main" val="40919523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8" name="Rectangle 7"/>
          <p:cNvSpPr>
            <a:spLocks noChangeAspect="1"/>
          </p:cNvSpPr>
          <p:nvPr/>
        </p:nvSpPr>
        <p:spPr>
          <a:xfrm>
            <a:off x="445982" y="606554"/>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3" y="729658"/>
            <a:ext cx="11029616" cy="988332"/>
          </a:xfrm>
        </p:spPr>
        <p:txBody>
          <a:bodyPr/>
          <a:lstStyle/>
          <a:p>
            <a:r>
              <a:rPr lang="es-ES" smtClean="0"/>
              <a:t>Haga clic para modificar el estilo de título del patrón</a:t>
            </a:r>
            <a:endParaRPr lang="en-US" dirty="0"/>
          </a:p>
        </p:txBody>
      </p:sp>
      <p:sp>
        <p:nvSpPr>
          <p:cNvPr id="3" name="Content Placeholder 2"/>
          <p:cNvSpPr>
            <a:spLocks noGrp="1"/>
          </p:cNvSpPr>
          <p:nvPr>
            <p:ph sz="half" idx="1"/>
          </p:nvPr>
        </p:nvSpPr>
        <p:spPr>
          <a:xfrm>
            <a:off x="581193" y="2228003"/>
            <a:ext cx="5422390" cy="3633047"/>
          </a:xfrm>
        </p:spPr>
        <p:txBody>
          <a:bodyPr>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Content Placeholder 3"/>
          <p:cNvSpPr>
            <a:spLocks noGrp="1"/>
          </p:cNvSpPr>
          <p:nvPr>
            <p:ph sz="half" idx="2"/>
          </p:nvPr>
        </p:nvSpPr>
        <p:spPr>
          <a:xfrm>
            <a:off x="6188417" y="2228003"/>
            <a:ext cx="5422392" cy="3633047"/>
          </a:xfrm>
        </p:spPr>
        <p:txBody>
          <a:bodyPr>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5" name="Date Placeholder 4"/>
          <p:cNvSpPr>
            <a:spLocks noGrp="1"/>
          </p:cNvSpPr>
          <p:nvPr>
            <p:ph type="dt" sz="half" idx="10"/>
          </p:nvPr>
        </p:nvSpPr>
        <p:spPr/>
        <p:txBody>
          <a:bodyPr/>
          <a:lstStyle/>
          <a:p>
            <a:pPr>
              <a:defRPr/>
            </a:pPr>
            <a:fld id="{2E8B0070-E159-4FE1-B046-78967699730A}" type="datetimeFigureOut">
              <a:rPr lang="es-ES" smtClean="0"/>
              <a:pPr>
                <a:defRPr/>
              </a:pPr>
              <a:t>20/10/2017</a:t>
            </a:fld>
            <a:endParaRPr lang="es-ES"/>
          </a:p>
        </p:txBody>
      </p:sp>
      <p:sp>
        <p:nvSpPr>
          <p:cNvPr id="6" name="Footer Placeholder 5"/>
          <p:cNvSpPr>
            <a:spLocks noGrp="1"/>
          </p:cNvSpPr>
          <p:nvPr>
            <p:ph type="ftr" sz="quarter" idx="11"/>
          </p:nvPr>
        </p:nvSpPr>
        <p:spPr/>
        <p:txBody>
          <a:bodyPr/>
          <a:lstStyle/>
          <a:p>
            <a:pPr>
              <a:defRPr/>
            </a:pPr>
            <a:endParaRPr lang="es-ES"/>
          </a:p>
        </p:txBody>
      </p:sp>
      <p:sp>
        <p:nvSpPr>
          <p:cNvPr id="7" name="Slide Number Placeholder 6"/>
          <p:cNvSpPr>
            <a:spLocks noGrp="1"/>
          </p:cNvSpPr>
          <p:nvPr>
            <p:ph type="sldNum" sz="quarter" idx="12"/>
          </p:nvPr>
        </p:nvSpPr>
        <p:spPr/>
        <p:txBody>
          <a:bodyPr/>
          <a:lstStyle/>
          <a:p>
            <a:pPr>
              <a:defRPr/>
            </a:pPr>
            <a:fld id="{09CDC806-75C8-4219-A7AB-4728B3C0426E}" type="slidenum">
              <a:rPr lang="es-ES" smtClean="0"/>
              <a:pPr>
                <a:defRPr/>
              </a:pPr>
              <a:t>‹Nº›</a:t>
            </a:fld>
            <a:endParaRPr lang="es-ES"/>
          </a:p>
        </p:txBody>
      </p:sp>
    </p:spTree>
    <p:extLst>
      <p:ext uri="{BB962C8B-B14F-4D97-AF65-F5344CB8AC3E}">
        <p14:creationId xmlns:p14="http://schemas.microsoft.com/office/powerpoint/2010/main" val="42299446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11" name="Rectangle 10"/>
          <p:cNvSpPr>
            <a:spLocks noChangeAspect="1"/>
          </p:cNvSpPr>
          <p:nvPr/>
        </p:nvSpPr>
        <p:spPr>
          <a:xfrm>
            <a:off x="445982" y="606554"/>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2" name="Title 1"/>
          <p:cNvSpPr>
            <a:spLocks noGrp="1"/>
          </p:cNvSpPr>
          <p:nvPr>
            <p:ph type="title"/>
          </p:nvPr>
        </p:nvSpPr>
        <p:spPr>
          <a:xfrm>
            <a:off x="581193" y="729658"/>
            <a:ext cx="11029616" cy="988332"/>
          </a:xfrm>
        </p:spPr>
        <p:txBody>
          <a:bodyPr/>
          <a:lstStyle/>
          <a:p>
            <a:r>
              <a:rPr lang="es-ES" smtClean="0"/>
              <a:t>Haga clic para modificar el estilo de título del patrón</a:t>
            </a:r>
            <a:endParaRPr lang="en-US" dirty="0"/>
          </a:p>
        </p:txBody>
      </p:sp>
      <p:sp>
        <p:nvSpPr>
          <p:cNvPr id="3" name="Text Placeholder 2"/>
          <p:cNvSpPr>
            <a:spLocks noGrp="1"/>
          </p:cNvSpPr>
          <p:nvPr>
            <p:ph type="body" idx="1"/>
          </p:nvPr>
        </p:nvSpPr>
        <p:spPr>
          <a:xfrm>
            <a:off x="887219" y="2250892"/>
            <a:ext cx="5087075" cy="536005"/>
          </a:xfrm>
        </p:spPr>
        <p:txBody>
          <a:bodyPr anchor="b">
            <a:noAutofit/>
          </a:bodyPr>
          <a:lstStyle>
            <a:lvl1pPr marL="0" indent="0">
              <a:buNone/>
              <a:defRPr sz="2200" b="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Content Placeholder 3"/>
          <p:cNvSpPr>
            <a:spLocks noGrp="1"/>
          </p:cNvSpPr>
          <p:nvPr>
            <p:ph sz="half" idx="2"/>
          </p:nvPr>
        </p:nvSpPr>
        <p:spPr>
          <a:xfrm>
            <a:off x="581194" y="2926052"/>
            <a:ext cx="5393100" cy="2934999"/>
          </a:xfrm>
        </p:spPr>
        <p:txBody>
          <a:bodyPr anchor="t">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5" name="Text Placeholder 4"/>
          <p:cNvSpPr>
            <a:spLocks noGrp="1"/>
          </p:cNvSpPr>
          <p:nvPr>
            <p:ph type="body" sz="quarter" idx="3"/>
          </p:nvPr>
        </p:nvSpPr>
        <p:spPr>
          <a:xfrm>
            <a:off x="6523735" y="2250892"/>
            <a:ext cx="5087073" cy="553373"/>
          </a:xfrm>
        </p:spPr>
        <p:txBody>
          <a:bodyPr anchor="b">
            <a:noAutofit/>
          </a:bodyPr>
          <a:lstStyle>
            <a:lvl1pPr marL="0" indent="0">
              <a:buNone/>
              <a:defRPr sz="2200" b="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Content Placeholder 5"/>
          <p:cNvSpPr>
            <a:spLocks noGrp="1"/>
          </p:cNvSpPr>
          <p:nvPr>
            <p:ph sz="quarter" idx="4"/>
          </p:nvPr>
        </p:nvSpPr>
        <p:spPr>
          <a:xfrm>
            <a:off x="6217709" y="2926052"/>
            <a:ext cx="5393100" cy="2934999"/>
          </a:xfrm>
        </p:spPr>
        <p:txBody>
          <a:bodyPr anchor="t">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7" name="Date Placeholder 6"/>
          <p:cNvSpPr>
            <a:spLocks noGrp="1"/>
          </p:cNvSpPr>
          <p:nvPr>
            <p:ph type="dt" sz="half" idx="10"/>
          </p:nvPr>
        </p:nvSpPr>
        <p:spPr/>
        <p:txBody>
          <a:bodyPr/>
          <a:lstStyle/>
          <a:p>
            <a:pPr>
              <a:defRPr/>
            </a:pPr>
            <a:fld id="{1E2ACF76-2762-412B-8A75-9EC8F601DCB9}" type="datetimeFigureOut">
              <a:rPr lang="es-ES" smtClean="0"/>
              <a:pPr>
                <a:defRPr/>
              </a:pPr>
              <a:t>20/10/2017</a:t>
            </a:fld>
            <a:endParaRPr lang="es-ES"/>
          </a:p>
        </p:txBody>
      </p:sp>
      <p:sp>
        <p:nvSpPr>
          <p:cNvPr id="8" name="Footer Placeholder 7"/>
          <p:cNvSpPr>
            <a:spLocks noGrp="1"/>
          </p:cNvSpPr>
          <p:nvPr>
            <p:ph type="ftr" sz="quarter" idx="11"/>
          </p:nvPr>
        </p:nvSpPr>
        <p:spPr/>
        <p:txBody>
          <a:bodyPr/>
          <a:lstStyle/>
          <a:p>
            <a:pPr>
              <a:defRPr/>
            </a:pPr>
            <a:endParaRPr lang="es-ES"/>
          </a:p>
        </p:txBody>
      </p:sp>
      <p:sp>
        <p:nvSpPr>
          <p:cNvPr id="9" name="Slide Number Placeholder 8"/>
          <p:cNvSpPr>
            <a:spLocks noGrp="1"/>
          </p:cNvSpPr>
          <p:nvPr>
            <p:ph type="sldNum" sz="quarter" idx="12"/>
          </p:nvPr>
        </p:nvSpPr>
        <p:spPr/>
        <p:txBody>
          <a:bodyPr/>
          <a:lstStyle/>
          <a:p>
            <a:pPr>
              <a:defRPr/>
            </a:pPr>
            <a:fld id="{527204A0-0FCD-44AE-A74F-22762C101714}" type="slidenum">
              <a:rPr lang="es-ES" smtClean="0"/>
              <a:pPr>
                <a:defRPr/>
              </a:pPr>
              <a:t>‹Nº›</a:t>
            </a:fld>
            <a:endParaRPr lang="es-ES"/>
          </a:p>
        </p:txBody>
      </p:sp>
    </p:spTree>
    <p:extLst>
      <p:ext uri="{BB962C8B-B14F-4D97-AF65-F5344CB8AC3E}">
        <p14:creationId xmlns:p14="http://schemas.microsoft.com/office/powerpoint/2010/main" val="1502204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7" name="Rectangle 6"/>
          <p:cNvSpPr>
            <a:spLocks noChangeAspect="1"/>
          </p:cNvSpPr>
          <p:nvPr/>
        </p:nvSpPr>
        <p:spPr>
          <a:xfrm>
            <a:off x="440683" y="606554"/>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8" name="Title 1"/>
          <p:cNvSpPr>
            <a:spLocks noGrp="1"/>
          </p:cNvSpPr>
          <p:nvPr>
            <p:ph type="title"/>
          </p:nvPr>
        </p:nvSpPr>
        <p:spPr>
          <a:xfrm>
            <a:off x="575894" y="729658"/>
            <a:ext cx="11029616" cy="988332"/>
          </a:xfrm>
        </p:spPr>
        <p:txBody>
          <a:bodyPr/>
          <a:lstStyle/>
          <a:p>
            <a:r>
              <a:rPr lang="es-ES" smtClean="0"/>
              <a:t>Haga clic para modificar el estilo de título del patrón</a:t>
            </a:r>
            <a:endParaRPr lang="en-US" dirty="0"/>
          </a:p>
        </p:txBody>
      </p:sp>
      <p:sp>
        <p:nvSpPr>
          <p:cNvPr id="3" name="Date Placeholder 2"/>
          <p:cNvSpPr>
            <a:spLocks noGrp="1"/>
          </p:cNvSpPr>
          <p:nvPr>
            <p:ph type="dt" sz="half" idx="10"/>
          </p:nvPr>
        </p:nvSpPr>
        <p:spPr/>
        <p:txBody>
          <a:bodyPr/>
          <a:lstStyle/>
          <a:p>
            <a:pPr>
              <a:defRPr/>
            </a:pPr>
            <a:fld id="{4724A9E7-E0D1-4486-8FE9-32127F8765F8}" type="datetimeFigureOut">
              <a:rPr lang="es-ES" smtClean="0"/>
              <a:pPr>
                <a:defRPr/>
              </a:pPr>
              <a:t>20/10/2017</a:t>
            </a:fld>
            <a:endParaRPr lang="es-ES"/>
          </a:p>
        </p:txBody>
      </p:sp>
      <p:sp>
        <p:nvSpPr>
          <p:cNvPr id="4" name="Footer Placeholder 3"/>
          <p:cNvSpPr>
            <a:spLocks noGrp="1"/>
          </p:cNvSpPr>
          <p:nvPr>
            <p:ph type="ftr" sz="quarter" idx="11"/>
          </p:nvPr>
        </p:nvSpPr>
        <p:spPr/>
        <p:txBody>
          <a:bodyPr/>
          <a:lstStyle/>
          <a:p>
            <a:pPr>
              <a:defRPr/>
            </a:pPr>
            <a:endParaRPr lang="es-ES"/>
          </a:p>
        </p:txBody>
      </p:sp>
      <p:sp>
        <p:nvSpPr>
          <p:cNvPr id="5" name="Slide Number Placeholder 4"/>
          <p:cNvSpPr>
            <a:spLocks noGrp="1"/>
          </p:cNvSpPr>
          <p:nvPr>
            <p:ph type="sldNum" sz="quarter" idx="12"/>
          </p:nvPr>
        </p:nvSpPr>
        <p:spPr/>
        <p:txBody>
          <a:bodyPr/>
          <a:lstStyle/>
          <a:p>
            <a:pPr>
              <a:defRPr/>
            </a:pPr>
            <a:fld id="{B55CCE2B-6259-4DA2-9F75-05F54A87FCEC}" type="slidenum">
              <a:rPr lang="es-ES" smtClean="0"/>
              <a:pPr>
                <a:defRPr/>
              </a:pPr>
              <a:t>‹Nº›</a:t>
            </a:fld>
            <a:endParaRPr lang="es-ES"/>
          </a:p>
        </p:txBody>
      </p:sp>
    </p:spTree>
    <p:extLst>
      <p:ext uri="{BB962C8B-B14F-4D97-AF65-F5344CB8AC3E}">
        <p14:creationId xmlns:p14="http://schemas.microsoft.com/office/powerpoint/2010/main" val="77973777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D04DAFAB-BFE6-47CE-BD1D-DA111F7843CB}" type="datetimeFigureOut">
              <a:rPr lang="es-ES" smtClean="0"/>
              <a:pPr>
                <a:defRPr/>
              </a:pPr>
              <a:t>20/10/2017</a:t>
            </a:fld>
            <a:endParaRPr lang="es-ES"/>
          </a:p>
        </p:txBody>
      </p:sp>
      <p:sp>
        <p:nvSpPr>
          <p:cNvPr id="3" name="Footer Placeholder 2"/>
          <p:cNvSpPr>
            <a:spLocks noGrp="1"/>
          </p:cNvSpPr>
          <p:nvPr>
            <p:ph type="ftr" sz="quarter" idx="11"/>
          </p:nvPr>
        </p:nvSpPr>
        <p:spPr/>
        <p:txBody>
          <a:bodyPr/>
          <a:lstStyle/>
          <a:p>
            <a:pPr>
              <a:defRPr/>
            </a:pPr>
            <a:endParaRPr lang="es-ES"/>
          </a:p>
        </p:txBody>
      </p:sp>
      <p:sp>
        <p:nvSpPr>
          <p:cNvPr id="4" name="Slide Number Placeholder 3"/>
          <p:cNvSpPr>
            <a:spLocks noGrp="1"/>
          </p:cNvSpPr>
          <p:nvPr>
            <p:ph type="sldNum" sz="quarter" idx="12"/>
          </p:nvPr>
        </p:nvSpPr>
        <p:spPr/>
        <p:txBody>
          <a:bodyPr/>
          <a:lstStyle/>
          <a:p>
            <a:pPr>
              <a:defRPr/>
            </a:pPr>
            <a:fld id="{9F7BA479-09D4-4F93-A5B8-6C7F0779A35D}" type="slidenum">
              <a:rPr lang="es-ES" smtClean="0"/>
              <a:pPr>
                <a:defRPr/>
              </a:pPr>
              <a:t>‹Nº›</a:t>
            </a:fld>
            <a:endParaRPr lang="es-ES"/>
          </a:p>
        </p:txBody>
      </p:sp>
    </p:spTree>
    <p:extLst>
      <p:ext uri="{BB962C8B-B14F-4D97-AF65-F5344CB8AC3E}">
        <p14:creationId xmlns:p14="http://schemas.microsoft.com/office/powerpoint/2010/main" val="1165880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9" name="Rectangle 8"/>
          <p:cNvSpPr>
            <a:spLocks noChangeAspect="1"/>
          </p:cNvSpPr>
          <p:nvPr/>
        </p:nvSpPr>
        <p:spPr>
          <a:xfrm>
            <a:off x="447817" y="5141973"/>
            <a:ext cx="11298200" cy="12747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2" y="5262296"/>
            <a:ext cx="4909445" cy="689514"/>
          </a:xfrm>
        </p:spPr>
        <p:txBody>
          <a:bodyPr anchor="ctr"/>
          <a:lstStyle>
            <a:lvl1pPr algn="l">
              <a:defRPr sz="2000" b="0">
                <a:solidFill>
                  <a:schemeClr val="accent1">
                    <a:lumMod val="75000"/>
                    <a:lumOff val="25000"/>
                  </a:schemeClr>
                </a:solidFill>
              </a:defRPr>
            </a:lvl1pPr>
          </a:lstStyle>
          <a:p>
            <a:r>
              <a:rPr lang="es-ES" smtClean="0"/>
              <a:t>Haga clic para modificar el estilo de título del patrón</a:t>
            </a:r>
            <a:endParaRPr lang="en-US" dirty="0"/>
          </a:p>
        </p:txBody>
      </p:sp>
      <p:sp>
        <p:nvSpPr>
          <p:cNvPr id="3" name="Content Placeholder 2"/>
          <p:cNvSpPr>
            <a:spLocks noGrp="1"/>
          </p:cNvSpPr>
          <p:nvPr>
            <p:ph idx="1"/>
          </p:nvPr>
        </p:nvSpPr>
        <p:spPr>
          <a:xfrm>
            <a:off x="447816" y="601200"/>
            <a:ext cx="11292840" cy="4204800"/>
          </a:xfrm>
        </p:spPr>
        <p:txBody>
          <a:bodyPr anchor="ctr">
            <a:normAutofit/>
          </a:bodyPr>
          <a:lstStyle>
            <a:lvl1pPr>
              <a:defRPr sz="2000">
                <a:solidFill>
                  <a:schemeClr val="tx2"/>
                </a:solidFill>
              </a:defRPr>
            </a:lvl1pPr>
            <a:lvl2pPr>
              <a:defRPr sz="1800">
                <a:solidFill>
                  <a:schemeClr val="tx2"/>
                </a:solidFill>
              </a:defRPr>
            </a:lvl2pPr>
            <a:lvl3pPr>
              <a:defRPr sz="1600">
                <a:solidFill>
                  <a:schemeClr val="tx2"/>
                </a:solidFill>
              </a:defRPr>
            </a:lvl3pPr>
            <a:lvl4pPr>
              <a:defRPr sz="1400">
                <a:solidFill>
                  <a:schemeClr val="tx2"/>
                </a:solidFill>
              </a:defRPr>
            </a:lvl4pPr>
            <a:lvl5pPr>
              <a:defRPr sz="1400">
                <a:solidFill>
                  <a:schemeClr val="tx2"/>
                </a:solidFill>
              </a:defRPr>
            </a:lvl5pPr>
            <a:lvl6pPr>
              <a:defRPr sz="1400">
                <a:solidFill>
                  <a:schemeClr val="tx2"/>
                </a:solidFill>
              </a:defRPr>
            </a:lvl6pPr>
            <a:lvl7pPr>
              <a:defRPr sz="1400">
                <a:solidFill>
                  <a:schemeClr val="tx2"/>
                </a:solidFill>
              </a:defRPr>
            </a:lvl7pPr>
            <a:lvl8pPr>
              <a:defRPr sz="1400">
                <a:solidFill>
                  <a:schemeClr val="tx2"/>
                </a:solidFill>
              </a:defRPr>
            </a:lvl8pPr>
            <a:lvl9pPr>
              <a:defRPr sz="1400">
                <a:solidFill>
                  <a:schemeClr val="tx2"/>
                </a:solidFill>
              </a:defRPr>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Text Placeholder 3"/>
          <p:cNvSpPr>
            <a:spLocks noGrp="1"/>
          </p:cNvSpPr>
          <p:nvPr>
            <p:ph type="body" sz="half" idx="2"/>
          </p:nvPr>
        </p:nvSpPr>
        <p:spPr>
          <a:xfrm>
            <a:off x="5740823" y="5262296"/>
            <a:ext cx="5869987" cy="689515"/>
          </a:xfrm>
        </p:spPr>
        <p:txBody>
          <a:bodyPr anchor="ctr">
            <a:normAutofit/>
          </a:bodyPr>
          <a:lstStyle>
            <a:lvl1pPr marL="0" indent="0" algn="r">
              <a:buNone/>
              <a:defRPr sz="1100">
                <a:solidFill>
                  <a:schemeClr val="bg1"/>
                </a:solidFill>
              </a:defRPr>
            </a:lvl1pPr>
            <a:lvl2pPr marL="457200" indent="0">
              <a:buNone/>
              <a:defRPr sz="11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Date Placeholder 4"/>
          <p:cNvSpPr>
            <a:spLocks noGrp="1"/>
          </p:cNvSpPr>
          <p:nvPr>
            <p:ph type="dt" sz="half" idx="10"/>
          </p:nvPr>
        </p:nvSpPr>
        <p:spPr/>
        <p:txBody>
          <a:bodyPr/>
          <a:lstStyle>
            <a:lvl1pPr>
              <a:defRPr>
                <a:solidFill>
                  <a:schemeClr val="accent1">
                    <a:lumMod val="75000"/>
                    <a:lumOff val="25000"/>
                  </a:schemeClr>
                </a:solidFill>
              </a:defRPr>
            </a:lvl1pPr>
          </a:lstStyle>
          <a:p>
            <a:pPr>
              <a:defRPr/>
            </a:pPr>
            <a:fld id="{623A2630-BC73-4DB3-978F-1B1E7F721359}" type="datetimeFigureOut">
              <a:rPr lang="es-ES" smtClean="0"/>
              <a:pPr>
                <a:defRPr/>
              </a:pPr>
              <a:t>20/10/2017</a:t>
            </a:fld>
            <a:endParaRPr lang="es-ES"/>
          </a:p>
        </p:txBody>
      </p:sp>
      <p:sp>
        <p:nvSpPr>
          <p:cNvPr id="6" name="Footer Placeholder 5"/>
          <p:cNvSpPr>
            <a:spLocks noGrp="1"/>
          </p:cNvSpPr>
          <p:nvPr>
            <p:ph type="ftr" sz="quarter" idx="11"/>
          </p:nvPr>
        </p:nvSpPr>
        <p:spPr/>
        <p:txBody>
          <a:bodyPr/>
          <a:lstStyle>
            <a:lvl1pPr>
              <a:defRPr>
                <a:solidFill>
                  <a:schemeClr val="accent1">
                    <a:lumMod val="75000"/>
                    <a:lumOff val="25000"/>
                  </a:schemeClr>
                </a:solidFill>
              </a:defRPr>
            </a:lvl1pPr>
          </a:lstStyle>
          <a:p>
            <a:pPr>
              <a:defRPr/>
            </a:pPr>
            <a:endParaRPr lang="es-ES"/>
          </a:p>
        </p:txBody>
      </p:sp>
      <p:sp>
        <p:nvSpPr>
          <p:cNvPr id="7" name="Slide Number Placeholder 6"/>
          <p:cNvSpPr>
            <a:spLocks noGrp="1"/>
          </p:cNvSpPr>
          <p:nvPr>
            <p:ph type="sldNum" sz="quarter" idx="12"/>
          </p:nvPr>
        </p:nvSpPr>
        <p:spPr/>
        <p:txBody>
          <a:bodyPr/>
          <a:lstStyle>
            <a:lvl1pPr>
              <a:defRPr>
                <a:solidFill>
                  <a:schemeClr val="accent1">
                    <a:lumMod val="75000"/>
                    <a:lumOff val="25000"/>
                  </a:schemeClr>
                </a:solidFill>
              </a:defRPr>
            </a:lvl1pPr>
          </a:lstStyle>
          <a:p>
            <a:pPr>
              <a:defRPr/>
            </a:pPr>
            <a:fld id="{21D607DF-8485-479A-9819-DC3F066C706D}" type="slidenum">
              <a:rPr lang="es-ES" smtClean="0"/>
              <a:pPr>
                <a:defRPr/>
              </a:pPr>
              <a:t>‹Nº›</a:t>
            </a:fld>
            <a:endParaRPr lang="es-ES"/>
          </a:p>
        </p:txBody>
      </p:sp>
    </p:spTree>
    <p:extLst>
      <p:ext uri="{BB962C8B-B14F-4D97-AF65-F5344CB8AC3E}">
        <p14:creationId xmlns:p14="http://schemas.microsoft.com/office/powerpoint/2010/main" val="3377066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581193" y="4693389"/>
            <a:ext cx="11029616" cy="566738"/>
          </a:xfrm>
        </p:spPr>
        <p:txBody>
          <a:bodyPr anchor="b">
            <a:normAutofit/>
          </a:bodyPr>
          <a:lstStyle>
            <a:lvl1pPr algn="l">
              <a:defRPr sz="2400" b="0">
                <a:solidFill>
                  <a:schemeClr val="accent1"/>
                </a:solidFill>
              </a:defRPr>
            </a:lvl1pPr>
          </a:lstStyle>
          <a:p>
            <a:r>
              <a:rPr lang="es-ES" smtClean="0"/>
              <a:t>Haga clic para modificar el estilo de título del patrón</a:t>
            </a:r>
            <a:endParaRPr lang="en-US" dirty="0"/>
          </a:p>
        </p:txBody>
      </p:sp>
      <p:sp>
        <p:nvSpPr>
          <p:cNvPr id="3" name="Picture Placeholder 2"/>
          <p:cNvSpPr>
            <a:spLocks noGrp="1" noChangeAspect="1"/>
          </p:cNvSpPr>
          <p:nvPr>
            <p:ph type="pic" idx="1"/>
          </p:nvPr>
        </p:nvSpPr>
        <p:spPr>
          <a:xfrm>
            <a:off x="447817" y="599725"/>
            <a:ext cx="11290859" cy="3557252"/>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s-ES" smtClean="0"/>
              <a:t>Haga clic en el icono para agregar una imagen</a:t>
            </a:r>
            <a:endParaRPr lang="en-US" dirty="0"/>
          </a:p>
        </p:txBody>
      </p:sp>
      <p:sp>
        <p:nvSpPr>
          <p:cNvPr id="4" name="Text Placeholder 3"/>
          <p:cNvSpPr>
            <a:spLocks noGrp="1"/>
          </p:cNvSpPr>
          <p:nvPr>
            <p:ph type="body" sz="half" idx="2"/>
          </p:nvPr>
        </p:nvSpPr>
        <p:spPr>
          <a:xfrm>
            <a:off x="581192" y="5260127"/>
            <a:ext cx="11029617" cy="598671"/>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Date Placeholder 4"/>
          <p:cNvSpPr>
            <a:spLocks noGrp="1"/>
          </p:cNvSpPr>
          <p:nvPr>
            <p:ph type="dt" sz="half" idx="10"/>
          </p:nvPr>
        </p:nvSpPr>
        <p:spPr/>
        <p:txBody>
          <a:bodyPr/>
          <a:lstStyle/>
          <a:p>
            <a:pPr>
              <a:defRPr/>
            </a:pPr>
            <a:fld id="{C040806C-EAAC-4C1D-AC07-E82841928BEA}" type="datetimeFigureOut">
              <a:rPr lang="es-ES" smtClean="0"/>
              <a:pPr>
                <a:defRPr/>
              </a:pPr>
              <a:t>20/10/2017</a:t>
            </a:fld>
            <a:endParaRPr lang="es-ES"/>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pPr>
              <a:defRPr/>
            </a:pPr>
            <a:fld id="{4660A1A2-7B91-47C8-8163-23BF3469CD06}" type="slidenum">
              <a:rPr lang="es-ES" smtClean="0"/>
              <a:pPr>
                <a:defRPr/>
              </a:pPr>
              <a:t>‹Nº›</a:t>
            </a:fld>
            <a:endParaRPr lang="es-ES"/>
          </a:p>
        </p:txBody>
      </p:sp>
    </p:spTree>
    <p:extLst>
      <p:ext uri="{BB962C8B-B14F-4D97-AF65-F5344CB8AC3E}">
        <p14:creationId xmlns:p14="http://schemas.microsoft.com/office/powerpoint/2010/main" val="366741179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1192" y="705124"/>
            <a:ext cx="11029616" cy="1189554"/>
          </a:xfrm>
          <a:prstGeom prst="rect">
            <a:avLst/>
          </a:prstGeom>
        </p:spPr>
        <p:txBody>
          <a:bodyPr vert="horz" lIns="91440" tIns="45720" rIns="91440" bIns="45720" rtlCol="0" anchor="b">
            <a:normAutofit/>
          </a:bodyPr>
          <a:lstStyle/>
          <a:p>
            <a:r>
              <a:rPr lang="es-ES" smtClean="0"/>
              <a:t>Haga clic para modificar el estilo de título del patrón</a:t>
            </a:r>
            <a:endParaRPr lang="en-US" dirty="0"/>
          </a:p>
        </p:txBody>
      </p:sp>
      <p:sp>
        <p:nvSpPr>
          <p:cNvPr id="3" name="Text Placeholder 2"/>
          <p:cNvSpPr>
            <a:spLocks noGrp="1"/>
          </p:cNvSpPr>
          <p:nvPr>
            <p:ph type="body" idx="1"/>
          </p:nvPr>
        </p:nvSpPr>
        <p:spPr>
          <a:xfrm>
            <a:off x="581192" y="2336003"/>
            <a:ext cx="11029616" cy="3522794"/>
          </a:xfrm>
          <a:prstGeom prst="rect">
            <a:avLst/>
          </a:prstGeom>
        </p:spPr>
        <p:txBody>
          <a:bodyPr vert="horz" lIns="91440" tIns="45720" rIns="91440" bIns="45720" rtlCol="0" anchor="ctr">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dirty="0"/>
          </a:p>
        </p:txBody>
      </p:sp>
      <p:sp>
        <p:nvSpPr>
          <p:cNvPr id="4" name="Date Placeholder 3"/>
          <p:cNvSpPr>
            <a:spLocks noGrp="1"/>
          </p:cNvSpPr>
          <p:nvPr>
            <p:ph type="dt" sz="half" idx="2"/>
          </p:nvPr>
        </p:nvSpPr>
        <p:spPr>
          <a:xfrm>
            <a:off x="7605951" y="5956137"/>
            <a:ext cx="2844799" cy="365125"/>
          </a:xfrm>
          <a:prstGeom prst="rect">
            <a:avLst/>
          </a:prstGeom>
        </p:spPr>
        <p:txBody>
          <a:bodyPr vert="horz" lIns="91440" tIns="45720" rIns="91440" bIns="45720" rtlCol="0" anchor="ctr"/>
          <a:lstStyle>
            <a:lvl1pPr algn="r">
              <a:defRPr sz="900">
                <a:solidFill>
                  <a:schemeClr val="accent2"/>
                </a:solidFill>
              </a:defRPr>
            </a:lvl1pPr>
          </a:lstStyle>
          <a:p>
            <a:pPr>
              <a:defRPr/>
            </a:pPr>
            <a:fld id="{4724A9E7-E0D1-4486-8FE9-32127F8765F8}" type="datetimeFigureOut">
              <a:rPr lang="es-ES" smtClean="0"/>
              <a:pPr>
                <a:defRPr/>
              </a:pPr>
              <a:t>20/10/2017</a:t>
            </a:fld>
            <a:endParaRPr lang="es-ES"/>
          </a:p>
        </p:txBody>
      </p:sp>
      <p:sp>
        <p:nvSpPr>
          <p:cNvPr id="5" name="Footer Placeholder 4"/>
          <p:cNvSpPr>
            <a:spLocks noGrp="1"/>
          </p:cNvSpPr>
          <p:nvPr>
            <p:ph type="ftr" sz="quarter" idx="3"/>
          </p:nvPr>
        </p:nvSpPr>
        <p:spPr>
          <a:xfrm>
            <a:off x="581192" y="5951811"/>
            <a:ext cx="6917210" cy="365125"/>
          </a:xfrm>
          <a:prstGeom prst="rect">
            <a:avLst/>
          </a:prstGeom>
        </p:spPr>
        <p:txBody>
          <a:bodyPr vert="horz" lIns="91440" tIns="45720" rIns="91440" bIns="45720" rtlCol="0" anchor="ctr"/>
          <a:lstStyle>
            <a:lvl1pPr algn="l">
              <a:defRPr sz="900" cap="all">
                <a:solidFill>
                  <a:schemeClr val="accent2"/>
                </a:solidFill>
              </a:defRPr>
            </a:lvl1pPr>
          </a:lstStyle>
          <a:p>
            <a:pPr>
              <a:defRPr/>
            </a:pPr>
            <a:endParaRPr lang="es-ES"/>
          </a:p>
        </p:txBody>
      </p:sp>
      <p:sp>
        <p:nvSpPr>
          <p:cNvPr id="6" name="Slide Number Placeholder 5"/>
          <p:cNvSpPr>
            <a:spLocks noGrp="1"/>
          </p:cNvSpPr>
          <p:nvPr>
            <p:ph type="sldNum" sz="quarter" idx="4"/>
          </p:nvPr>
        </p:nvSpPr>
        <p:spPr>
          <a:xfrm>
            <a:off x="10558300" y="5956137"/>
            <a:ext cx="1052510" cy="365125"/>
          </a:xfrm>
          <a:prstGeom prst="rect">
            <a:avLst/>
          </a:prstGeom>
        </p:spPr>
        <p:txBody>
          <a:bodyPr vert="horz" lIns="91440" tIns="45720" rIns="91440" bIns="45720" rtlCol="0" anchor="ctr"/>
          <a:lstStyle>
            <a:lvl1pPr algn="r">
              <a:defRPr sz="900">
                <a:solidFill>
                  <a:schemeClr val="accent2"/>
                </a:solidFill>
              </a:defRPr>
            </a:lvl1pPr>
          </a:lstStyle>
          <a:p>
            <a:pPr>
              <a:defRPr/>
            </a:pPr>
            <a:fld id="{B55CCE2B-6259-4DA2-9F75-05F54A87FCEC}" type="slidenum">
              <a:rPr lang="es-ES" smtClean="0"/>
              <a:pPr>
                <a:defRPr/>
              </a:pPr>
              <a:t>‹Nº›</a:t>
            </a:fld>
            <a:endParaRPr lang="es-ES"/>
          </a:p>
        </p:txBody>
      </p:sp>
      <p:sp>
        <p:nvSpPr>
          <p:cNvPr id="9" name="Rectangle 8"/>
          <p:cNvSpPr/>
          <p:nvPr/>
        </p:nvSpPr>
        <p:spPr>
          <a:xfrm>
            <a:off x="446534" y="457200"/>
            <a:ext cx="3703320" cy="9499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0" name="Rectangle 9"/>
          <p:cNvSpPr/>
          <p:nvPr/>
        </p:nvSpPr>
        <p:spPr>
          <a:xfrm>
            <a:off x="8042147" y="453643"/>
            <a:ext cx="3703320" cy="9855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sp>
      <p:sp>
        <p:nvSpPr>
          <p:cNvPr id="11" name="Rectangle 10"/>
          <p:cNvSpPr/>
          <p:nvPr/>
        </p:nvSpPr>
        <p:spPr>
          <a:xfrm>
            <a:off x="4241830" y="457200"/>
            <a:ext cx="3703320" cy="914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sp>
    </p:spTree>
    <p:extLst>
      <p:ext uri="{BB962C8B-B14F-4D97-AF65-F5344CB8AC3E}">
        <p14:creationId xmlns:p14="http://schemas.microsoft.com/office/powerpoint/2010/main" val="94053287"/>
      </p:ext>
    </p:extLst>
  </p:cSld>
  <p:clrMap bg1="lt1" tx1="dk1" bg2="lt2" tx2="dk2" accent1="accent1" accent2="accent2" accent3="accent3" accent4="accent4" accent5="accent5" accent6="accent6" hlink="hlink" folHlink="folHlink"/>
  <p:sldLayoutIdLst>
    <p:sldLayoutId id="2147485237" r:id="rId1"/>
    <p:sldLayoutId id="2147485238" r:id="rId2"/>
    <p:sldLayoutId id="2147485239" r:id="rId3"/>
    <p:sldLayoutId id="2147485240" r:id="rId4"/>
    <p:sldLayoutId id="2147485241" r:id="rId5"/>
    <p:sldLayoutId id="2147485242" r:id="rId6"/>
    <p:sldLayoutId id="2147485243" r:id="rId7"/>
    <p:sldLayoutId id="2147485244" r:id="rId8"/>
    <p:sldLayoutId id="2147485245" r:id="rId9"/>
    <p:sldLayoutId id="2147485246" r:id="rId10"/>
    <p:sldLayoutId id="2147485247" r:id="rId11"/>
  </p:sldLayoutIdLst>
  <p:txStyles>
    <p:title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06000" indent="-306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800" kern="1200">
          <a:solidFill>
            <a:schemeClr val="tx2"/>
          </a:solidFill>
          <a:latin typeface="+mn-lt"/>
          <a:ea typeface="+mn-ea"/>
          <a:cs typeface="+mn-cs"/>
        </a:defRPr>
      </a:lvl1pPr>
      <a:lvl2pPr marL="630000" indent="-306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600" kern="1200">
          <a:solidFill>
            <a:schemeClr val="tx2"/>
          </a:solidFill>
          <a:latin typeface="+mn-lt"/>
          <a:ea typeface="+mn-ea"/>
          <a:cs typeface="+mn-cs"/>
        </a:defRPr>
      </a:lvl2pPr>
      <a:lvl3pPr marL="900000" indent="-270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400" kern="1200">
          <a:solidFill>
            <a:schemeClr val="tx2"/>
          </a:solidFill>
          <a:latin typeface="+mn-lt"/>
          <a:ea typeface="+mn-ea"/>
          <a:cs typeface="+mn-cs"/>
        </a:defRPr>
      </a:lvl3pPr>
      <a:lvl4pPr marL="1242000" indent="-234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4pPr>
      <a:lvl5pPr marL="1602000" indent="-2340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5pPr>
      <a:lvl6pPr marL="19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6pPr>
      <a:lvl7pPr marL="22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7pPr>
      <a:lvl8pPr marL="25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8pPr>
      <a:lvl9pPr marL="2800000" indent="-228600" algn="l" defTabSz="457200"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hyperlink" Target="https://etbcsj-my.sharepoint.com/personal/mmoyanov_cendoj_ramajudicial_gov_co/_layouts/15/guestaccess.aspx?guestaccesstoken=T8NV7zUJ8HbMj94VKjfluJzTHCIRir4nXHV5eM84IfY%3d&amp;docid=145bbe6e0c86b4666bef19b50445ee85a" TargetMode="External"/><Relationship Id="rId3" Type="http://schemas.openxmlformats.org/officeDocument/2006/relationships/image" Target="../media/image2.jpeg"/><Relationship Id="rId7" Type="http://schemas.openxmlformats.org/officeDocument/2006/relationships/hyperlink" Target="https://etbcsj-my.sharepoint.com/personal/mmoyanov_cendoj_ramajudicial_gov_co/_layouts/15/guestaccess.aspx?guestaccesstoken=X4UZBg8JIKiELhOg3wYFis3/y3E73f8pKYq1YUUzhKM%3d&amp;docid=1177623109f3e4d8fbd096575da5ea39e" TargetMode="External"/><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jpeg"/></Relationships>
</file>

<file path=ppt/slides/_rels/slide100.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0.xml"/><Relationship Id="rId1" Type="http://schemas.openxmlformats.org/officeDocument/2006/relationships/slideLayout" Target="../slideLayouts/slideLayout6.xml"/><Relationship Id="rId6" Type="http://schemas.openxmlformats.org/officeDocument/2006/relationships/image" Target="../media/image121.png"/><Relationship Id="rId5" Type="http://schemas.openxmlformats.org/officeDocument/2006/relationships/image" Target="../media/image120.png"/><Relationship Id="rId4" Type="http://schemas.openxmlformats.org/officeDocument/2006/relationships/image" Target="../media/image113.png"/></Relationships>
</file>

<file path=ppt/slides/_rels/slide101.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1.xml"/><Relationship Id="rId1" Type="http://schemas.openxmlformats.org/officeDocument/2006/relationships/slideLayout" Target="../slideLayouts/slideLayout6.xml"/><Relationship Id="rId6" Type="http://schemas.openxmlformats.org/officeDocument/2006/relationships/image" Target="../media/image123.png"/><Relationship Id="rId5" Type="http://schemas.openxmlformats.org/officeDocument/2006/relationships/image" Target="../media/image122.png"/><Relationship Id="rId4" Type="http://schemas.openxmlformats.org/officeDocument/2006/relationships/image" Target="../media/image113.png"/></Relationships>
</file>

<file path=ppt/slides/_rels/slide10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2.xml"/><Relationship Id="rId1" Type="http://schemas.openxmlformats.org/officeDocument/2006/relationships/slideLayout" Target="../slideLayouts/slideLayout6.xml"/><Relationship Id="rId6" Type="http://schemas.openxmlformats.org/officeDocument/2006/relationships/image" Target="../media/image125.png"/><Relationship Id="rId5" Type="http://schemas.openxmlformats.org/officeDocument/2006/relationships/image" Target="../media/image124.png"/><Relationship Id="rId4" Type="http://schemas.openxmlformats.org/officeDocument/2006/relationships/image" Target="../media/image113.png"/></Relationships>
</file>

<file path=ppt/slides/_rels/slide10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3.xml"/><Relationship Id="rId1" Type="http://schemas.openxmlformats.org/officeDocument/2006/relationships/slideLayout" Target="../slideLayouts/slideLayout6.xml"/><Relationship Id="rId6" Type="http://schemas.openxmlformats.org/officeDocument/2006/relationships/image" Target="../media/image127.png"/><Relationship Id="rId5" Type="http://schemas.openxmlformats.org/officeDocument/2006/relationships/image" Target="../media/image126.png"/><Relationship Id="rId4" Type="http://schemas.openxmlformats.org/officeDocument/2006/relationships/image" Target="../media/image113.png"/></Relationships>
</file>

<file path=ppt/slides/_rels/slide104.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4.xml"/><Relationship Id="rId1" Type="http://schemas.openxmlformats.org/officeDocument/2006/relationships/slideLayout" Target="../slideLayouts/slideLayout6.xml"/><Relationship Id="rId6" Type="http://schemas.openxmlformats.org/officeDocument/2006/relationships/image" Target="../media/image129.png"/><Relationship Id="rId5" Type="http://schemas.openxmlformats.org/officeDocument/2006/relationships/image" Target="../media/image128.png"/><Relationship Id="rId4" Type="http://schemas.openxmlformats.org/officeDocument/2006/relationships/image" Target="../media/image113.png"/></Relationships>
</file>

<file path=ppt/slides/_rels/slide105.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5.xml"/><Relationship Id="rId1" Type="http://schemas.openxmlformats.org/officeDocument/2006/relationships/slideLayout" Target="../slideLayouts/slideLayout6.xml"/><Relationship Id="rId6" Type="http://schemas.openxmlformats.org/officeDocument/2006/relationships/image" Target="../media/image131.png"/><Relationship Id="rId5" Type="http://schemas.openxmlformats.org/officeDocument/2006/relationships/image" Target="../media/image130.png"/><Relationship Id="rId4" Type="http://schemas.openxmlformats.org/officeDocument/2006/relationships/image" Target="../media/image113.png"/></Relationships>
</file>

<file path=ppt/slides/_rels/slide10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6.xml"/><Relationship Id="rId1" Type="http://schemas.openxmlformats.org/officeDocument/2006/relationships/slideLayout" Target="../slideLayouts/slideLayout6.xml"/><Relationship Id="rId6" Type="http://schemas.openxmlformats.org/officeDocument/2006/relationships/image" Target="../media/image133.png"/><Relationship Id="rId5" Type="http://schemas.openxmlformats.org/officeDocument/2006/relationships/image" Target="../media/image132.png"/><Relationship Id="rId4" Type="http://schemas.openxmlformats.org/officeDocument/2006/relationships/image" Target="../media/image113.png"/></Relationships>
</file>

<file path=ppt/slides/_rels/slide10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7.xml"/><Relationship Id="rId1" Type="http://schemas.openxmlformats.org/officeDocument/2006/relationships/slideLayout" Target="../slideLayouts/slideLayout6.xml"/><Relationship Id="rId6" Type="http://schemas.openxmlformats.org/officeDocument/2006/relationships/image" Target="../media/image135.png"/><Relationship Id="rId5" Type="http://schemas.openxmlformats.org/officeDocument/2006/relationships/image" Target="../media/image134.png"/><Relationship Id="rId4" Type="http://schemas.openxmlformats.org/officeDocument/2006/relationships/image" Target="../media/image113.png"/></Relationships>
</file>

<file path=ppt/slides/_rels/slide10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8.xml"/><Relationship Id="rId1" Type="http://schemas.openxmlformats.org/officeDocument/2006/relationships/slideLayout" Target="../slideLayouts/slideLayout6.xml"/><Relationship Id="rId6" Type="http://schemas.openxmlformats.org/officeDocument/2006/relationships/image" Target="../media/image137.png"/><Relationship Id="rId5" Type="http://schemas.openxmlformats.org/officeDocument/2006/relationships/image" Target="../media/image136.png"/><Relationship Id="rId4" Type="http://schemas.openxmlformats.org/officeDocument/2006/relationships/image" Target="../media/image113.png"/></Relationships>
</file>

<file path=ppt/slides/_rels/slide109.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69.xml"/><Relationship Id="rId1" Type="http://schemas.openxmlformats.org/officeDocument/2006/relationships/slideLayout" Target="../slideLayouts/slideLayout6.xml"/><Relationship Id="rId6" Type="http://schemas.openxmlformats.org/officeDocument/2006/relationships/image" Target="../media/image139.png"/><Relationship Id="rId5" Type="http://schemas.openxmlformats.org/officeDocument/2006/relationships/image" Target="../media/image138.png"/><Relationship Id="rId4" Type="http://schemas.openxmlformats.org/officeDocument/2006/relationships/image" Target="../media/image113.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70.xml"/><Relationship Id="rId1" Type="http://schemas.openxmlformats.org/officeDocument/2006/relationships/slideLayout" Target="../slideLayouts/slideLayout6.xml"/><Relationship Id="rId6" Type="http://schemas.openxmlformats.org/officeDocument/2006/relationships/image" Target="../media/image141.png"/><Relationship Id="rId5" Type="http://schemas.openxmlformats.org/officeDocument/2006/relationships/image" Target="../media/image140.png"/><Relationship Id="rId4" Type="http://schemas.openxmlformats.org/officeDocument/2006/relationships/image" Target="../media/image113.png"/></Relationships>
</file>

<file path=ppt/slides/_rels/slide111.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71.xml"/><Relationship Id="rId1" Type="http://schemas.openxmlformats.org/officeDocument/2006/relationships/slideLayout" Target="../slideLayouts/slideLayout6.xml"/><Relationship Id="rId6" Type="http://schemas.openxmlformats.org/officeDocument/2006/relationships/image" Target="../media/image143.png"/><Relationship Id="rId5" Type="http://schemas.openxmlformats.org/officeDocument/2006/relationships/image" Target="../media/image142.png"/><Relationship Id="rId4" Type="http://schemas.openxmlformats.org/officeDocument/2006/relationships/image" Target="../media/image113.png"/></Relationships>
</file>

<file path=ppt/slides/_rels/slide11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72.xml"/><Relationship Id="rId1" Type="http://schemas.openxmlformats.org/officeDocument/2006/relationships/slideLayout" Target="../slideLayouts/slideLayout6.xml"/><Relationship Id="rId6" Type="http://schemas.openxmlformats.org/officeDocument/2006/relationships/image" Target="../media/image145.png"/><Relationship Id="rId5" Type="http://schemas.openxmlformats.org/officeDocument/2006/relationships/image" Target="../media/image144.png"/><Relationship Id="rId4" Type="http://schemas.openxmlformats.org/officeDocument/2006/relationships/image" Target="../media/image113.png"/></Relationships>
</file>

<file path=ppt/slides/_rels/slide11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73.xml"/><Relationship Id="rId1" Type="http://schemas.openxmlformats.org/officeDocument/2006/relationships/slideLayout" Target="../slideLayouts/slideLayout6.xml"/><Relationship Id="rId6" Type="http://schemas.openxmlformats.org/officeDocument/2006/relationships/image" Target="../media/image148.png"/><Relationship Id="rId5" Type="http://schemas.openxmlformats.org/officeDocument/2006/relationships/image" Target="../media/image147.png"/><Relationship Id="rId4" Type="http://schemas.openxmlformats.org/officeDocument/2006/relationships/image" Target="../media/image146.png"/></Relationships>
</file>

<file path=ppt/slides/_rels/slide114.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74.xml"/><Relationship Id="rId1" Type="http://schemas.openxmlformats.org/officeDocument/2006/relationships/slideLayout" Target="../slideLayouts/slideLayout6.xml"/><Relationship Id="rId4" Type="http://schemas.openxmlformats.org/officeDocument/2006/relationships/image" Target="../media/image150.png"/></Relationships>
</file>

<file path=ppt/slides/_rels/slide115.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75.xml"/><Relationship Id="rId1" Type="http://schemas.openxmlformats.org/officeDocument/2006/relationships/slideLayout" Target="../slideLayouts/slideLayout6.xml"/><Relationship Id="rId4" Type="http://schemas.openxmlformats.org/officeDocument/2006/relationships/image" Target="../media/image152.png"/></Relationships>
</file>

<file path=ppt/slides/_rels/slide116.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76.xml"/><Relationship Id="rId1" Type="http://schemas.openxmlformats.org/officeDocument/2006/relationships/slideLayout" Target="../slideLayouts/slideLayout6.xml"/><Relationship Id="rId4" Type="http://schemas.openxmlformats.org/officeDocument/2006/relationships/image" Target="../media/image154.png"/></Relationships>
</file>

<file path=ppt/slides/_rels/slide11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77.xml"/><Relationship Id="rId1" Type="http://schemas.openxmlformats.org/officeDocument/2006/relationships/slideLayout" Target="../slideLayouts/slideLayout6.xml"/><Relationship Id="rId4" Type="http://schemas.openxmlformats.org/officeDocument/2006/relationships/image" Target="../media/image156.png"/></Relationships>
</file>

<file path=ppt/slides/_rels/slide118.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78.xml"/><Relationship Id="rId1" Type="http://schemas.openxmlformats.org/officeDocument/2006/relationships/slideLayout" Target="../slideLayouts/slideLayout6.xml"/><Relationship Id="rId4" Type="http://schemas.openxmlformats.org/officeDocument/2006/relationships/image" Target="../media/image158.png"/></Relationships>
</file>

<file path=ppt/slides/_rels/slide119.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79.xml"/><Relationship Id="rId1" Type="http://schemas.openxmlformats.org/officeDocument/2006/relationships/slideLayout" Target="../slideLayouts/slideLayout6.xml"/><Relationship Id="rId4" Type="http://schemas.openxmlformats.org/officeDocument/2006/relationships/image" Target="../media/image160.png"/></Relationships>
</file>

<file path=ppt/slides/_rels/slide12.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Y7jkLSqHjKdizIFb8vyxdNQzjVi1tktnDm6jicd9Hw0%3d&amp;docid=147db35769b3443a8812d9b620d7e51ef" TargetMode="External"/><Relationship Id="rId7" Type="http://schemas.openxmlformats.org/officeDocument/2006/relationships/image" Target="../media/image5.jpe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6.jpeg"/><Relationship Id="rId4" Type="http://schemas.openxmlformats.org/officeDocument/2006/relationships/hyperlink" Target="https://etbcsj-my.sharepoint.com/personal/mmoyanov_cendoj_ramajudicial_gov_co/_layouts/15/guestaccess.aspx?guestaccesstoken=YryLPF8BbDyT6jpz0arZVmqzj0EXr9RpVifawRTHF9s%3d&amp;docid=146b65992260d4e30ba843d005912a159" TargetMode="External"/></Relationships>
</file>

<file path=ppt/slides/_rels/slide120.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kP0P6H4zYllcO/lqLzR/U4B0%2bV58gogyYUw2VTkmmp4%3d&amp;docid=1f8655ef9001e44ee90b8c3cb0fa4758d" TargetMode="External"/><Relationship Id="rId7" Type="http://schemas.openxmlformats.org/officeDocument/2006/relationships/image" Target="../media/image5.jpeg"/><Relationship Id="rId2" Type="http://schemas.openxmlformats.org/officeDocument/2006/relationships/notesSlide" Target="../notesSlides/notesSlide82.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62.jpeg"/><Relationship Id="rId4" Type="http://schemas.openxmlformats.org/officeDocument/2006/relationships/hyperlink" Target="https://etbcsj-my.sharepoint.com/personal/fcanasp_cendoj_ramajudicial_gov_co/_layouts/15/guestaccess.aspx?guestaccesstoken=rjZvEFNcVjWgySu%2bckHYRQU84BnaW/L5M6Axi/gVwKQ%3d&amp;docid=03a5da2a30db24d2e93240eb4e7c5b807" TargetMode="External"/></Relationships>
</file>

<file path=ppt/slides/_rels/slide123.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HiJndPTOUQeYvsphsSoiIxnB1Wbw6hK09Qc3tlD8wSU%3d&amp;docid=1baa6a1a7b574421e957b49b6ab7ff497" TargetMode="External"/><Relationship Id="rId7" Type="http://schemas.openxmlformats.org/officeDocument/2006/relationships/image" Target="../media/image163.png"/><Relationship Id="rId2" Type="http://schemas.openxmlformats.org/officeDocument/2006/relationships/notesSlide" Target="../notesSlides/notesSlide83.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r2T3xWc0N8SHuEq9ueKXM40ZdcI%2b5ghRrODUWqzRcu0%3d&amp;docid=02f182daefc4d4e948d50fd6801d12020" TargetMode="External"/></Relationships>
</file>

<file path=ppt/slides/_rels/slide124.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7" Type="http://schemas.openxmlformats.org/officeDocument/2006/relationships/image" Target="../media/image164.png"/><Relationship Id="rId2" Type="http://schemas.openxmlformats.org/officeDocument/2006/relationships/notesSlide" Target="../notesSlides/notesSlide84.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pp8UNsJlHjLlhnbrHOnqiYZykdR%2blqxMeYaBmwRxVP0%3d&amp;docid=04a3b34b687514cffb4eb1a47c1a3ad0f" TargetMode="External"/></Relationships>
</file>

<file path=ppt/slides/_rels/slide125.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85.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2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86.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165.png"/></Relationships>
</file>

<file path=ppt/slides/_rels/slide12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87.xml"/><Relationship Id="rId1" Type="http://schemas.openxmlformats.org/officeDocument/2006/relationships/slideLayout" Target="../slideLayouts/slideLayout6.xml"/><Relationship Id="rId6" Type="http://schemas.openxmlformats.org/officeDocument/2006/relationships/image" Target="../media/image166.png"/><Relationship Id="rId5" Type="http://schemas.openxmlformats.org/officeDocument/2006/relationships/image" Target="../media/image5.jpeg"/><Relationship Id="rId4" Type="http://schemas.openxmlformats.org/officeDocument/2006/relationships/image" Target="../media/image4.jpeg"/></Relationships>
</file>

<file path=ppt/slides/_rels/slide12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88.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167.png"/></Relationships>
</file>

<file path=ppt/slides/_rels/slide129.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mxV3tJ/5iARSVXRWcRMOqpm8k%2bhKHyfrO684SYQy9Nw%3d&amp;docid=09775d7ef04b84c6bb98420c10ecf3e46" TargetMode="External"/><Relationship Id="rId2" Type="http://schemas.openxmlformats.org/officeDocument/2006/relationships/notesSlide" Target="../notesSlides/notesSlide89.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8" Type="http://schemas.openxmlformats.org/officeDocument/2006/relationships/image" Target="../media/image172.jpeg"/><Relationship Id="rId13" Type="http://schemas.openxmlformats.org/officeDocument/2006/relationships/image" Target="../media/image175.png"/><Relationship Id="rId3" Type="http://schemas.openxmlformats.org/officeDocument/2006/relationships/hyperlink" Target="https://etbcsj-my.sharepoint.com/personal/mmoyanov_cendoj_ramajudicial_gov_co/_layouts/15/guestaccess.aspx?guestaccesstoken=RpFr54S41/KtHp%2bxFmOYXV7EaymLU69gbNX9/VQK1xU%3d&amp;docid=1d819eff5cdb94feb8e923b8306a0e1b9" TargetMode="External"/><Relationship Id="rId7" Type="http://schemas.openxmlformats.org/officeDocument/2006/relationships/image" Target="../media/image171.jpeg"/><Relationship Id="rId12" Type="http://schemas.openxmlformats.org/officeDocument/2006/relationships/image" Target="../media/image5.jpeg"/><Relationship Id="rId2" Type="http://schemas.openxmlformats.org/officeDocument/2006/relationships/notesSlide" Target="../notesSlides/notesSlide91.xml"/><Relationship Id="rId1" Type="http://schemas.openxmlformats.org/officeDocument/2006/relationships/slideLayout" Target="../slideLayouts/slideLayout6.xml"/><Relationship Id="rId6" Type="http://schemas.openxmlformats.org/officeDocument/2006/relationships/image" Target="../media/image170.jpeg"/><Relationship Id="rId11" Type="http://schemas.openxmlformats.org/officeDocument/2006/relationships/image" Target="../media/image4.jpeg"/><Relationship Id="rId5" Type="http://schemas.openxmlformats.org/officeDocument/2006/relationships/image" Target="../media/image169.jpeg"/><Relationship Id="rId10" Type="http://schemas.openxmlformats.org/officeDocument/2006/relationships/image" Target="../media/image174.jpeg"/><Relationship Id="rId4" Type="http://schemas.openxmlformats.org/officeDocument/2006/relationships/image" Target="../media/image168.jpeg"/><Relationship Id="rId9" Type="http://schemas.openxmlformats.org/officeDocument/2006/relationships/image" Target="../media/image173.jpeg"/></Relationships>
</file>

<file path=ppt/slides/_rels/slide132.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RpFr54S41/KtHp%2bxFmOYXV7EaymLU69gbNX9/VQK1xU%3d&amp;docid=1d819eff5cdb94feb8e923b8306a0e1b9" TargetMode="External"/><Relationship Id="rId2" Type="http://schemas.openxmlformats.org/officeDocument/2006/relationships/notesSlide" Target="../notesSlides/notesSlide92.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3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onZQcG38boQzHCTMDwUFEjYRc49Pl/VAowW5Gc7KSxk%3d&amp;docid=02b623989d2b04c208b1e25640cd6a536" TargetMode="External"/><Relationship Id="rId2" Type="http://schemas.openxmlformats.org/officeDocument/2006/relationships/hyperlink" Target="https://etbcsj-my.sharepoint.com/personal/mmoyanov_cendoj_ramajudicial_gov_co/_layouts/15/guestaccess.aspx?guestaccesstoken=RBLGDhwITje1MtdDW6F642ZLtAZOzsHN6huTFl31PvE%3d&amp;docid=196d69e40eca0437593b4e31f52a14d5e" TargetMode="External"/><Relationship Id="rId1" Type="http://schemas.openxmlformats.org/officeDocument/2006/relationships/slideLayout" Target="../slideLayouts/slideLayout2.xml"/><Relationship Id="rId6" Type="http://schemas.openxmlformats.org/officeDocument/2006/relationships/image" Target="../media/image176.png"/><Relationship Id="rId5" Type="http://schemas.openxmlformats.org/officeDocument/2006/relationships/image" Target="../media/image5.jpeg"/><Relationship Id="rId4" Type="http://schemas.openxmlformats.org/officeDocument/2006/relationships/image" Target="../media/image4.jpeg"/></Relationships>
</file>

<file path=ppt/slides/_rels/slide134.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WEvx1Ir%2bdqybjKzGNPIqJhyXwsg8ScVzIwiZZLlOEZk%3d&amp;docid=1d85ac6126dd4408289e8b5dabcf51ae0" TargetMode="External"/><Relationship Id="rId7" Type="http://schemas.openxmlformats.org/officeDocument/2006/relationships/image" Target="../media/image177.png"/><Relationship Id="rId2" Type="http://schemas.openxmlformats.org/officeDocument/2006/relationships/hyperlink" Target="https://etbcsj-my.sharepoint.com/personal/mmoyanov_cendoj_ramajudicial_gov_co/_layouts/15/guestaccess.aspx?guestaccesstoken=r3ZhCxwJupe03j5VKI3oxYhPHsHNIvzMdQitFsLibZ4%3d&amp;docid=153fd376fc21247e69739557407320be6" TargetMode="External"/><Relationship Id="rId1" Type="http://schemas.openxmlformats.org/officeDocument/2006/relationships/slideLayout" Target="../slideLayouts/slideLayout2.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www.ramajudicial.gov.co/documents/6342975/7035578/s-46061-ramiro-vanoy-murillo-04.05.2016.PDF/fb146d86-8af4-464b-8c20-ccdaa83595e4" TargetMode="Externa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7" Type="http://schemas.openxmlformats.org/officeDocument/2006/relationships/image" Target="../media/image179.png"/><Relationship Id="rId2" Type="http://schemas.openxmlformats.org/officeDocument/2006/relationships/notesSlide" Target="../notesSlides/notesSlide93.xml"/><Relationship Id="rId1" Type="http://schemas.openxmlformats.org/officeDocument/2006/relationships/slideLayout" Target="../slideLayouts/slideLayout6.xml"/><Relationship Id="rId6" Type="http://schemas.openxmlformats.org/officeDocument/2006/relationships/image" Target="../media/image178.png"/><Relationship Id="rId5" Type="http://schemas.openxmlformats.org/officeDocument/2006/relationships/image" Target="../media/image5.jpeg"/><Relationship Id="rId4" Type="http://schemas.openxmlformats.org/officeDocument/2006/relationships/image" Target="../media/image4.jpeg"/></Relationships>
</file>

<file path=ppt/slides/_rels/slide13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7" Type="http://schemas.openxmlformats.org/officeDocument/2006/relationships/image" Target="../media/image181.png"/><Relationship Id="rId2" Type="http://schemas.openxmlformats.org/officeDocument/2006/relationships/notesSlide" Target="../notesSlides/notesSlide94.xml"/><Relationship Id="rId1" Type="http://schemas.openxmlformats.org/officeDocument/2006/relationships/slideLayout" Target="../slideLayouts/slideLayout6.xml"/><Relationship Id="rId6" Type="http://schemas.openxmlformats.org/officeDocument/2006/relationships/image" Target="../media/image180.png"/><Relationship Id="rId5" Type="http://schemas.openxmlformats.org/officeDocument/2006/relationships/image" Target="../media/image5.jpeg"/><Relationship Id="rId4" Type="http://schemas.openxmlformats.org/officeDocument/2006/relationships/image" Target="../media/image4.jpeg"/></Relationships>
</file>

<file path=ppt/slides/_rels/slide13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95.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39.xml.rels><?xml version="1.0" encoding="UTF-8" standalone="yes"?>
<Relationships xmlns="http://schemas.openxmlformats.org/package/2006/relationships"><Relationship Id="rId8" Type="http://schemas.openxmlformats.org/officeDocument/2006/relationships/image" Target="../media/image187.png"/><Relationship Id="rId3" Type="http://schemas.openxmlformats.org/officeDocument/2006/relationships/image" Target="../media/image182.png"/><Relationship Id="rId7" Type="http://schemas.openxmlformats.org/officeDocument/2006/relationships/image" Target="../media/image186.png"/><Relationship Id="rId12" Type="http://schemas.openxmlformats.org/officeDocument/2006/relationships/image" Target="../media/image189.png"/><Relationship Id="rId2" Type="http://schemas.openxmlformats.org/officeDocument/2006/relationships/hyperlink" Target="https://etbcsj-my.sharepoint.com/personal/fcanasp_cendoj_ramajudicial_gov_co/_layouts/15/guestaccess.aspx?guestaccesstoken=mC1eQawfBSafPOHGoGHI%2b4XaFpQFVBYi7YsDWz7kPK8%3d&amp;docid=0704bc5dabd3049ef8e08d7f5c8a6fa0a" TargetMode="External"/><Relationship Id="rId1" Type="http://schemas.openxmlformats.org/officeDocument/2006/relationships/slideLayout" Target="../slideLayouts/slideLayout2.xml"/><Relationship Id="rId6" Type="http://schemas.openxmlformats.org/officeDocument/2006/relationships/image" Target="../media/image185.png"/><Relationship Id="rId11" Type="http://schemas.openxmlformats.org/officeDocument/2006/relationships/image" Target="../media/image5.jpeg"/><Relationship Id="rId5" Type="http://schemas.openxmlformats.org/officeDocument/2006/relationships/image" Target="../media/image184.png"/><Relationship Id="rId10" Type="http://schemas.openxmlformats.org/officeDocument/2006/relationships/image" Target="../media/image4.jpeg"/><Relationship Id="rId4" Type="http://schemas.openxmlformats.org/officeDocument/2006/relationships/image" Target="../media/image183.png"/><Relationship Id="rId9" Type="http://schemas.openxmlformats.org/officeDocument/2006/relationships/image" Target="../media/image188.png"/></Relationships>
</file>

<file path=ppt/slides/_rels/slide14.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IDiNmYNs4CyY2KZYl7Nr/VvqjD4bR1dNdPQGvGipboE%3d&amp;docid=1da61b92fad35494cace11703e5839f82" TargetMode="External"/><Relationship Id="rId7" Type="http://schemas.openxmlformats.org/officeDocument/2006/relationships/image" Target="../media/image7.jpeg"/><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mmoyanov_cendoj_ramajudicial_gov_co/_layouts/15/guestaccess.aspx?guestaccesstoken=k09oJMWj50gCvMvFHLExn/fBU%2bKKUaxnBGOc82Wyjd8%3d&amp;docid=12ded1d9e676c403dbb3e1a511c153d03" TargetMode="External"/></Relationships>
</file>

<file path=ppt/slides/_rels/slide14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2.xml"/><Relationship Id="rId4" Type="http://schemas.openxmlformats.org/officeDocument/2006/relationships/image" Target="../media/image190.png"/></Relationships>
</file>

<file path=ppt/slides/_rels/slide141.xml.rels><?xml version="1.0" encoding="UTF-8" standalone="yes"?>
<Relationships xmlns="http://schemas.openxmlformats.org/package/2006/relationships"><Relationship Id="rId8" Type="http://schemas.openxmlformats.org/officeDocument/2006/relationships/image" Target="../media/image192.png"/><Relationship Id="rId13" Type="http://schemas.openxmlformats.org/officeDocument/2006/relationships/image" Target="../media/image197.png"/><Relationship Id="rId18" Type="http://schemas.openxmlformats.org/officeDocument/2006/relationships/image" Target="../media/image202.png"/><Relationship Id="rId26" Type="http://schemas.openxmlformats.org/officeDocument/2006/relationships/image" Target="../media/image210.png"/><Relationship Id="rId3" Type="http://schemas.openxmlformats.org/officeDocument/2006/relationships/hyperlink" Target="https://etbcsj-my.sharepoint.com/personal/fcanasp_cendoj_ramajudicial_gov_co/_layouts/15/guestaccess.aspx?guestaccesstoken=6W2%2b%2bPQhmxnw6nQV45EiPB5tu02rRE2Taj2hC4xzxLU%3d&amp;docid=0df187c3d19e34efa87ff971efe9b0bed" TargetMode="External"/><Relationship Id="rId21" Type="http://schemas.openxmlformats.org/officeDocument/2006/relationships/image" Target="../media/image205.png"/><Relationship Id="rId7" Type="http://schemas.openxmlformats.org/officeDocument/2006/relationships/image" Target="../media/image191.png"/><Relationship Id="rId12" Type="http://schemas.openxmlformats.org/officeDocument/2006/relationships/image" Target="../media/image196.png"/><Relationship Id="rId17" Type="http://schemas.openxmlformats.org/officeDocument/2006/relationships/image" Target="../media/image201.png"/><Relationship Id="rId25" Type="http://schemas.openxmlformats.org/officeDocument/2006/relationships/image" Target="../media/image209.png"/><Relationship Id="rId2" Type="http://schemas.openxmlformats.org/officeDocument/2006/relationships/hyperlink" Target="https://etbcsj-my.sharepoint.com/personal/fcanasp_cendoj_ramajudicial_gov_co/_layouts/15/guestaccess.aspx?guestaccesstoken=KDHJFHF4HEQB%2b1ulmmW7OIqgnvQFYur9%2bMS5xdJRIdw%3d&amp;docid=0290774291b4b4c7aa94a371df2d80fae" TargetMode="External"/><Relationship Id="rId16" Type="http://schemas.openxmlformats.org/officeDocument/2006/relationships/image" Target="../media/image200.png"/><Relationship Id="rId20" Type="http://schemas.openxmlformats.org/officeDocument/2006/relationships/image" Target="../media/image204.png"/><Relationship Id="rId1" Type="http://schemas.openxmlformats.org/officeDocument/2006/relationships/slideLayout" Target="../slideLayouts/slideLayout2.xml"/><Relationship Id="rId6" Type="http://schemas.openxmlformats.org/officeDocument/2006/relationships/image" Target="../media/image5.jpeg"/><Relationship Id="rId11" Type="http://schemas.openxmlformats.org/officeDocument/2006/relationships/image" Target="../media/image195.png"/><Relationship Id="rId24" Type="http://schemas.openxmlformats.org/officeDocument/2006/relationships/image" Target="../media/image208.png"/><Relationship Id="rId5" Type="http://schemas.openxmlformats.org/officeDocument/2006/relationships/image" Target="../media/image4.jpeg"/><Relationship Id="rId15" Type="http://schemas.openxmlformats.org/officeDocument/2006/relationships/image" Target="../media/image199.png"/><Relationship Id="rId23" Type="http://schemas.openxmlformats.org/officeDocument/2006/relationships/image" Target="../media/image207.png"/><Relationship Id="rId10" Type="http://schemas.openxmlformats.org/officeDocument/2006/relationships/image" Target="../media/image194.png"/><Relationship Id="rId19" Type="http://schemas.openxmlformats.org/officeDocument/2006/relationships/image" Target="../media/image203.png"/><Relationship Id="rId4" Type="http://schemas.openxmlformats.org/officeDocument/2006/relationships/hyperlink" Target="https://etbcsj-my.sharepoint.com/personal/fcanasp_cendoj_ramajudicial_gov_co/_layouts/15/guestaccess.aspx?guestaccesstoken=90b6PUH6L5fvHWFtXUilyQjEE356PoPdd1ZR%2b8zdauQ%3d&amp;docid=0203fa929b8bc4931be313413c91b982a" TargetMode="External"/><Relationship Id="rId9" Type="http://schemas.openxmlformats.org/officeDocument/2006/relationships/image" Target="../media/image193.png"/><Relationship Id="rId14" Type="http://schemas.openxmlformats.org/officeDocument/2006/relationships/image" Target="../media/image198.png"/><Relationship Id="rId22" Type="http://schemas.openxmlformats.org/officeDocument/2006/relationships/image" Target="../media/image206.png"/><Relationship Id="rId27" Type="http://schemas.openxmlformats.org/officeDocument/2006/relationships/image" Target="../media/image211.png"/></Relationships>
</file>

<file path=ppt/slides/_rels/slide14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6W2%2b%2bPQhmxnw6nQV45EiPB5tu02rRE2Taj2hC4xzxLU%3d&amp;docid=0df187c3d19e34efa87ff971efe9b0bed" TargetMode="External"/><Relationship Id="rId2" Type="http://schemas.openxmlformats.org/officeDocument/2006/relationships/hyperlink" Target="https://etbcsj-my.sharepoint.com/personal/fcanasp_cendoj_ramajudicial_gov_co/_layouts/15/guestaccess.aspx?guestaccesstoken=KDHJFHF4HEQB%2b1ulmmW7OIqgnvQFYur9%2bMS5xdJRIdw%3d&amp;docid=0290774291b4b4c7aa94a371df2d80fae" TargetMode="External"/><Relationship Id="rId1" Type="http://schemas.openxmlformats.org/officeDocument/2006/relationships/slideLayout" Target="../slideLayouts/slideLayout2.xml"/><Relationship Id="rId6" Type="http://schemas.openxmlformats.org/officeDocument/2006/relationships/image" Target="../media/image211.png"/><Relationship Id="rId5" Type="http://schemas.openxmlformats.org/officeDocument/2006/relationships/image" Target="../media/image212.png"/><Relationship Id="rId4" Type="http://schemas.openxmlformats.org/officeDocument/2006/relationships/hyperlink" Target="https://etbcsj-my.sharepoint.com/personal/fcanasp_cendoj_ramajudicial_gov_co/_layouts/15/guestaccess.aspx?guestaccesstoken=90b6PUH6L5fvHWFtXUilyQjEE356PoPdd1ZR%2b8zdauQ%3d&amp;docid=0203fa929b8bc4931be313413c91b982a" TargetMode="Externa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8" Type="http://schemas.openxmlformats.org/officeDocument/2006/relationships/image" Target="../media/image216.png"/><Relationship Id="rId3" Type="http://schemas.openxmlformats.org/officeDocument/2006/relationships/image" Target="../media/image4.jpeg"/><Relationship Id="rId7" Type="http://schemas.openxmlformats.org/officeDocument/2006/relationships/image" Target="../media/image215.png"/><Relationship Id="rId2" Type="http://schemas.openxmlformats.org/officeDocument/2006/relationships/hyperlink" Target="https://www.ramajudicial.gov.co/documents/6342975/6634902/28.04.2016-sentencia-bloque-mineros-jose-higinio-arroyo-y-otros.pdf/ed221f10-f874-4581-a882-11eb633c9f02" TargetMode="External"/><Relationship Id="rId1" Type="http://schemas.openxmlformats.org/officeDocument/2006/relationships/slideLayout" Target="../slideLayouts/slideLayout2.xml"/><Relationship Id="rId6" Type="http://schemas.openxmlformats.org/officeDocument/2006/relationships/image" Target="../media/image214.png"/><Relationship Id="rId5" Type="http://schemas.openxmlformats.org/officeDocument/2006/relationships/image" Target="../media/image213.png"/><Relationship Id="rId4" Type="http://schemas.openxmlformats.org/officeDocument/2006/relationships/image" Target="../media/image5.jpeg"/></Relationships>
</file>

<file path=ppt/slides/_rels/slide14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hyperlink" Target="https://www.ramajudicial.gov.co/documents/6342975/6634902/28.04.2016-sentencia-bloque-mineros-jose-higinio-arroyo-y-otros.pdf/ed221f10-f874-4581-a882-11eb633c9f02" TargetMode="External"/><Relationship Id="rId1" Type="http://schemas.openxmlformats.org/officeDocument/2006/relationships/slideLayout" Target="../slideLayouts/slideLayout2.xml"/><Relationship Id="rId4" Type="http://schemas.openxmlformats.org/officeDocument/2006/relationships/image" Target="../media/image5.jpe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96.xml"/><Relationship Id="rId1" Type="http://schemas.openxmlformats.org/officeDocument/2006/relationships/slideLayout" Target="../slideLayouts/slideLayout6.xml"/><Relationship Id="rId6" Type="http://schemas.openxmlformats.org/officeDocument/2006/relationships/image" Target="../media/image217.png"/><Relationship Id="rId5" Type="http://schemas.openxmlformats.org/officeDocument/2006/relationships/image" Target="../media/image5.jpeg"/><Relationship Id="rId4" Type="http://schemas.openxmlformats.org/officeDocument/2006/relationships/image" Target="../media/image4.jpeg"/></Relationships>
</file>

<file path=ppt/slides/_rels/slide14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97.xml"/><Relationship Id="rId1" Type="http://schemas.openxmlformats.org/officeDocument/2006/relationships/slideLayout" Target="../slideLayouts/slideLayout6.xml"/><Relationship Id="rId6" Type="http://schemas.openxmlformats.org/officeDocument/2006/relationships/image" Target="../media/image218.png"/><Relationship Id="rId5" Type="http://schemas.openxmlformats.org/officeDocument/2006/relationships/image" Target="../media/image5.jpeg"/><Relationship Id="rId4" Type="http://schemas.openxmlformats.org/officeDocument/2006/relationships/image" Target="../media/image4.jpeg"/></Relationships>
</file>

<file path=ppt/slides/_rels/slide149.xml.rels><?xml version="1.0" encoding="UTF-8" standalone="yes"?>
<Relationships xmlns="http://schemas.openxmlformats.org/package/2006/relationships"><Relationship Id="rId8" Type="http://schemas.openxmlformats.org/officeDocument/2006/relationships/image" Target="../media/image221.png"/><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7" Type="http://schemas.openxmlformats.org/officeDocument/2006/relationships/image" Target="../media/image220.png"/><Relationship Id="rId2" Type="http://schemas.openxmlformats.org/officeDocument/2006/relationships/notesSlide" Target="../notesSlides/notesSlide98.xml"/><Relationship Id="rId1" Type="http://schemas.openxmlformats.org/officeDocument/2006/relationships/slideLayout" Target="../slideLayouts/slideLayout6.xml"/><Relationship Id="rId6" Type="http://schemas.openxmlformats.org/officeDocument/2006/relationships/image" Target="../media/image219.png"/><Relationship Id="rId5" Type="http://schemas.openxmlformats.org/officeDocument/2006/relationships/image" Target="../media/image5.jpeg"/><Relationship Id="rId10" Type="http://schemas.openxmlformats.org/officeDocument/2006/relationships/image" Target="../media/image223.png"/><Relationship Id="rId4" Type="http://schemas.openxmlformats.org/officeDocument/2006/relationships/image" Target="../media/image4.jpeg"/><Relationship Id="rId9" Type="http://schemas.openxmlformats.org/officeDocument/2006/relationships/image" Target="../media/image222.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wF/NTSbDYQPfk8186ghQ3T121uzmlgdjYZp3SHb1wzA%3d&amp;docid=0f2cf85c9593d45149f4290d931abde84" TargetMode="External"/><Relationship Id="rId2" Type="http://schemas.openxmlformats.org/officeDocument/2006/relationships/notesSlide" Target="../notesSlides/notesSlide99.xml"/><Relationship Id="rId1" Type="http://schemas.openxmlformats.org/officeDocument/2006/relationships/slideLayout" Target="../slideLayouts/slideLayout6.xml"/><Relationship Id="rId5" Type="http://schemas.openxmlformats.org/officeDocument/2006/relationships/image" Target="../media/image5.jpeg"/><Relationship Id="rId4" Type="http://schemas.openxmlformats.org/officeDocument/2006/relationships/image" Target="../media/image4.jpe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hyperlink" Target="https://etbcsj-my.sharepoint.com/personal/mmoyanov_cendoj_ramajudicial_gov_co/_layouts/15/guestaccess.aspx?guestaccesstoken=GrGEOH0APujS2Qk0yeUF297huczriBBvW%2bslG3bLM9U%3d&amp;docid=14e829d7f4c8948358c85ebd6f6a6c95f" TargetMode="External"/><Relationship Id="rId7" Type="http://schemas.openxmlformats.org/officeDocument/2006/relationships/image" Target="../media/image9.jpeg"/><Relationship Id="rId2" Type="http://schemas.openxmlformats.org/officeDocument/2006/relationships/notesSlide" Target="../notesSlides/notesSlide8.xml"/><Relationship Id="rId1" Type="http://schemas.openxmlformats.org/officeDocument/2006/relationships/slideLayout" Target="../slideLayouts/slideLayout6.xml"/><Relationship Id="rId6" Type="http://schemas.openxmlformats.org/officeDocument/2006/relationships/image" Target="../media/image8.jpeg"/><Relationship Id="rId5" Type="http://schemas.openxmlformats.org/officeDocument/2006/relationships/image" Target="../media/image5.jpeg"/><Relationship Id="rId4" Type="http://schemas.openxmlformats.org/officeDocument/2006/relationships/image" Target="../media/image4.jpe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hyperlink" Target="https://etbcsj-my.sharepoint.com/personal/mmoyanov_cendoj_ramajudicial_gov_co/_layouts/15/guestaccess.aspx?guestaccesstoken=8e/YtGRSjrqlDY7pLwuA%2bfD8RB/aC3MJ7/UpT3Ynfpw%3d&amp;docid=1d5b07eb7007844b2905bb3432782b287" TargetMode="External"/><Relationship Id="rId7" Type="http://schemas.openxmlformats.org/officeDocument/2006/relationships/image" Target="../media/image11.jpeg"/><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mmoyanov_cendoj_ramajudicial_gov_co/_layouts/15/guestaccess.aspx?guestaccesstoken=DRkbcGQG0KgBCspdJBwaSyezbDZYGc/Q2tGzBNGzj0M%3d&amp;docid=194c0daf8dd1e4483abf01727eb84d395"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ePPVot5CyYKT34TqETrXuxzXb2%2bwt4Z%2b3v/Z6gfhx38%3d&amp;docid=167bac4d1ea0e4ef9b34d6cd22fd316fc" TargetMode="External"/><Relationship Id="rId7" Type="http://schemas.openxmlformats.org/officeDocument/2006/relationships/image" Target="../media/image5.jpeg"/><Relationship Id="rId2" Type="http://schemas.openxmlformats.org/officeDocument/2006/relationships/notesSlide" Target="../notesSlides/notesSlide10.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3.jpeg"/><Relationship Id="rId4" Type="http://schemas.openxmlformats.org/officeDocument/2006/relationships/hyperlink" Target="https://etbcsj-my.sharepoint.com/personal/mmoyanov_cendoj_ramajudicial_gov_co/_layouts/15/guestaccess.aspx?guestaccesstoken=5j/lq4uYjWK4Y2DWgcX1zF0KD1AeKc392rnQwVs%2b70U%3d&amp;docid=1a9f9d0fd73244094a8ecea8eab768fa8"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cRRj8vHXID2mHBiUDzo44mMq/Xy0AoRdhZGwaYAmqM4%3d&amp;docid=14248b649a4a44ef58985dbfe000cb348" TargetMode="External"/><Relationship Id="rId7" Type="http://schemas.openxmlformats.org/officeDocument/2006/relationships/image" Target="../media/image5.jpeg"/><Relationship Id="rId2" Type="http://schemas.openxmlformats.org/officeDocument/2006/relationships/notesSlide" Target="../notesSlides/notesSlide11.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4.jpeg"/><Relationship Id="rId4" Type="http://schemas.openxmlformats.org/officeDocument/2006/relationships/hyperlink" Target="https://etbcsj-my.sharepoint.com/personal/mmoyanov_cendoj_ramajudicial_gov_co/_layouts/15/guestaccess.aspx?guestaccesstoken=NrjRCwdULpxT7QXO6q8KOejyWvx6f2/tsDTUQpNTTlM%3d&amp;docid=1672276541b0c46f28f0449e5656909c3"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f0vxbnikza98LHHRLQl%2b6eZbYbdg%2bGzCvtedKNv2TUE%3d&amp;docid=13b304811d0504915a02b1905cc16bf49" TargetMode="External"/><Relationship Id="rId7" Type="http://schemas.openxmlformats.org/officeDocument/2006/relationships/image" Target="../media/image5.jpe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5.jpeg"/><Relationship Id="rId4" Type="http://schemas.openxmlformats.org/officeDocument/2006/relationships/hyperlink" Target="https://etbcsj-my.sharepoint.com/personal/mmoyanov_cendoj_ramajudicial_gov_co/_layouts/15/guestaccess.aspx?guestaccesstoken=Nn256DF5kqxtcLiwLIw51mMTVixVr9nRAKOf2QGiz5c%3d&amp;docid=17501fb9ec06144298279114f4ff40440"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nF8klF9QgC3dWbZ1KNNtYJgFAnJO%2bpd%2bZwhzCBYZS0M%3d&amp;docid=13d16b77561d0429184e37c00a900119a" TargetMode="External"/><Relationship Id="rId7" Type="http://schemas.openxmlformats.org/officeDocument/2006/relationships/image" Target="../media/image5.jpeg"/><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6.jpeg"/><Relationship Id="rId4" Type="http://schemas.openxmlformats.org/officeDocument/2006/relationships/hyperlink" Target="https://etbcsj-my.sharepoint.com/personal/mmoyanov_cendoj_ramajudicial_gov_co/_layouts/15/guestaccess.aspx?guestaccesstoken=ffGperI7SNpIViw2p1h5QZ%2b2jwwsWlIBC0QAE%2bShWtY%3d&amp;docid=18a137ce4e3b24cccab90b228a4d670db"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h3rBL034iOXvUw52HpxeOA5EKDtvTKTMfk4U3f%2bXPto%3d&amp;docid=1bfbbaac1017f4e66b23aca3e4cbad946" TargetMode="External"/><Relationship Id="rId7" Type="http://schemas.openxmlformats.org/officeDocument/2006/relationships/image" Target="../media/image5.jpeg"/><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17.jpeg"/><Relationship Id="rId4" Type="http://schemas.openxmlformats.org/officeDocument/2006/relationships/hyperlink" Target="https://etbcsj-my.sharepoint.com/personal/mmoyanov_cendoj_ramajudicial_gov_co/_layouts/15/guestaccess.aspx?guestaccesstoken=r5LmMwaw7n/Eha27NJ0I3SfNPHktXIi/KRYJuHECAhU%3d&amp;docid=1199605600441468e8f8a7489512d5bb7"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s://etbcsj-my.sharepoint.com/personal/mmoyanov_cendoj_ramajudicial_gov_co/_layouts/15/guestaccess.aspx?guestaccesstoken=8LO7iRdFks3A6ZeWHSRgDvvxVtTKjcQDQL8OQBt608Y%3d&amp;docid=1d9cae3d3a5d5429584577633ccb7c2da" TargetMode="External"/><Relationship Id="rId7" Type="http://schemas.openxmlformats.org/officeDocument/2006/relationships/image" Target="../media/image18.jpeg"/><Relationship Id="rId2" Type="http://schemas.openxmlformats.org/officeDocument/2006/relationships/notesSlide" Target="../notesSlides/notesSlide15.xml"/><Relationship Id="rId1" Type="http://schemas.openxmlformats.org/officeDocument/2006/relationships/slideLayout" Target="../slideLayouts/slideLayout6.xml"/><Relationship Id="rId6" Type="http://schemas.openxmlformats.org/officeDocument/2006/relationships/hyperlink" Target="https://etbcsj-my.sharepoint.com/personal/fcanasp_cendoj_ramajudicial_gov_co/_layouts/15/guestaccess.aspx?guestaccesstoken=kO98B19NHgzwCTUPc7qYuEk%2bZ/s665q4LEHEGja3v/A%3d&amp;docid=09a6fa1514872408d9d7a28cdeb96a535" TargetMode="External"/><Relationship Id="rId5" Type="http://schemas.openxmlformats.org/officeDocument/2006/relationships/hyperlink" Target="https://etbcsj-my.sharepoint.com/personal/fcanasp_cendoj_ramajudicial_gov_co/_layouts/15/guestaccess.aspx?guestaccesstoken=HPohA4RlvIJYph1QLoJii6BxHtv7SvwBPPHb4Lvn0wM%3d&amp;docid=0224a3e944caf42b19210243001f5cd92" TargetMode="External"/><Relationship Id="rId4" Type="http://schemas.openxmlformats.org/officeDocument/2006/relationships/hyperlink" Target="https://etbcsj-my.sharepoint.com/personal/mmoyanov_cendoj_ramajudicial_gov_co/_layouts/15/guestaccess.aspx?guestaccesstoken=/IfF/k15PK%2bAk/NHaIPnDCHyzE5wREgwIuPX0CpGuHg%3d&amp;docid=17933e483613444ffbbb8cd7953084fc9" TargetMode="External"/><Relationship Id="rId9" Type="http://schemas.openxmlformats.org/officeDocument/2006/relationships/image" Target="../media/image5.jpe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8" Type="http://schemas.openxmlformats.org/officeDocument/2006/relationships/image" Target="../media/image5.jpeg"/><Relationship Id="rId3" Type="http://schemas.openxmlformats.org/officeDocument/2006/relationships/hyperlink" Target="https://etbcsj-my.sharepoint.com/personal/mmoyanov_cendoj_ramajudicial_gov_co/_layouts/15/guestaccess.aspx?guestaccesstoken=E/crf27GKSUbRqfncI/YBaHXiXP576eGWJQNRmGbG5o%3d&amp;docid=172b967edf8604c8cabfb96a78fa3d9d3" TargetMode="External"/><Relationship Id="rId7" Type="http://schemas.openxmlformats.org/officeDocument/2006/relationships/image" Target="../media/image4.jpe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19.jpeg"/><Relationship Id="rId5" Type="http://schemas.openxmlformats.org/officeDocument/2006/relationships/hyperlink" Target="https://etbcsj-my.sharepoint.com/personal/mmoyanov_cendoj_ramajudicial_gov_co/_layouts/15/guestaccess.aspx?guestaccesstoken=LiGHhFobHvMIUn1kye2cTgNQ49GkqJ07Nohgaf%2bdwzI%3d&amp;docid=166e5cae32d8748f8a14e7f4873777e51" TargetMode="External"/><Relationship Id="rId4" Type="http://schemas.openxmlformats.org/officeDocument/2006/relationships/hyperlink" Target="https://etbcsj-my.sharepoint.com/personal/mmoyanov_cendoj_ramajudicial_gov_co/_layouts/15/guestaccess.aspx?guestaccesstoken=Jq%2blGSlJOzWrqSboCU0aV23uOlmWt6nvmEoJ0E4XjuU%3d&amp;docid=1bb4c630a61aa4c999f39bb107f321a81"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5.jpeg"/><Relationship Id="rId3" Type="http://schemas.openxmlformats.org/officeDocument/2006/relationships/hyperlink" Target="https://etbcsj-my.sharepoint.com/personal/mmoyanov_cendoj_ramajudicial_gov_co/_layouts/15/guestaccess.aspx?guestaccesstoken=/I%2b29eW2/y58VJWq7hcrIfye8Vu5iRv4rUb1WmuCV20%3d&amp;docid=11d1af27edfeb4cc780f3e216ca700add" TargetMode="External"/><Relationship Id="rId7" Type="http://schemas.openxmlformats.org/officeDocument/2006/relationships/image" Target="../media/image4.jpe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hyperlink" Target="https://etbcsj-my.sharepoint.com/personal/mmoyanov_cendoj_ramajudicial_gov_co/_layouts/15/guestaccess.aspx?guestaccesstoken=ldlSV3joG0QOCKsL74wTHIZn5BuFgm/vpSn%2b%2bXflkS0%3d&amp;docid=1b06f95e4dcdf49b79128e5deb613d9ae" TargetMode="External"/></Relationships>
</file>

<file path=ppt/slides/_rels/slide35.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tR4RvPDb/V1tq3cZMQUDpmge5wqsj%2bEKEo13TR3JJAI%3d&amp;docid=1d320bec5d87846a4b080e3a502566161" TargetMode="External"/><Relationship Id="rId2" Type="http://schemas.openxmlformats.org/officeDocument/2006/relationships/notesSlide" Target="../notesSlides/notesSlide18.xml"/><Relationship Id="rId1" Type="http://schemas.openxmlformats.org/officeDocument/2006/relationships/slideLayout" Target="../slideLayouts/slideLayout6.xml"/><Relationship Id="rId5" Type="http://schemas.openxmlformats.org/officeDocument/2006/relationships/image" Target="../media/image23.jpeg"/><Relationship Id="rId4" Type="http://schemas.openxmlformats.org/officeDocument/2006/relationships/hyperlink" Target="https://etbcsj-my.sharepoint.com/personal/fcanasp_cendoj_ramajudicial_gov_co/_layouts/15/guestaccess.aspx?guestaccesstoken=%2bwRun4SPoN8gWeEuV6J179HrXLr5D9y5s8UXg%2b/J4s4%3d&amp;docid=00cd8598d1b81455b957139f8f3a726c4" TargetMode="External"/></Relationships>
</file>

<file path=ppt/slides/_rels/slide3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xml"/><Relationship Id="rId1" Type="http://schemas.openxmlformats.org/officeDocument/2006/relationships/slideLayout" Target="../slideLayouts/slideLayout6.xml"/><Relationship Id="rId4" Type="http://schemas.openxmlformats.org/officeDocument/2006/relationships/image" Target="../media/image26.jpe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bdOfGLHAYCthDetwslV0UsQ4OTZcJYwRaxtg5RJryus%3d&amp;docid=192605014a2194366866eb81d3b34ffa9" TargetMode="External"/><Relationship Id="rId2" Type="http://schemas.openxmlformats.org/officeDocument/2006/relationships/notesSlide" Target="../notesSlides/notesSlide21.xml"/><Relationship Id="rId1" Type="http://schemas.openxmlformats.org/officeDocument/2006/relationships/slideLayout" Target="../slideLayouts/slideLayout6.xml"/><Relationship Id="rId5" Type="http://schemas.openxmlformats.org/officeDocument/2006/relationships/image" Target="../media/image27.jpeg"/><Relationship Id="rId4" Type="http://schemas.openxmlformats.org/officeDocument/2006/relationships/hyperlink" Target="https://etbcsj-my.sharepoint.com/personal/fcanasp_cendoj_ramajudicial_gov_co/_layouts/15/guestaccess.aspx?guestaccesstoken=1cxxm3DWeAyDlpgx16A7Q51Q7sdRBZxkPc%2bZmVp%2byEc%3d&amp;docid=05c16a636ebfe4807bd0c219b7edf85aa" TargetMode="External"/></Relationships>
</file>

<file path=ppt/slides/_rels/slide4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2.xml"/><Relationship Id="rId1" Type="http://schemas.openxmlformats.org/officeDocument/2006/relationships/slideLayout" Target="../slideLayouts/slideLayout6.xml"/><Relationship Id="rId6" Type="http://schemas.openxmlformats.org/officeDocument/2006/relationships/image" Target="../media/image31.jpeg"/><Relationship Id="rId5" Type="http://schemas.openxmlformats.org/officeDocument/2006/relationships/image" Target="../media/image30.jpeg"/><Relationship Id="rId4" Type="http://schemas.openxmlformats.org/officeDocument/2006/relationships/image" Target="../media/image29.jpe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MJT4EXs/ZAd%2bvCvoJ7q/TwIoM3xJfjRmiTXMHiXGBpQ%3d&amp;docid=1779a9fb8a6f54606b4e2ab317bad858e" TargetMode="External"/><Relationship Id="rId2" Type="http://schemas.openxmlformats.org/officeDocument/2006/relationships/notesSlide" Target="../notesSlides/notesSlide23.xml"/><Relationship Id="rId1" Type="http://schemas.openxmlformats.org/officeDocument/2006/relationships/slideLayout" Target="../slideLayouts/slideLayout6.xml"/><Relationship Id="rId5" Type="http://schemas.openxmlformats.org/officeDocument/2006/relationships/image" Target="../media/image32.jpeg"/><Relationship Id="rId4" Type="http://schemas.openxmlformats.org/officeDocument/2006/relationships/hyperlink" Target="https://etbcsj-my.sharepoint.com/personal/mmoyanov_cendoj_ramajudicial_gov_co/_layouts/15/guestaccess.aspx?guestaccesstoken=RZm6vg/cChLiJOjxhpGjcdUXClg2AAJ7JtV%2bfKFWYqE%3d&amp;docid=13943f71365c749bd836e898332c7fe0a" TargetMode="External"/></Relationships>
</file>

<file path=ppt/slides/_rels/slide4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4.xml"/><Relationship Id="rId1" Type="http://schemas.openxmlformats.org/officeDocument/2006/relationships/slideLayout" Target="../slideLayouts/slideLayout6.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hHoIfMd7TR2/6NJpQPfP50YrIL99NERBwk0cPSJ4Bqo%3d&amp;docid=15c820441a57246869aa6c500146f1e1b" TargetMode="External"/><Relationship Id="rId2" Type="http://schemas.openxmlformats.org/officeDocument/2006/relationships/notesSlide" Target="../notesSlides/notesSlide25.xml"/><Relationship Id="rId1" Type="http://schemas.openxmlformats.org/officeDocument/2006/relationships/slideLayout" Target="../slideLayouts/slideLayout6.xml"/><Relationship Id="rId6" Type="http://schemas.openxmlformats.org/officeDocument/2006/relationships/image" Target="../media/image38.jpeg"/><Relationship Id="rId5" Type="http://schemas.openxmlformats.org/officeDocument/2006/relationships/image" Target="../media/image37.jpeg"/><Relationship Id="rId4" Type="http://schemas.openxmlformats.org/officeDocument/2006/relationships/hyperlink" Target="https://etbcsj-my.sharepoint.com/personal/fcanasp_cendoj_ramajudicial_gov_co/_layouts/15/guestaccess.aspx?guestaccesstoken=qM5dG3zANeLE9zfkkO%2bYfPXiNxSrPuwxoj6UjKTTkEE%3d&amp;docid=04aa1ee71ba8441b8a37c96e96e1a408b" TargetMode="External"/></Relationships>
</file>

<file path=ppt/slides/_rels/slide48.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6.xml"/><Relationship Id="rId1" Type="http://schemas.openxmlformats.org/officeDocument/2006/relationships/slideLayout" Target="../slideLayouts/slideLayout6.xml"/><Relationship Id="rId5" Type="http://schemas.openxmlformats.org/officeDocument/2006/relationships/image" Target="../media/image41.jpeg"/><Relationship Id="rId4" Type="http://schemas.openxmlformats.org/officeDocument/2006/relationships/image" Target="../media/image40.jpeg"/></Relationships>
</file>

<file path=ppt/slides/_rels/slide4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7.xml"/><Relationship Id="rId1" Type="http://schemas.openxmlformats.org/officeDocument/2006/relationships/slideLayout" Target="../slideLayouts/slideLayout6.xml"/><Relationship Id="rId5" Type="http://schemas.openxmlformats.org/officeDocument/2006/relationships/image" Target="../media/image44.jpeg"/><Relationship Id="rId4" Type="http://schemas.openxmlformats.org/officeDocument/2006/relationships/image" Target="../media/image43.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n06/qOmoNW6hGBxAqzx4JouyoUmddqa6FXnZ4kG%2bkmw%3d&amp;docid=1733b9171ad5f4d068c98fec3e4f3c452" TargetMode="External"/><Relationship Id="rId7" Type="http://schemas.openxmlformats.org/officeDocument/2006/relationships/image" Target="../media/image5.jpeg"/><Relationship Id="rId2" Type="http://schemas.openxmlformats.org/officeDocument/2006/relationships/notesSlide" Target="../notesSlides/notesSlide28.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hyperlink" Target="https://etbcsj-my.sharepoint.com/personal/fcanasp_cendoj_ramajudicial_gov_co/_layouts/15/guestaccess.aspx?guestaccesstoken=%2bG%2bikDHdZcAZ12cdNw9l%2bkILs6LM%2bqbxmXL4vyctcUs%3d&amp;docid=08bce5699b9ae4b3bab38e03fb5457d5f" TargetMode="External"/><Relationship Id="rId4" Type="http://schemas.openxmlformats.org/officeDocument/2006/relationships/hyperlink" Target="https://etbcsj-my.sharepoint.com/personal/mmoyanov_cendoj_ramajudicial_gov_co/_layouts/15/guestaccess.aspx?guestaccesstoken=h0MgKXY20HQYG082UbSkCPh6QSEw0o9%2b/UmDgE1FZbw%3d&amp;docid=113f250f028bb4e669f8271c59da74646" TargetMode="External"/></Relationships>
</file>

<file path=ppt/slides/_rels/slide52.xml.rels><?xml version="1.0" encoding="UTF-8" standalone="yes"?>
<Relationships xmlns="http://schemas.openxmlformats.org/package/2006/relationships"><Relationship Id="rId2" Type="http://schemas.openxmlformats.org/officeDocument/2006/relationships/image" Target="../media/image45.emf"/><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hyperlink" Target="https://etbcsj-my.sharepoint.com/personal/mmoyanov_cendoj_ramajudicial_gov_co/_layouts/15/guestaccess.aspx?guestaccesstoken=y2CW81VDh27n3IkNrD3TKxuD/crNtF/FwVsMJsm915c%3d&amp;docid=15337ee7b8002434c9c392ff6e8ab6de8" TargetMode="External"/><Relationship Id="rId7" Type="http://schemas.openxmlformats.org/officeDocument/2006/relationships/comments" Target="../comments/comment1.xml"/><Relationship Id="rId2" Type="http://schemas.openxmlformats.org/officeDocument/2006/relationships/hyperlink" Target="https://etbcsj-my.sharepoint.com/personal/mmoyanov_cendoj_ramajudicial_gov_co/_layouts/15/guestaccess.aspx?guestaccesstoken=L7IPY2a/WpGevGo7qcXhOsaoonq8aPGDs0Elb2GDPG0%3d&amp;docid=1088d6d76824142f3bfc66e045999aaf7" TargetMode="External"/><Relationship Id="rId1" Type="http://schemas.openxmlformats.org/officeDocument/2006/relationships/slideLayout" Target="../slideLayouts/slideLayout2.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mmoyanov_cendoj_ramajudicial_gov_co/_layouts/15/guestaccess.aspx?guestaccesstoken=DnFFfCzPhy/8AO0kq7bF2ogA1W1GBpUrKeEy4vZzJ9U%3d&amp;docid=112fc1971d78b4a8fa90c6da34aebc217" TargetMode="Externa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Documents/ACLARACION%20JUAN%20FRANCISCO%20PRADA.pdf" TargetMode="External"/><Relationship Id="rId7" Type="http://schemas.openxmlformats.org/officeDocument/2006/relationships/image" Target="../media/image5.jpeg"/><Relationship Id="rId2" Type="http://schemas.openxmlformats.org/officeDocument/2006/relationships/hyperlink" Target="https://etbcsj-my.sharepoint.com/personal/mmoyanov_cendoj_ramajudicial_gov_co/_layouts/15/guestaccess.aspx?guestaccesstoken=KszKtYXT/onOvMssQw1dRR1eqdbfAL6NwNkQgzkNLiI%3d&amp;docid=1fffc8ab0e0354fa78ba9f03f86ca30e6" TargetMode="External"/><Relationship Id="rId1" Type="http://schemas.openxmlformats.org/officeDocument/2006/relationships/slideLayout" Target="../slideLayouts/slideLayout2.xml"/><Relationship Id="rId6" Type="http://schemas.openxmlformats.org/officeDocument/2006/relationships/image" Target="../media/image4.jpeg"/><Relationship Id="rId5" Type="http://schemas.openxmlformats.org/officeDocument/2006/relationships/image" Target="../media/image46.jpeg"/><Relationship Id="rId4" Type="http://schemas.openxmlformats.org/officeDocument/2006/relationships/hyperlink" Target="https://etbcsj-my.sharepoint.com/personal/fcanasp_cendoj_ramajudicial_gov_co/_layouts/15/guestaccess.aspx?guestaccesstoken=yH8TV%2bcGvCTs7VcNEo67gdcfwziLx2cxuHkB3iAQKYQ%3d&amp;docid=05ae36f7eb1fd415abdaed587d290909d" TargetMode="External"/></Relationships>
</file>

<file path=ppt/slides/_rels/slide5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zG9kTokVR6YIp6qBt2mti1RLngrd4CzaW4YZl%2bsFcmg%3d&amp;docid=03acba2155eee4debb1fb60b59af6ab4c" TargetMode="External"/><Relationship Id="rId2" Type="http://schemas.openxmlformats.org/officeDocument/2006/relationships/hyperlink" Target="https://etbcsj-my.sharepoint.com/personal/mmoyanov_cendoj_ramajudicial_gov_co/_layouts/15/guestaccess.aspx?guestaccesstoken=mnmc9MgZAUUplyEtlpT5CghGAK3HzoAgGWcrI8j9sZc%3d&amp;docid=1b36fb2baccb247a4b4aeeac0fb16dd69" TargetMode="External"/><Relationship Id="rId1" Type="http://schemas.openxmlformats.org/officeDocument/2006/relationships/slideLayout" Target="../slideLayouts/slideLayout2.xml"/><Relationship Id="rId5" Type="http://schemas.openxmlformats.org/officeDocument/2006/relationships/image" Target="../media/image5.jpeg"/><Relationship Id="rId4" Type="http://schemas.openxmlformats.org/officeDocument/2006/relationships/image" Target="../media/image4.jpe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hyperlink" Target="https://etbcsj-my.sharepoint.com/personal/fcanasp_cendoj_ramajudicial_gov_co/_layouts/15/guestaccess.aspx?guestaccesstoken=wP/hFDZTLP0danJD5m19ioXis7JVKNFssDt35AGxwvE%3d&amp;docid=02139b531ed2b4d32b6a8c0788fef1c40" TargetMode="External"/><Relationship Id="rId1" Type="http://schemas.openxmlformats.org/officeDocument/2006/relationships/slideLayout" Target="../slideLayouts/slideLayout2.xml"/><Relationship Id="rId5" Type="http://schemas.openxmlformats.org/officeDocument/2006/relationships/image" Target="../media/image47.png"/><Relationship Id="rId4" Type="http://schemas.openxmlformats.org/officeDocument/2006/relationships/image" Target="../media/image5.jpe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Layout" Target="../slideLayouts/slideLayout2.xml"/><Relationship Id="rId4" Type="http://schemas.openxmlformats.org/officeDocument/2006/relationships/image" Target="../media/image54.png"/></Relationships>
</file>

<file path=ppt/slides/_rels/slide6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hyperlink" Target="https://etbcsj-my.sharepoint.com/personal/fcanasp_cendoj_ramajudicial_gov_co/_layouts/15/guestaccess.aspx?guestaccesstoken=nmyO98PYnApMNShFiftKuxpVTCEaVE64dCOuIAxtvMM%3d&amp;docid=09177827e289d419f8d43d48db6a9e2d9" TargetMode="External"/><Relationship Id="rId1" Type="http://schemas.openxmlformats.org/officeDocument/2006/relationships/slideLayout" Target="../slideLayouts/slideLayout2.xml"/><Relationship Id="rId5" Type="http://schemas.openxmlformats.org/officeDocument/2006/relationships/image" Target="../media/image55.png"/><Relationship Id="rId4" Type="http://schemas.openxmlformats.org/officeDocument/2006/relationships/image" Target="../media/image5.jpeg"/></Relationships>
</file>

<file path=ppt/slides/_rels/slide64.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hyperlink" Target="https://etbcsj-my.sharepoint.com/personal/fcanasp_cendoj_ramajudicial_gov_co/_layouts/15/guestaccess.aspx?guestaccesstoken=B7pnrsY%2bMoE%2bsTsK/wK44VL/EQ7FaXKFMfu5oAmnH3w%3d&amp;docid=021d3ffd1f04943df8f16f579e19bbf12" TargetMode="External"/><Relationship Id="rId7" Type="http://schemas.openxmlformats.org/officeDocument/2006/relationships/hyperlink" Target="https://www.ramajudicial.gov.co/documents/6342228/0/AP1375-2016(46789).pdf/5c0513fa-20e6-49d6-b848-5074f2218dde" TargetMode="External"/><Relationship Id="rId2" Type="http://schemas.openxmlformats.org/officeDocument/2006/relationships/notesSlide" Target="../notesSlides/notesSlide29.xml"/><Relationship Id="rId1" Type="http://schemas.openxmlformats.org/officeDocument/2006/relationships/slideLayout" Target="../slideLayouts/slideLayout6.xml"/><Relationship Id="rId6" Type="http://schemas.openxmlformats.org/officeDocument/2006/relationships/hyperlink" Target="https://www.ramajudicial.gov.co/documents/6342228/0/46789+(24+02+2016).PDF/dfbbf174-6295-4a54-b74d-b6c2662419b3" TargetMode="External"/><Relationship Id="rId5" Type="http://schemas.openxmlformats.org/officeDocument/2006/relationships/hyperlink" Target="https://etbcsj-my.sharepoint.com/personal/fcanasp_cendoj_ramajudicial_gov_co/_layouts/15/guestaccess.aspx?guestaccesstoken=GGdyEkVVjphmVUbkwDpdU4tdN/71Oqt2BFJI9aM8eAE%3d&amp;docid=066f1be11ff614c76add1552bebf30c40" TargetMode="External"/><Relationship Id="rId4" Type="http://schemas.openxmlformats.org/officeDocument/2006/relationships/hyperlink" Target="https://etbcsj-my.sharepoint.com/personal/fcanasp_cendoj_ramajudicial_gov_co/_layouts/15/guestaccess.aspx?guestaccesstoken=1%2b7zG1vchW8jAN7yXRAinIOgyWOUpnTuZf69ZsTMslE%3d&amp;docid=065ce81b4d4ad441785ef10b9374147c9" TargetMode="External"/><Relationship Id="rId9" Type="http://schemas.openxmlformats.org/officeDocument/2006/relationships/image" Target="../media/image57.jpeg"/></Relationships>
</file>

<file path=ppt/slides/_rels/slide6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0.xml"/><Relationship Id="rId1" Type="http://schemas.openxmlformats.org/officeDocument/2006/relationships/slideLayout" Target="../slideLayouts/slideLayout6.xml"/><Relationship Id="rId4" Type="http://schemas.openxmlformats.org/officeDocument/2006/relationships/image" Target="../media/image59.jpeg"/></Relationships>
</file>

<file path=ppt/slides/_rels/slide6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31.xml"/><Relationship Id="rId1" Type="http://schemas.openxmlformats.org/officeDocument/2006/relationships/slideLayout" Target="../slideLayouts/slideLayout6.xml"/><Relationship Id="rId4" Type="http://schemas.openxmlformats.org/officeDocument/2006/relationships/image" Target="../media/image61.jpeg"/></Relationships>
</file>

<file path=ppt/slides/_rels/slide6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2.xml"/><Relationship Id="rId1" Type="http://schemas.openxmlformats.org/officeDocument/2006/relationships/slideLayout" Target="../slideLayouts/slideLayout6.xml"/><Relationship Id="rId4" Type="http://schemas.openxmlformats.org/officeDocument/2006/relationships/image" Target="../media/image63.jpeg"/></Relationships>
</file>

<file path=ppt/slides/_rels/slide68.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3.xml"/><Relationship Id="rId1" Type="http://schemas.openxmlformats.org/officeDocument/2006/relationships/slideLayout" Target="../slideLayouts/slideLayout6.xml"/><Relationship Id="rId4" Type="http://schemas.openxmlformats.org/officeDocument/2006/relationships/image" Target="../media/image65.jpe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AWZtudXYXmVtf4ZfQ9ygu0reuj1gMvivfMAvJQa9c%2bY%3d&amp;docid=09278a83d592c49f9a619ca5314de9c06" TargetMode="External"/><Relationship Id="rId7" Type="http://schemas.openxmlformats.org/officeDocument/2006/relationships/image" Target="../media/image5.jpeg"/><Relationship Id="rId2" Type="http://schemas.openxmlformats.org/officeDocument/2006/relationships/notesSlide" Target="../notesSlides/notesSlide34.xml"/><Relationship Id="rId1" Type="http://schemas.openxmlformats.org/officeDocument/2006/relationships/slideLayout" Target="../slideLayouts/slideLayout6.xml"/><Relationship Id="rId6" Type="http://schemas.openxmlformats.org/officeDocument/2006/relationships/image" Target="../media/image4.jpeg"/><Relationship Id="rId5" Type="http://schemas.openxmlformats.org/officeDocument/2006/relationships/image" Target="../media/image66.jpg"/><Relationship Id="rId4" Type="http://schemas.openxmlformats.org/officeDocument/2006/relationships/image" Target="../media/image57.jpeg"/></Relationships>
</file>

<file path=ppt/slides/_rels/slide71.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31.jpeg"/><Relationship Id="rId2" Type="http://schemas.openxmlformats.org/officeDocument/2006/relationships/notesSlide" Target="../notesSlides/notesSlide35.xml"/><Relationship Id="rId1" Type="http://schemas.openxmlformats.org/officeDocument/2006/relationships/slideLayout" Target="../slideLayouts/slideLayout6.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png"/><Relationship Id="rId9" Type="http://schemas.openxmlformats.org/officeDocument/2006/relationships/image" Target="../media/image71.png"/></Relationships>
</file>

<file path=ppt/slides/_rels/slide7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7.xml"/><Relationship Id="rId1" Type="http://schemas.openxmlformats.org/officeDocument/2006/relationships/slideLayout" Target="../slideLayouts/slideLayout6.xml"/><Relationship Id="rId6" Type="http://schemas.openxmlformats.org/officeDocument/2006/relationships/image" Target="../media/image72.png"/><Relationship Id="rId5" Type="http://schemas.openxmlformats.org/officeDocument/2006/relationships/image" Target="../media/image5.jpeg"/><Relationship Id="rId4" Type="http://schemas.openxmlformats.org/officeDocument/2006/relationships/image" Target="../media/image4.jpeg"/></Relationships>
</file>

<file path=ppt/slides/_rels/slide74.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8.xml"/><Relationship Id="rId1" Type="http://schemas.openxmlformats.org/officeDocument/2006/relationships/slideLayout" Target="../slideLayouts/slideLayout6.xml"/><Relationship Id="rId6" Type="http://schemas.openxmlformats.org/officeDocument/2006/relationships/image" Target="../media/image73.png"/><Relationship Id="rId5" Type="http://schemas.openxmlformats.org/officeDocument/2006/relationships/image" Target="../media/image5.jpeg"/><Relationship Id="rId4" Type="http://schemas.openxmlformats.org/officeDocument/2006/relationships/image" Target="../media/image4.jpeg"/></Relationships>
</file>

<file path=ppt/slides/_rels/slide75.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39.xml"/><Relationship Id="rId1" Type="http://schemas.openxmlformats.org/officeDocument/2006/relationships/slideLayout" Target="../slideLayouts/slideLayout6.xml"/><Relationship Id="rId6" Type="http://schemas.openxmlformats.org/officeDocument/2006/relationships/image" Target="../media/image74.png"/><Relationship Id="rId5" Type="http://schemas.openxmlformats.org/officeDocument/2006/relationships/image" Target="../media/image5.jpeg"/><Relationship Id="rId4" Type="http://schemas.openxmlformats.org/officeDocument/2006/relationships/image" Target="../media/image4.jpeg"/></Relationships>
</file>

<file path=ppt/slides/_rels/slide7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0.xml"/><Relationship Id="rId1" Type="http://schemas.openxmlformats.org/officeDocument/2006/relationships/slideLayout" Target="../slideLayouts/slideLayout6.xml"/><Relationship Id="rId5" Type="http://schemas.openxmlformats.org/officeDocument/2006/relationships/image" Target="../media/image75.png"/><Relationship Id="rId4" Type="http://schemas.openxmlformats.org/officeDocument/2006/relationships/image" Target="../media/image73.png"/></Relationships>
</file>

<file path=ppt/slides/_rels/slide7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1.xml"/><Relationship Id="rId1" Type="http://schemas.openxmlformats.org/officeDocument/2006/relationships/slideLayout" Target="../slideLayouts/slideLayout6.xml"/><Relationship Id="rId4" Type="http://schemas.openxmlformats.org/officeDocument/2006/relationships/image" Target="../media/image76.png"/></Relationships>
</file>

<file path=ppt/slides/_rels/slide7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2.xml"/><Relationship Id="rId1" Type="http://schemas.openxmlformats.org/officeDocument/2006/relationships/slideLayout" Target="../slideLayouts/slideLayout6.xml"/><Relationship Id="rId5" Type="http://schemas.openxmlformats.org/officeDocument/2006/relationships/image" Target="../media/image77.png"/><Relationship Id="rId4" Type="http://schemas.openxmlformats.org/officeDocument/2006/relationships/image" Target="../media/image73.png"/></Relationships>
</file>

<file path=ppt/slides/_rels/slide79.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78.png"/><Relationship Id="rId2" Type="http://schemas.openxmlformats.org/officeDocument/2006/relationships/notesSlide" Target="../notesSlides/notesSlide43.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 Id="rId9" Type="http://schemas.openxmlformats.org/officeDocument/2006/relationships/image" Target="../media/image80.png"/></Relationships>
</file>

<file path=ppt/slides/_rels/slide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4.xml"/><Relationship Id="rId1" Type="http://schemas.openxmlformats.org/officeDocument/2006/relationships/slideLayout" Target="../slideLayouts/slideLayout6.xml"/><Relationship Id="rId6" Type="http://schemas.openxmlformats.org/officeDocument/2006/relationships/image" Target="../media/image81.png"/><Relationship Id="rId5" Type="http://schemas.openxmlformats.org/officeDocument/2006/relationships/image" Target="../media/image75.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1.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82.png"/><Relationship Id="rId2" Type="http://schemas.openxmlformats.org/officeDocument/2006/relationships/notesSlide" Target="../notesSlides/notesSlide45.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2.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6.xml"/><Relationship Id="rId1" Type="http://schemas.openxmlformats.org/officeDocument/2006/relationships/slideLayout" Target="../slideLayouts/slideLayout6.xml"/><Relationship Id="rId6" Type="http://schemas.openxmlformats.org/officeDocument/2006/relationships/image" Target="../media/image81.png"/><Relationship Id="rId5" Type="http://schemas.openxmlformats.org/officeDocument/2006/relationships/image" Target="../media/image75.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3.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83.png"/><Relationship Id="rId2" Type="http://schemas.openxmlformats.org/officeDocument/2006/relationships/notesSlide" Target="../notesSlides/notesSlide47.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4.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48.xml"/><Relationship Id="rId1" Type="http://schemas.openxmlformats.org/officeDocument/2006/relationships/slideLayout" Target="../slideLayouts/slideLayout6.xml"/><Relationship Id="rId6" Type="http://schemas.openxmlformats.org/officeDocument/2006/relationships/image" Target="../media/image81.png"/><Relationship Id="rId5" Type="http://schemas.openxmlformats.org/officeDocument/2006/relationships/image" Target="../media/image75.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5.xml.rels><?xml version="1.0" encoding="UTF-8" standalone="yes"?>
<Relationships xmlns="http://schemas.openxmlformats.org/package/2006/relationships"><Relationship Id="rId8" Type="http://schemas.openxmlformats.org/officeDocument/2006/relationships/image" Target="../media/image85.png"/><Relationship Id="rId13" Type="http://schemas.openxmlformats.org/officeDocument/2006/relationships/image" Target="../media/image90.png"/><Relationship Id="rId18" Type="http://schemas.openxmlformats.org/officeDocument/2006/relationships/image" Target="../media/image95.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1" Type="http://schemas.openxmlformats.org/officeDocument/2006/relationships/image" Target="../media/image98.png"/><Relationship Id="rId7" Type="http://schemas.openxmlformats.org/officeDocument/2006/relationships/image" Target="../media/image84.png"/><Relationship Id="rId12" Type="http://schemas.openxmlformats.org/officeDocument/2006/relationships/image" Target="../media/image89.png"/><Relationship Id="rId17" Type="http://schemas.openxmlformats.org/officeDocument/2006/relationships/image" Target="../media/image94.png"/><Relationship Id="rId2" Type="http://schemas.openxmlformats.org/officeDocument/2006/relationships/notesSlide" Target="../notesSlides/notesSlide49.xml"/><Relationship Id="rId16" Type="http://schemas.openxmlformats.org/officeDocument/2006/relationships/image" Target="../media/image93.png"/><Relationship Id="rId20" Type="http://schemas.openxmlformats.org/officeDocument/2006/relationships/image" Target="../media/image97.png"/><Relationship Id="rId1" Type="http://schemas.openxmlformats.org/officeDocument/2006/relationships/slideLayout" Target="../slideLayouts/slideLayout6.xml"/><Relationship Id="rId6" Type="http://schemas.openxmlformats.org/officeDocument/2006/relationships/image" Target="../media/image5.jpeg"/><Relationship Id="rId11" Type="http://schemas.openxmlformats.org/officeDocument/2006/relationships/image" Target="../media/image88.png"/><Relationship Id="rId24" Type="http://schemas.openxmlformats.org/officeDocument/2006/relationships/image" Target="../media/image101.png"/><Relationship Id="rId5" Type="http://schemas.openxmlformats.org/officeDocument/2006/relationships/image" Target="../media/image4.jpeg"/><Relationship Id="rId15" Type="http://schemas.openxmlformats.org/officeDocument/2006/relationships/image" Target="../media/image92.png"/><Relationship Id="rId23" Type="http://schemas.openxmlformats.org/officeDocument/2006/relationships/image" Target="../media/image100.png"/><Relationship Id="rId10" Type="http://schemas.openxmlformats.org/officeDocument/2006/relationships/image" Target="../media/image87.png"/><Relationship Id="rId19" Type="http://schemas.openxmlformats.org/officeDocument/2006/relationships/image" Target="../media/image96.png"/><Relationship Id="rId4" Type="http://schemas.openxmlformats.org/officeDocument/2006/relationships/hyperlink" Target="https://www.ramajudicial.gov.co/documents/6342228/0/Salvamento+de+Voto+Dr+Castellanos.pdf/2749c9bb-cce3-4dce-ad93-4e0cc280934f" TargetMode="External"/><Relationship Id="rId9" Type="http://schemas.openxmlformats.org/officeDocument/2006/relationships/image" Target="../media/image86.png"/><Relationship Id="rId14" Type="http://schemas.openxmlformats.org/officeDocument/2006/relationships/image" Target="../media/image91.png"/><Relationship Id="rId22" Type="http://schemas.openxmlformats.org/officeDocument/2006/relationships/image" Target="../media/image99.png"/></Relationships>
</file>

<file path=ppt/slides/_rels/slide86.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7" Type="http://schemas.openxmlformats.org/officeDocument/2006/relationships/image" Target="../media/image102.png"/><Relationship Id="rId2" Type="http://schemas.openxmlformats.org/officeDocument/2006/relationships/notesSlide" Target="../notesSlides/notesSlide50.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10" Type="http://schemas.openxmlformats.org/officeDocument/2006/relationships/image" Target="../media/image105.pn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 Id="rId9" Type="http://schemas.openxmlformats.org/officeDocument/2006/relationships/image" Target="../media/image104.png"/></Relationships>
</file>

<file path=ppt/slides/_rels/slide8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51.xml"/><Relationship Id="rId1" Type="http://schemas.openxmlformats.org/officeDocument/2006/relationships/slideLayout" Target="../slideLayouts/slideLayout6.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hyperlink" Target="https://etbcsj-my.sharepoint.com/personal/fcanasp_cendoj_ramajudicial_gov_co/_layouts/15/guestaccess.aspx?guestaccesstoken=bFEzmnQjLyPWQJqW/Ln/rBj0bQurFzrZ72jFE8id2jw%3d&amp;docid=0f769b0a527a84547af4224d9b3a835e3" TargetMode="External"/></Relationships>
</file>

<file path=ppt/slides/_rels/slide88.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2" Type="http://schemas.openxmlformats.org/officeDocument/2006/relationships/notesSlide" Target="../notesSlides/notesSlide52.xml"/><Relationship Id="rId1" Type="http://schemas.openxmlformats.org/officeDocument/2006/relationships/slideLayout" Target="../slideLayouts/slideLayout6.xml"/><Relationship Id="rId5" Type="http://schemas.openxmlformats.org/officeDocument/2006/relationships/image" Target="../media/image106.png"/><Relationship Id="rId4"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s>
</file>

<file path=ppt/slides/_rels/slide89.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2" Type="http://schemas.openxmlformats.org/officeDocument/2006/relationships/notesSlide" Target="../notesSlides/notesSlide53.xml"/><Relationship Id="rId1" Type="http://schemas.openxmlformats.org/officeDocument/2006/relationships/slideLayout" Target="../slideLayouts/slideLayout6.xml"/><Relationship Id="rId6" Type="http://schemas.openxmlformats.org/officeDocument/2006/relationships/image" Target="../media/image107.png"/><Relationship Id="rId5" Type="http://schemas.openxmlformats.org/officeDocument/2006/relationships/image" Target="../media/image77.png"/><Relationship Id="rId4"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 Id="rId2"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1" Type="http://schemas.openxmlformats.org/officeDocument/2006/relationships/slideLayout" Target="../slideLayouts/slideLayout6.xml"/><Relationship Id="rId5" Type="http://schemas.openxmlformats.org/officeDocument/2006/relationships/image" Target="../media/image56.jpeg"/><Relationship Id="rId4" Type="http://schemas.openxmlformats.org/officeDocument/2006/relationships/image" Target="../media/image77.png"/></Relationships>
</file>

<file path=ppt/slides/_rels/slide91.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N%20APELACI&#211;N/Atanael%20Matajud&#237;os%20Buitrago%20y%20otros%20(07-12-2016)/Salvamento%20parcial%20de%20voto%20-%20MPTQ.pdf" TargetMode="External"/><Relationship Id="rId2" Type="http://schemas.openxmlformats.org/officeDocument/2006/relationships/hyperlink" Target="../DECISIONES%20SALA%20DE%20JUSTICIA%20Y%20PAZ/SENTENCIAS%20TRIBUNAL%20DE%20BOGOTA/EN%20APELACI&#211;N/Atanael%20Matajud&#237;os%20Buitrago%20y%20otros%20(07-12-2016)/Sentencia%20Priorizada%20BT%20-%202014%20-%2000103.pdf" TargetMode="External"/><Relationship Id="rId1" Type="http://schemas.openxmlformats.org/officeDocument/2006/relationships/slideLayout" Target="../slideLayouts/slideLayout6.xml"/><Relationship Id="rId5" Type="http://schemas.openxmlformats.org/officeDocument/2006/relationships/image" Target="../media/image108.png"/><Relationship Id="rId4" Type="http://schemas.openxmlformats.org/officeDocument/2006/relationships/image" Target="../media/image77.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ugenio%20Jos&#233;%20Reyes%20Regino%20-%2022-03-2017/2006-82984%20-%20Eugenio%20Jos&#233;%20Reyes%20Regino%20-%2022-03-2017.pdf" TargetMode="External"/><Relationship Id="rId2" Type="http://schemas.openxmlformats.org/officeDocument/2006/relationships/notesSlide" Target="../notesSlides/notesSlide54.xml"/><Relationship Id="rId1" Type="http://schemas.openxmlformats.org/officeDocument/2006/relationships/slideLayout" Target="../slideLayouts/slideLayout6.xml"/><Relationship Id="rId5" Type="http://schemas.openxmlformats.org/officeDocument/2006/relationships/image" Target="../media/image110.png"/><Relationship Id="rId4" Type="http://schemas.openxmlformats.org/officeDocument/2006/relationships/image" Target="../media/image109.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hyperlink" Target="../DECISIONES%20SALA%20DE%20JUSTICIA%20Y%20PAZ/SENTENCIAS%20TRIBUNAL%20DE%20BOGOTA/Eugenio%20Jos&#233;%20Reyes%20Regino%20-%2022-03-2017/2006-82984%20-%20Eugenio%20Jos&#233;%20Reyes%20Regino%20-%2022-03-2017.pdf" TargetMode="External"/><Relationship Id="rId2" Type="http://schemas.openxmlformats.org/officeDocument/2006/relationships/notesSlide" Target="../notesSlides/notesSlide55.xml"/><Relationship Id="rId1" Type="http://schemas.openxmlformats.org/officeDocument/2006/relationships/slideLayout" Target="../slideLayouts/slideLayout6.xml"/><Relationship Id="rId5" Type="http://schemas.openxmlformats.org/officeDocument/2006/relationships/image" Target="../media/image112.png"/><Relationship Id="rId4" Type="http://schemas.openxmlformats.org/officeDocument/2006/relationships/image" Target="../media/image111.png"/></Relationships>
</file>

<file path=ppt/slides/_rels/slide96.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56.xml"/><Relationship Id="rId1" Type="http://schemas.openxmlformats.org/officeDocument/2006/relationships/slideLayout" Target="../slideLayouts/slideLayout6.xml"/><Relationship Id="rId5" Type="http://schemas.openxmlformats.org/officeDocument/2006/relationships/image" Target="../media/image114.png"/><Relationship Id="rId4" Type="http://schemas.openxmlformats.org/officeDocument/2006/relationships/image" Target="../media/image113.png"/></Relationships>
</file>

<file path=ppt/slides/_rels/slide97.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57.xml"/><Relationship Id="rId1" Type="http://schemas.openxmlformats.org/officeDocument/2006/relationships/slideLayout" Target="../slideLayouts/slideLayout6.xml"/><Relationship Id="rId5" Type="http://schemas.openxmlformats.org/officeDocument/2006/relationships/image" Target="../media/image115.png"/><Relationship Id="rId4" Type="http://schemas.openxmlformats.org/officeDocument/2006/relationships/image" Target="../media/image113.png"/></Relationships>
</file>

<file path=ppt/slides/_rels/slide98.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58.xml"/><Relationship Id="rId1" Type="http://schemas.openxmlformats.org/officeDocument/2006/relationships/slideLayout" Target="../slideLayouts/slideLayout6.xml"/><Relationship Id="rId6" Type="http://schemas.openxmlformats.org/officeDocument/2006/relationships/image" Target="../media/image117.png"/><Relationship Id="rId5" Type="http://schemas.openxmlformats.org/officeDocument/2006/relationships/image" Target="../media/image116.png"/><Relationship Id="rId4" Type="http://schemas.openxmlformats.org/officeDocument/2006/relationships/image" Target="../media/image113.png"/></Relationships>
</file>

<file path=ppt/slides/_rels/slide99.xml.rels><?xml version="1.0" encoding="UTF-8" standalone="yes"?>
<Relationships xmlns="http://schemas.openxmlformats.org/package/2006/relationships"><Relationship Id="rId3" Type="http://schemas.openxmlformats.org/officeDocument/2006/relationships/hyperlink" Target="https://etbcsj-my.sharepoint.com/personal/fcanasp_cendoj_ramajudicial_gov_co/_layouts/15/guestaccess.aspx?guestaccesstoken=Sf06gGqbLz1Nmy1A0UKB4D8zMhUMFY1zz9Lm3EkyKUA%3d&amp;docid=01694383baea64c3f80ec54afbe406060" TargetMode="External"/><Relationship Id="rId2" Type="http://schemas.openxmlformats.org/officeDocument/2006/relationships/notesSlide" Target="../notesSlides/notesSlide59.xml"/><Relationship Id="rId1" Type="http://schemas.openxmlformats.org/officeDocument/2006/relationships/slideLayout" Target="../slideLayouts/slideLayout6.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1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379890" y="363870"/>
            <a:ext cx="11275449" cy="2273042"/>
          </a:xfrm>
        </p:spPr>
        <p:txBody>
          <a:bodyPr>
            <a:normAutofit/>
          </a:bodyPr>
          <a:lstStyle/>
          <a:p>
            <a:pPr>
              <a:defRPr/>
            </a:pPr>
            <a:r>
              <a:rPr lang="es-ES" dirty="0" smtClean="0">
                <a:solidFill>
                  <a:schemeClr val="tx2">
                    <a:tint val="100000"/>
                    <a:shade val="90000"/>
                    <a:satMod val="250000"/>
                    <a:alpha val="100000"/>
                  </a:schemeClr>
                </a:solidFill>
              </a:rPr>
              <a:t>Salas </a:t>
            </a:r>
            <a:r>
              <a:rPr lang="es-ES" dirty="0">
                <a:solidFill>
                  <a:schemeClr val="tx2">
                    <a:tint val="100000"/>
                    <a:shade val="90000"/>
                    <a:satMod val="250000"/>
                    <a:alpha val="100000"/>
                  </a:schemeClr>
                </a:solidFill>
              </a:rPr>
              <a:t>de Justicia y Paz </a:t>
            </a:r>
            <a:br>
              <a:rPr lang="es-ES" dirty="0">
                <a:solidFill>
                  <a:schemeClr val="tx2">
                    <a:tint val="100000"/>
                    <a:shade val="90000"/>
                    <a:satMod val="250000"/>
                    <a:alpha val="100000"/>
                  </a:schemeClr>
                </a:solidFill>
              </a:rPr>
            </a:br>
            <a:r>
              <a:rPr lang="es-ES" dirty="0" smtClean="0">
                <a:solidFill>
                  <a:schemeClr val="tx2">
                    <a:tint val="100000"/>
                    <a:shade val="90000"/>
                    <a:satMod val="250000"/>
                    <a:alpha val="100000"/>
                  </a:schemeClr>
                </a:solidFill>
              </a:rPr>
              <a:t>Tribunales Superiores </a:t>
            </a:r>
            <a:r>
              <a:rPr lang="es-ES" dirty="0">
                <a:solidFill>
                  <a:schemeClr val="tx2">
                    <a:tint val="100000"/>
                    <a:shade val="90000"/>
                    <a:satMod val="250000"/>
                    <a:alpha val="100000"/>
                  </a:schemeClr>
                </a:solidFill>
              </a:rPr>
              <a:t>de Bogotá, </a:t>
            </a:r>
            <a:r>
              <a:rPr lang="es-ES" dirty="0" smtClean="0">
                <a:solidFill>
                  <a:schemeClr val="tx2">
                    <a:tint val="100000"/>
                    <a:shade val="90000"/>
                    <a:satMod val="250000"/>
                    <a:alpha val="100000"/>
                  </a:schemeClr>
                </a:solidFill>
              </a:rPr>
              <a:t>BARRANQUILLA Y MEDELLÍN</a:t>
            </a:r>
            <a:endParaRPr lang="es-ES" dirty="0">
              <a:solidFill>
                <a:schemeClr val="tx2">
                  <a:tint val="100000"/>
                  <a:shade val="90000"/>
                  <a:satMod val="250000"/>
                  <a:alpha val="10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415422" y="3140968"/>
            <a:ext cx="11369209" cy="3785652"/>
          </a:xfrm>
          <a:prstGeom prst="rect">
            <a:avLst/>
          </a:prstGeom>
          <a:noFill/>
        </p:spPr>
        <p:txBody>
          <a:bodyPr wrap="square" rtlCol="0">
            <a:spAutoFit/>
          </a:bodyPr>
          <a:lstStyle/>
          <a:p>
            <a:pPr algn="ctr"/>
            <a:r>
              <a:rPr lang="es-ES" sz="3200" dirty="0" smtClean="0">
                <a:solidFill>
                  <a:srgbClr val="FFFFCC"/>
                </a:solidFill>
                <a:latin typeface="Gill Sans MT"/>
              </a:rPr>
              <a:t>CONSOLIDADO A 18 DE OCTUBRE DE 2017</a:t>
            </a:r>
          </a:p>
          <a:p>
            <a:endParaRPr lang="es-ES" sz="3200" dirty="0" smtClean="0">
              <a:solidFill>
                <a:srgbClr val="FFFFCC"/>
              </a:solidFill>
              <a:latin typeface="Gill Sans MT"/>
            </a:endParaRPr>
          </a:p>
          <a:p>
            <a:pPr marL="457200" indent="-457200">
              <a:buFont typeface="Arial" panose="020B0604020202020204" pitchFamily="34" charset="0"/>
              <a:buChar char="•"/>
            </a:pPr>
            <a:r>
              <a:rPr lang="es-ES" sz="3200" cap="small" dirty="0" smtClean="0">
                <a:solidFill>
                  <a:srgbClr val="FFFFCC"/>
                </a:solidFill>
                <a:latin typeface="Gill Sans MT"/>
              </a:rPr>
              <a:t>Mapeo y cifras</a:t>
            </a:r>
          </a:p>
          <a:p>
            <a:pPr marL="457200" indent="-457200">
              <a:buFont typeface="Arial" panose="020B0604020202020204" pitchFamily="34" charset="0"/>
              <a:buChar char="•"/>
            </a:pPr>
            <a:r>
              <a:rPr lang="es-ES" sz="2600" dirty="0" smtClean="0">
                <a:solidFill>
                  <a:srgbClr val="FFFFCC"/>
                </a:solidFill>
                <a:latin typeface="Gill Sans MT"/>
              </a:rPr>
              <a:t>DISCRIMINACIÓN SENTENCIAS PROFERIDAS   </a:t>
            </a:r>
          </a:p>
          <a:p>
            <a:pPr marL="457200" indent="-457200">
              <a:buFont typeface="Arial" panose="020B0604020202020204" pitchFamily="34" charset="0"/>
              <a:buChar char="•"/>
            </a:pPr>
            <a:r>
              <a:rPr lang="es-ES" sz="2600" dirty="0" smtClean="0">
                <a:solidFill>
                  <a:srgbClr val="FFFFCC"/>
                </a:solidFill>
                <a:latin typeface="Gill Sans MT"/>
              </a:rPr>
              <a:t>SITUACIÓN DE LOS PARAMILITARES EXTRADITADOS</a:t>
            </a:r>
          </a:p>
          <a:p>
            <a:pPr marL="457200" indent="-457200">
              <a:buFont typeface="Arial" panose="020B0604020202020204" pitchFamily="34" charset="0"/>
              <a:buChar char="•"/>
            </a:pPr>
            <a:endParaRPr lang="es-ES" sz="2000" dirty="0" smtClean="0">
              <a:solidFill>
                <a:srgbClr val="297FD5">
                  <a:lumMod val="40000"/>
                  <a:lumOff val="60000"/>
                </a:srgbClr>
              </a:solidFill>
              <a:latin typeface="Gill Sans MT"/>
            </a:endParaRPr>
          </a:p>
          <a:p>
            <a:pPr algn="ctr"/>
            <a:r>
              <a:rPr lang="es-ES" sz="2000" dirty="0">
                <a:solidFill>
                  <a:srgbClr val="297FD5">
                    <a:lumMod val="40000"/>
                    <a:lumOff val="60000"/>
                  </a:srgbClr>
                </a:solidFill>
                <a:latin typeface="Gill Sans MT"/>
              </a:rPr>
              <a:t>Relatoría Sala de Justicia y Paz de Bogotá</a:t>
            </a:r>
          </a:p>
          <a:p>
            <a:endParaRPr lang="es-ES" sz="3200" dirty="0">
              <a:solidFill>
                <a:srgbClr val="297FD5">
                  <a:lumMod val="40000"/>
                  <a:lumOff val="60000"/>
                </a:srgbClr>
              </a:solidFill>
              <a:latin typeface="Gill Sans MT"/>
            </a:endParaRPr>
          </a:p>
          <a:p>
            <a:pPr algn="ctr"/>
            <a:r>
              <a:rPr lang="es-ES" sz="2000" i="1" dirty="0" smtClean="0">
                <a:solidFill>
                  <a:srgbClr val="FFFFCC"/>
                </a:solidFill>
                <a:latin typeface="Gill Sans MT"/>
              </a:rPr>
              <a:t> </a:t>
            </a:r>
          </a:p>
        </p:txBody>
      </p:sp>
    </p:spTree>
    <p:extLst>
      <p:ext uri="{BB962C8B-B14F-4D97-AF65-F5344CB8AC3E}">
        <p14:creationId xmlns:p14="http://schemas.microsoft.com/office/powerpoint/2010/main" val="406787248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8540" y="3252272"/>
            <a:ext cx="174203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320824" y="3614791"/>
            <a:ext cx="13969552" cy="515147"/>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2</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1111</a:t>
            </a:r>
          </a:p>
          <a:p>
            <a:pPr algn="r"/>
            <a:r>
              <a:rPr lang="es-ES" sz="1600" b="1" cap="small" dirty="0" smtClean="0">
                <a:solidFill>
                  <a:schemeClr val="accent5">
                    <a:lumMod val="20000"/>
                    <a:lumOff val="80000"/>
                  </a:schemeClr>
                </a:solidFill>
              </a:rPr>
              <a:t>Hechos: 16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1420</a:t>
            </a:r>
          </a:p>
        </p:txBody>
      </p:sp>
      <p:sp>
        <p:nvSpPr>
          <p:cNvPr id="54" name="Freeform 28"/>
          <p:cNvSpPr>
            <a:spLocks/>
          </p:cNvSpPr>
          <p:nvPr/>
        </p:nvSpPr>
        <p:spPr bwMode="auto">
          <a:xfrm>
            <a:off x="9082673" y="2352513"/>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55" name="Tabla 54"/>
          <p:cNvGraphicFramePr>
            <a:graphicFrameLocks noGrp="1"/>
          </p:cNvGraphicFramePr>
          <p:nvPr>
            <p:extLst/>
          </p:nvPr>
        </p:nvGraphicFramePr>
        <p:xfrm>
          <a:off x="824568" y="4221218"/>
          <a:ext cx="4611749" cy="2235200"/>
        </p:xfrm>
        <a:graphic>
          <a:graphicData uri="http://schemas.openxmlformats.org/drawingml/2006/table">
            <a:tbl>
              <a:tblPr firstRow="1" bandRow="1">
                <a:tableStyleId>{5C22544A-7EE6-4342-B048-85BDC9FD1C3A}</a:tableStyleId>
              </a:tblPr>
              <a:tblGrid>
                <a:gridCol w="3119713"/>
                <a:gridCol w="1492036"/>
              </a:tblGrid>
              <a:tr h="465147">
                <a:tc>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s-ES" sz="1400" dirty="0" smtClean="0">
                          <a:solidFill>
                            <a:schemeClr val="tx2">
                              <a:lumMod val="75000"/>
                            </a:schemeClr>
                          </a:solidFill>
                        </a:rPr>
                        <a:t> </a:t>
                      </a:r>
                      <a:r>
                        <a:rPr lang="es-ES" sz="1400" dirty="0" err="1" smtClean="0">
                          <a:solidFill>
                            <a:schemeClr val="tx2">
                              <a:lumMod val="75000"/>
                            </a:schemeClr>
                          </a:solidFill>
                        </a:rPr>
                        <a:t>Edwar</a:t>
                      </a:r>
                      <a:r>
                        <a:rPr lang="es-ES" sz="1400" baseline="0" dirty="0" smtClean="0">
                          <a:solidFill>
                            <a:schemeClr val="tx2">
                              <a:lumMod val="75000"/>
                            </a:schemeClr>
                          </a:solidFill>
                        </a:rPr>
                        <a:t> Cobos </a:t>
                      </a:r>
                      <a:r>
                        <a:rPr lang="es-ES" sz="1400" baseline="0" dirty="0" err="1" smtClean="0">
                          <a:solidFill>
                            <a:schemeClr val="tx2">
                              <a:lumMod val="75000"/>
                            </a:schemeClr>
                          </a:solidFill>
                        </a:rPr>
                        <a:t>Tellez</a:t>
                      </a:r>
                      <a:r>
                        <a:rPr lang="es-ES" sz="1400" baseline="0" dirty="0" smtClean="0">
                          <a:solidFill>
                            <a:schemeClr val="tx2">
                              <a:lumMod val="75000"/>
                            </a:schemeClr>
                          </a:solidFill>
                        </a:rPr>
                        <a:t> alias “Diego Vecino”</a:t>
                      </a:r>
                      <a:endParaRPr lang="es-ES" sz="1400" dirty="0">
                        <a:solidFill>
                          <a:schemeClr val="tx2">
                            <a:lumMod val="75000"/>
                          </a:schemeClr>
                        </a:solidFill>
                      </a:endParaRPr>
                    </a:p>
                  </a:txBody>
                  <a:tcPr>
                    <a:solidFill>
                      <a:schemeClr val="bg1">
                        <a:lumMod val="9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600" dirty="0" smtClean="0">
                          <a:solidFill>
                            <a:schemeClr val="tx2">
                              <a:lumMod val="75000"/>
                            </a:schemeClr>
                          </a:solidFill>
                        </a:rPr>
                        <a:t>Comandante</a:t>
                      </a:r>
                    </a:p>
                    <a:p>
                      <a:endParaRPr lang="es-ES" sz="1600" dirty="0">
                        <a:solidFill>
                          <a:schemeClr val="tx2">
                            <a:lumMod val="75000"/>
                          </a:schemeClr>
                        </a:solidFill>
                      </a:endParaRPr>
                    </a:p>
                  </a:txBody>
                  <a:tcPr>
                    <a:solidFill>
                      <a:schemeClr val="bg1">
                        <a:lumMod val="95000"/>
                      </a:schemeClr>
                    </a:solidFill>
                  </a:tcPr>
                </a:tc>
              </a:tr>
              <a:tr h="370840">
                <a:tc gridSpan="2">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r>
              <a:tr h="231963">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1081</a:t>
                      </a:r>
                      <a:endParaRPr lang="es-ES" sz="1400" dirty="0"/>
                    </a:p>
                  </a:txBody>
                  <a:tcPr/>
                </a:tc>
              </a:tr>
              <a:tr h="256723">
                <a:tc>
                  <a:txBody>
                    <a:bodyPr/>
                    <a:lstStyle/>
                    <a:p>
                      <a:r>
                        <a:rPr lang="es-ES" sz="1400" dirty="0" smtClean="0"/>
                        <a:t>Homicidio</a:t>
                      </a:r>
                      <a:endParaRPr lang="es-ES" sz="1400" dirty="0"/>
                    </a:p>
                  </a:txBody>
                  <a:tcPr/>
                </a:tc>
                <a:tc>
                  <a:txBody>
                    <a:bodyPr/>
                    <a:lstStyle/>
                    <a:p>
                      <a:r>
                        <a:rPr lang="es-ES" sz="1400" dirty="0" smtClean="0"/>
                        <a:t>11</a:t>
                      </a:r>
                      <a:endParaRPr lang="es-ES" sz="1400" dirty="0"/>
                    </a:p>
                  </a:txBody>
                  <a:tcPr/>
                </a:tc>
              </a:tr>
              <a:tr h="281483">
                <a:tc>
                  <a:txBody>
                    <a:bodyPr/>
                    <a:lstStyle/>
                    <a:p>
                      <a:r>
                        <a:rPr lang="es-ES" sz="1400" dirty="0" smtClean="0"/>
                        <a:t>Secuestro</a:t>
                      </a:r>
                      <a:endParaRPr lang="es-ES" sz="1400" dirty="0"/>
                    </a:p>
                  </a:txBody>
                  <a:tcPr/>
                </a:tc>
                <a:tc>
                  <a:txBody>
                    <a:bodyPr/>
                    <a:lstStyle/>
                    <a:p>
                      <a:r>
                        <a:rPr lang="es-ES" sz="1400" dirty="0" smtClean="0"/>
                        <a:t>17</a:t>
                      </a:r>
                      <a:endParaRPr lang="es-ES" sz="1400" dirty="0"/>
                    </a:p>
                  </a:txBody>
                  <a:tcPr/>
                </a:tc>
              </a:tr>
              <a:tr h="370840">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56" name="Tabla 55"/>
          <p:cNvGraphicFramePr>
            <a:graphicFrameLocks noGrp="1"/>
          </p:cNvGraphicFramePr>
          <p:nvPr>
            <p:extLst/>
          </p:nvPr>
        </p:nvGraphicFramePr>
        <p:xfrm>
          <a:off x="6276020" y="4212887"/>
          <a:ext cx="4771168" cy="2235200"/>
        </p:xfrm>
        <a:graphic>
          <a:graphicData uri="http://schemas.openxmlformats.org/drawingml/2006/table">
            <a:tbl>
              <a:tblPr firstRow="1" bandRow="1">
                <a:tableStyleId>{5C22544A-7EE6-4342-B048-85BDC9FD1C3A}</a:tableStyleId>
              </a:tblPr>
              <a:tblGrid>
                <a:gridCol w="3227556"/>
                <a:gridCol w="1543612"/>
              </a:tblGrid>
              <a:tr h="509770">
                <a:tc>
                  <a:txBody>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lang="es-ES" sz="1400" dirty="0" smtClean="0">
                          <a:solidFill>
                            <a:schemeClr val="tx2">
                              <a:lumMod val="75000"/>
                            </a:schemeClr>
                          </a:solidFill>
                        </a:rPr>
                        <a:t> </a:t>
                      </a:r>
                      <a:r>
                        <a:rPr lang="es-ES" sz="1400" dirty="0" err="1" smtClean="0">
                          <a:solidFill>
                            <a:schemeClr val="tx2">
                              <a:lumMod val="75000"/>
                            </a:schemeClr>
                          </a:solidFill>
                        </a:rPr>
                        <a:t>Uber</a:t>
                      </a:r>
                      <a:r>
                        <a:rPr lang="es-ES" sz="1400" dirty="0" smtClean="0">
                          <a:solidFill>
                            <a:schemeClr val="tx2">
                              <a:lumMod val="75000"/>
                            </a:schemeClr>
                          </a:solidFill>
                        </a:rPr>
                        <a:t> Enrique </a:t>
                      </a:r>
                      <a:r>
                        <a:rPr lang="es-ES" sz="1400" dirty="0" err="1" smtClean="0">
                          <a:solidFill>
                            <a:schemeClr val="tx2">
                              <a:lumMod val="75000"/>
                            </a:schemeClr>
                          </a:solidFill>
                        </a:rPr>
                        <a:t>Banquez</a:t>
                      </a:r>
                      <a:r>
                        <a:rPr lang="es-ES" sz="1400" dirty="0" smtClean="0">
                          <a:solidFill>
                            <a:schemeClr val="tx2">
                              <a:lumMod val="75000"/>
                            </a:schemeClr>
                          </a:solidFill>
                        </a:rPr>
                        <a:t> Martínez alias “Juancho Dique”</a:t>
                      </a:r>
                      <a:endParaRPr lang="es-ES" sz="1400" dirty="0">
                        <a:solidFill>
                          <a:schemeClr val="tx2">
                            <a:lumMod val="75000"/>
                          </a:schemeClr>
                        </a:solidFill>
                      </a:endParaRPr>
                    </a:p>
                  </a:txBody>
                  <a:tcPr>
                    <a:solidFill>
                      <a:schemeClr val="bg1">
                        <a:lumMod val="95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1600" dirty="0" smtClean="0">
                          <a:solidFill>
                            <a:schemeClr val="tx2">
                              <a:lumMod val="75000"/>
                            </a:schemeClr>
                          </a:solidFill>
                        </a:rPr>
                        <a:t>Comandante</a:t>
                      </a:r>
                    </a:p>
                    <a:p>
                      <a:endParaRPr lang="es-ES" sz="1600" dirty="0">
                        <a:solidFill>
                          <a:schemeClr val="tx2">
                            <a:lumMod val="75000"/>
                          </a:schemeClr>
                        </a:solidFill>
                      </a:endParaRPr>
                    </a:p>
                  </a:txBody>
                  <a:tcPr>
                    <a:solidFill>
                      <a:schemeClr val="bg1">
                        <a:lumMod val="95000"/>
                      </a:schemeClr>
                    </a:solidFill>
                  </a:tcPr>
                </a:tc>
              </a:tr>
              <a:tr h="370840">
                <a:tc gridSpan="2">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r>
              <a:tr h="236884">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1081</a:t>
                      </a:r>
                      <a:endParaRPr lang="es-ES" sz="1400" dirty="0"/>
                    </a:p>
                  </a:txBody>
                  <a:tcPr/>
                </a:tc>
              </a:tr>
              <a:tr h="261644">
                <a:tc>
                  <a:txBody>
                    <a:bodyPr/>
                    <a:lstStyle/>
                    <a:p>
                      <a:r>
                        <a:rPr lang="es-ES" sz="1400" dirty="0" smtClean="0"/>
                        <a:t>Homicidio</a:t>
                      </a:r>
                      <a:endParaRPr lang="es-ES" sz="1400" dirty="0"/>
                    </a:p>
                  </a:txBody>
                  <a:tcPr/>
                </a:tc>
                <a:tc>
                  <a:txBody>
                    <a:bodyPr/>
                    <a:lstStyle/>
                    <a:p>
                      <a:r>
                        <a:rPr lang="es-ES" sz="1400" dirty="0" smtClean="0"/>
                        <a:t>11</a:t>
                      </a:r>
                      <a:endParaRPr lang="es-ES" sz="1400" dirty="0"/>
                    </a:p>
                  </a:txBody>
                  <a:tcPr/>
                </a:tc>
              </a:tr>
              <a:tr h="286404">
                <a:tc>
                  <a:txBody>
                    <a:bodyPr/>
                    <a:lstStyle/>
                    <a:p>
                      <a:r>
                        <a:rPr lang="es-ES" sz="1400" dirty="0" smtClean="0"/>
                        <a:t>Secuestro</a:t>
                      </a:r>
                      <a:endParaRPr lang="es-ES" sz="1400" dirty="0"/>
                    </a:p>
                  </a:txBody>
                  <a:tcPr/>
                </a:tc>
                <a:tc>
                  <a:txBody>
                    <a:bodyPr/>
                    <a:lstStyle/>
                    <a:p>
                      <a:r>
                        <a:rPr lang="es-ES" sz="1400" dirty="0" smtClean="0"/>
                        <a:t>17</a:t>
                      </a:r>
                      <a:endParaRPr lang="es-ES" sz="1400" dirty="0"/>
                    </a:p>
                  </a:txBody>
                  <a:tcPr/>
                </a:tc>
              </a:tr>
              <a:tr h="370840">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r>
            </a:tbl>
          </a:graphicData>
        </a:graphic>
      </p:graphicFrame>
      <p:pic>
        <p:nvPicPr>
          <p:cNvPr id="3" name="2 Imagen" descr="91262291.jpg"/>
          <p:cNvPicPr>
            <a:picLocks noChangeAspect="1"/>
          </p:cNvPicPr>
          <p:nvPr/>
        </p:nvPicPr>
        <p:blipFill>
          <a:blip r:embed="rId3" cstate="print"/>
          <a:stretch>
            <a:fillRect/>
          </a:stretch>
        </p:blipFill>
        <p:spPr>
          <a:xfrm>
            <a:off x="839416" y="4237828"/>
            <a:ext cx="504056" cy="504056"/>
          </a:xfrm>
          <a:prstGeom prst="rect">
            <a:avLst/>
          </a:prstGeom>
          <a:ln>
            <a:noFill/>
          </a:ln>
          <a:effectLst>
            <a:outerShdw blurRad="292100" dist="139700" dir="2700000" algn="tl" rotWithShape="0">
              <a:srgbClr val="333333">
                <a:alpha val="65000"/>
              </a:srgbClr>
            </a:outerShdw>
          </a:effectLst>
        </p:spPr>
      </p:pic>
      <p:pic>
        <p:nvPicPr>
          <p:cNvPr id="4" name="3 Imagen" descr="78587156.jpg"/>
          <p:cNvPicPr>
            <a:picLocks noChangeAspect="1"/>
          </p:cNvPicPr>
          <p:nvPr/>
        </p:nvPicPr>
        <p:blipFill>
          <a:blip r:embed="rId4" cstate="print"/>
          <a:stretch>
            <a:fillRect/>
          </a:stretch>
        </p:blipFill>
        <p:spPr>
          <a:xfrm>
            <a:off x="6312024" y="4223744"/>
            <a:ext cx="504056" cy="504056"/>
          </a:xfrm>
          <a:prstGeom prst="rect">
            <a:avLst/>
          </a:prstGeom>
          <a:ln>
            <a:noFill/>
          </a:ln>
          <a:effectLst>
            <a:outerShdw blurRad="292100" dist="139700" dir="2700000" algn="tl" rotWithShape="0">
              <a:srgbClr val="333333">
                <a:alpha val="65000"/>
              </a:srgbClr>
            </a:outerShdw>
          </a:effectLst>
        </p:spPr>
      </p:pic>
      <p:grpSp>
        <p:nvGrpSpPr>
          <p:cNvPr id="20" name="Group 111"/>
          <p:cNvGrpSpPr>
            <a:grpSpLocks/>
          </p:cNvGrpSpPr>
          <p:nvPr/>
        </p:nvGrpSpPr>
        <p:grpSpPr bwMode="auto">
          <a:xfrm>
            <a:off x="8254580" y="1791960"/>
            <a:ext cx="2376264" cy="1844824"/>
            <a:chOff x="748" y="80"/>
            <a:chExt cx="4885" cy="4240"/>
          </a:xfrm>
        </p:grpSpPr>
        <p:sp>
          <p:nvSpPr>
            <p:cNvPr id="21"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8"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9"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Oval 65"/>
            <p:cNvSpPr>
              <a:spLocks noChangeArrowheads="1"/>
            </p:cNvSpPr>
            <p:nvPr/>
          </p:nvSpPr>
          <p:spPr bwMode="auto">
            <a:xfrm rot="1664989">
              <a:off x="1612" y="635"/>
              <a:ext cx="264" cy="33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Text Box 86"/>
            <p:cNvSpPr txBox="1">
              <a:spLocks noChangeArrowheads="1"/>
            </p:cNvSpPr>
            <p:nvPr/>
          </p:nvSpPr>
          <p:spPr bwMode="auto">
            <a:xfrm>
              <a:off x="4241" y="428"/>
              <a:ext cx="1392" cy="1485"/>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F. MONTES DE MARIA</a:t>
              </a:r>
            </a:p>
          </p:txBody>
        </p:sp>
        <p:sp>
          <p:nvSpPr>
            <p:cNvPr id="101" name="Rectangle 87"/>
            <p:cNvSpPr>
              <a:spLocks noChangeArrowheads="1"/>
            </p:cNvSpPr>
            <p:nvPr/>
          </p:nvSpPr>
          <p:spPr bwMode="auto">
            <a:xfrm>
              <a:off x="3960" y="450"/>
              <a:ext cx="1664" cy="1616"/>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Oval 97"/>
            <p:cNvSpPr>
              <a:spLocks noChangeArrowheads="1"/>
            </p:cNvSpPr>
            <p:nvPr/>
          </p:nvSpPr>
          <p:spPr bwMode="auto">
            <a:xfrm>
              <a:off x="4005" y="1073"/>
              <a:ext cx="296" cy="33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3" name="Oval 99"/>
            <p:cNvSpPr>
              <a:spLocks noChangeArrowheads="1"/>
            </p:cNvSpPr>
            <p:nvPr/>
          </p:nvSpPr>
          <p:spPr bwMode="auto">
            <a:xfrm flipV="1">
              <a:off x="4015" y="576"/>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17" name="16 Tabla"/>
          <p:cNvGraphicFramePr>
            <a:graphicFrameLocks noGrp="1"/>
          </p:cNvGraphicFramePr>
          <p:nvPr>
            <p:extLst/>
          </p:nvPr>
        </p:nvGraphicFramePr>
        <p:xfrm>
          <a:off x="436841" y="628669"/>
          <a:ext cx="6666881" cy="2241959"/>
        </p:xfrm>
        <a:graphic>
          <a:graphicData uri="http://schemas.openxmlformats.org/drawingml/2006/table">
            <a:tbl>
              <a:tblPr firstRow="1" bandRow="1">
                <a:tableStyleId>{5C22544A-7EE6-4342-B048-85BDC9FD1C3A}</a:tableStyleId>
              </a:tblPr>
              <a:tblGrid>
                <a:gridCol w="3714943"/>
                <a:gridCol w="2951938"/>
              </a:tblGrid>
              <a:tr h="95179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 Montes de María y Frente Canal del Dique del Bloque Norte </a:t>
                      </a:r>
                      <a:r>
                        <a:rPr lang="es-CO" sz="1800" b="1" kern="1200" cap="small" dirty="0" smtClean="0">
                          <a:solidFill>
                            <a:srgbClr val="FFFF66"/>
                          </a:solidFill>
                          <a:latin typeface="+mn-lt"/>
                          <a:ea typeface="+mn-ea"/>
                          <a:cs typeface="Arial" pitchFamily="34" charset="0"/>
                        </a:rPr>
                        <a:t>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a:t>
                      </a:r>
                      <a:endParaRPr lang="es-ES" sz="1050" dirty="0"/>
                    </a:p>
                  </a:txBody>
                  <a:tcPr/>
                </a:tc>
                <a:tc>
                  <a:txBody>
                    <a:bodyPr/>
                    <a:lstStyle/>
                    <a:p>
                      <a:r>
                        <a:rPr lang="es-ES" sz="1400" dirty="0" smtClean="0"/>
                        <a:t>29</a:t>
                      </a:r>
                      <a:r>
                        <a:rPr lang="es-ES" sz="1400" baseline="0" dirty="0" smtClean="0"/>
                        <a:t> de </a:t>
                      </a:r>
                      <a:r>
                        <a:rPr lang="es-ES" sz="1400" dirty="0" smtClean="0"/>
                        <a:t>junio de 2010 </a:t>
                      </a:r>
                      <a:r>
                        <a:rPr lang="es-ES" sz="1400" dirty="0" smtClean="0">
                          <a:hlinkClick r:id="rId7"/>
                        </a:rPr>
                        <a:t>Consulte texto</a:t>
                      </a:r>
                      <a:endParaRPr lang="es-ES" sz="1400" dirty="0"/>
                    </a:p>
                  </a:txBody>
                  <a:tcPr/>
                </a:tc>
              </a:tr>
              <a:tr h="386004">
                <a:tc>
                  <a:txBody>
                    <a:bodyPr/>
                    <a:lstStyle/>
                    <a:p>
                      <a:pPr algn="just"/>
                      <a:r>
                        <a:rPr lang="es-ES" sz="1400" dirty="0" smtClean="0"/>
                        <a:t>Segunda</a:t>
                      </a:r>
                      <a:r>
                        <a:rPr lang="es-ES" sz="1400" baseline="0" dirty="0" smtClean="0"/>
                        <a:t> Instancia. </a:t>
                      </a:r>
                      <a:r>
                        <a:rPr lang="es-ES" sz="1050" baseline="0" dirty="0" smtClean="0"/>
                        <a:t>M.P. Dra. María del Rosario González M.</a:t>
                      </a:r>
                      <a:endParaRPr lang="es-ES" sz="1050" dirty="0"/>
                    </a:p>
                  </a:txBody>
                  <a:tcPr/>
                </a:tc>
                <a:tc>
                  <a:txBody>
                    <a:bodyPr/>
                    <a:lstStyle/>
                    <a:p>
                      <a:r>
                        <a:rPr lang="es-ES" sz="1400" dirty="0" smtClean="0"/>
                        <a:t>Rad. 34547 27 de abril</a:t>
                      </a:r>
                      <a:r>
                        <a:rPr lang="es-ES" sz="1400" baseline="0" dirty="0" smtClean="0"/>
                        <a:t> de 2011 </a:t>
                      </a:r>
                      <a:r>
                        <a:rPr lang="es-ES" sz="1400" baseline="0" dirty="0" smtClean="0">
                          <a:hlinkClick r:id="rId8"/>
                        </a:rPr>
                        <a:t>Consulte texto</a:t>
                      </a:r>
                      <a:endParaRPr lang="es-ES" sz="1400" dirty="0"/>
                    </a:p>
                  </a:txBody>
                  <a:tcPr/>
                </a:tc>
              </a:tr>
              <a:tr h="386004">
                <a:tc>
                  <a:txBody>
                    <a:bodyPr/>
                    <a:lstStyle/>
                    <a:p>
                      <a:r>
                        <a:rPr lang="es-ES" sz="1400" dirty="0" smtClean="0"/>
                        <a:t>Postulados</a:t>
                      </a:r>
                      <a:endParaRPr lang="es-ES" sz="140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7" name="CuadroTexto 6"/>
          <p:cNvSpPr txBox="1"/>
          <p:nvPr/>
        </p:nvSpPr>
        <p:spPr>
          <a:xfrm>
            <a:off x="491816" y="299631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232284420"/>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3834298272"/>
              </p:ext>
            </p:extLst>
          </p:nvPr>
        </p:nvGraphicFramePr>
        <p:xfrm>
          <a:off x="448674" y="2622058"/>
          <a:ext cx="4229437" cy="3869277"/>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ARNOLFO</a:t>
                      </a:r>
                      <a:r>
                        <a:rPr lang="es-ES" sz="1400" baseline="0" dirty="0" smtClean="0"/>
                        <a:t> SANTAMARIA GALINDO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22</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14</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41488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Actos</a:t>
                      </a:r>
                      <a:r>
                        <a:rPr lang="es-ES" sz="1100" baseline="0" dirty="0" smtClean="0"/>
                        <a:t> sexuales violentos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11</a:t>
                      </a: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Constreñimiento ilegal</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205599405"/>
              </p:ext>
            </p:extLst>
          </p:nvPr>
        </p:nvGraphicFramePr>
        <p:xfrm>
          <a:off x="4689170" y="2212340"/>
          <a:ext cx="4229437" cy="39725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MARTIN</a:t>
                      </a:r>
                      <a:r>
                        <a:rPr lang="es-ES" sz="1400" baseline="0" dirty="0" smtClean="0"/>
                        <a:t> ALONSO HOYOS GUTIÉRREZ</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Concierto para delinquir agravado</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Acceso carnal violento </a:t>
                      </a:r>
                      <a:r>
                        <a:rPr lang="es-ES" sz="1100" baseline="0" dirty="0" smtClean="0"/>
                        <a:t>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Amenazas</a:t>
                      </a:r>
                      <a:r>
                        <a:rPr lang="es-ES" sz="1100" baseline="0" dirty="0" smtClean="0"/>
                        <a:t> </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Exacciones</a:t>
                      </a:r>
                      <a:r>
                        <a:rPr lang="es-ES" sz="1100" baseline="0" dirty="0" smtClean="0"/>
                        <a:t> o contribuciones arbitrarias</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Destrucción y apropiación</a:t>
                      </a:r>
                      <a:r>
                        <a:rPr lang="es-ES" sz="1100" baseline="0" dirty="0" smtClean="0"/>
                        <a:t> de BP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938900" y="2641146"/>
            <a:ext cx="531174" cy="663968"/>
          </a:xfrm>
          <a:prstGeom prst="rect">
            <a:avLst/>
          </a:prstGeom>
        </p:spPr>
      </p:pic>
      <p:pic>
        <p:nvPicPr>
          <p:cNvPr id="5" name="Imagen 4"/>
          <p:cNvPicPr>
            <a:picLocks noChangeAspect="1"/>
          </p:cNvPicPr>
          <p:nvPr/>
        </p:nvPicPr>
        <p:blipFill>
          <a:blip r:embed="rId6"/>
          <a:stretch>
            <a:fillRect/>
          </a:stretch>
        </p:blipFill>
        <p:spPr>
          <a:xfrm>
            <a:off x="8286752" y="2282330"/>
            <a:ext cx="545552" cy="570804"/>
          </a:xfrm>
          <a:prstGeom prst="rect">
            <a:avLst/>
          </a:prstGeom>
        </p:spPr>
      </p:pic>
    </p:spTree>
    <p:extLst>
      <p:ext uri="{BB962C8B-B14F-4D97-AF65-F5344CB8AC3E}">
        <p14:creationId xmlns:p14="http://schemas.microsoft.com/office/powerpoint/2010/main" val="1313155657"/>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304458596"/>
              </p:ext>
            </p:extLst>
          </p:nvPr>
        </p:nvGraphicFramePr>
        <p:xfrm>
          <a:off x="448675" y="2622058"/>
          <a:ext cx="3775118" cy="4036917"/>
        </p:xfrm>
        <a:graphic>
          <a:graphicData uri="http://schemas.openxmlformats.org/drawingml/2006/table">
            <a:tbl>
              <a:tblPr firstRow="1" bandRow="1">
                <a:tableStyleId>{5C22544A-7EE6-4342-B048-85BDC9FD1C3A}</a:tableStyleId>
              </a:tblPr>
              <a:tblGrid>
                <a:gridCol w="2174479"/>
                <a:gridCol w="160063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EVERARDO</a:t>
                      </a:r>
                      <a:r>
                        <a:rPr lang="es-ES" sz="1400" baseline="0" dirty="0" smtClean="0"/>
                        <a:t> BOLAÑOS GALINDO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41488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Destrucción y</a:t>
                      </a:r>
                      <a:r>
                        <a:rPr lang="es-ES" sz="1100" baseline="0" dirty="0" smtClean="0"/>
                        <a:t> apropiación BP</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Exacciones o contribuciones arbitrarias</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Extorsión</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7</a:t>
                      </a: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14</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3598332357"/>
              </p:ext>
            </p:extLst>
          </p:nvPr>
        </p:nvGraphicFramePr>
        <p:xfrm>
          <a:off x="4583832" y="2622058"/>
          <a:ext cx="4262767" cy="2719914"/>
        </p:xfrm>
        <a:graphic>
          <a:graphicData uri="http://schemas.openxmlformats.org/drawingml/2006/table">
            <a:tbl>
              <a:tblPr firstRow="1" bandRow="1">
                <a:tableStyleId>{5C22544A-7EE6-4342-B048-85BDC9FD1C3A}</a:tableStyleId>
              </a:tblPr>
              <a:tblGrid>
                <a:gridCol w="3218646"/>
                <a:gridCol w="1044121"/>
              </a:tblGrid>
              <a:tr h="181505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RICHARD</a:t>
                      </a:r>
                      <a:r>
                        <a:rPr lang="es-ES" sz="1400" baseline="0" dirty="0" smtClean="0"/>
                        <a:t> MANUEL PAYARES CORONADO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33</a:t>
                      </a:r>
                      <a:endParaRPr lang="es-ES" sz="1100" dirty="0">
                        <a:solidFill>
                          <a:schemeClr val="tx1"/>
                        </a:solidFill>
                      </a:endParaRPr>
                    </a:p>
                  </a:txBody>
                  <a:tcPr anchor="ctr"/>
                </a:tc>
              </a:tr>
              <a:tr h="251893">
                <a:tc>
                  <a:txBody>
                    <a:bodyPr/>
                    <a:lstStyle/>
                    <a:p>
                      <a:r>
                        <a:rPr lang="es-ES" sz="1100" dirty="0" smtClean="0"/>
                        <a:t>Deportación, expulsión, traslado o desplazamiento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Concierto para delinquir agravado</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586874" y="2684277"/>
            <a:ext cx="467454" cy="620837"/>
          </a:xfrm>
          <a:prstGeom prst="rect">
            <a:avLst/>
          </a:prstGeom>
        </p:spPr>
      </p:pic>
      <p:pic>
        <p:nvPicPr>
          <p:cNvPr id="5" name="Imagen 4"/>
          <p:cNvPicPr>
            <a:picLocks noChangeAspect="1"/>
          </p:cNvPicPr>
          <p:nvPr/>
        </p:nvPicPr>
        <p:blipFill>
          <a:blip r:embed="rId6"/>
          <a:stretch>
            <a:fillRect/>
          </a:stretch>
        </p:blipFill>
        <p:spPr>
          <a:xfrm>
            <a:off x="4903682" y="3645024"/>
            <a:ext cx="576064" cy="720080"/>
          </a:xfrm>
          <a:prstGeom prst="rect">
            <a:avLst/>
          </a:prstGeom>
        </p:spPr>
      </p:pic>
    </p:spTree>
    <p:extLst>
      <p:ext uri="{BB962C8B-B14F-4D97-AF65-F5344CB8AC3E}">
        <p14:creationId xmlns:p14="http://schemas.microsoft.com/office/powerpoint/2010/main" val="1249679435"/>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039143700"/>
              </p:ext>
            </p:extLst>
          </p:nvPr>
        </p:nvGraphicFramePr>
        <p:xfrm>
          <a:off x="448675" y="2622058"/>
          <a:ext cx="4135158" cy="4162873"/>
        </p:xfrm>
        <a:graphic>
          <a:graphicData uri="http://schemas.openxmlformats.org/drawingml/2006/table">
            <a:tbl>
              <a:tblPr firstRow="1" bandRow="1">
                <a:tableStyleId>{5C22544A-7EE6-4342-B048-85BDC9FD1C3A}</a:tableStyleId>
              </a:tblPr>
              <a:tblGrid>
                <a:gridCol w="2381863"/>
                <a:gridCol w="1753295"/>
              </a:tblGrid>
              <a:tr h="690897">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OSCAR LEONARDO MONTEALEGRE BELTRAN </a:t>
                      </a:r>
                    </a:p>
                  </a:txBody>
                  <a:tcPr anchor="ctr"/>
                </a:tc>
                <a:tc hMerge="1">
                  <a:txBody>
                    <a:bodyPr/>
                    <a:lstStyle/>
                    <a:p>
                      <a:endParaRPr lang="es-CO"/>
                    </a:p>
                  </a:txBody>
                  <a:tcPr/>
                </a:tc>
              </a:tr>
              <a:tr h="363016">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51</a:t>
                      </a:r>
                      <a:endParaRPr lang="es-ES" sz="1100" dirty="0">
                        <a:solidFill>
                          <a:schemeClr val="tx1"/>
                        </a:solidFill>
                      </a:endParaRPr>
                    </a:p>
                  </a:txBody>
                  <a:tcPr anchor="ctr"/>
                </a:tc>
              </a:tr>
              <a:tr h="243212">
                <a:tc>
                  <a:txBody>
                    <a:bodyPr/>
                    <a:lstStyle/>
                    <a:p>
                      <a:r>
                        <a:rPr lang="es-ES" sz="1100" dirty="0" smtClean="0"/>
                        <a:t>Tentativa de homicidio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43212">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14</a:t>
                      </a:r>
                      <a:endParaRPr lang="es-ES" sz="1100" dirty="0">
                        <a:solidFill>
                          <a:schemeClr val="tx1"/>
                        </a:solidFill>
                      </a:endParaRPr>
                    </a:p>
                  </a:txBody>
                  <a:tcPr anchor="ctr"/>
                </a:tc>
              </a:tr>
              <a:tr h="243212">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43212">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43212">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18</a:t>
                      </a:r>
                      <a:endParaRPr lang="es-ES" sz="1100" dirty="0">
                        <a:solidFill>
                          <a:schemeClr val="tx1"/>
                        </a:solidFill>
                      </a:endParaRPr>
                    </a:p>
                  </a:txBody>
                  <a:tcPr anchor="ctr"/>
                </a:tc>
              </a:tr>
              <a:tr h="243212">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43212">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16</a:t>
                      </a:r>
                      <a:endParaRPr lang="es-ES" sz="1100" dirty="0">
                        <a:solidFill>
                          <a:schemeClr val="tx1"/>
                        </a:solidFill>
                      </a:endParaRPr>
                    </a:p>
                  </a:txBody>
                  <a:tcPr anchor="ctr"/>
                </a:tc>
              </a:tr>
              <a:tr h="243212">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43212">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16</a:t>
                      </a:r>
                      <a:endParaRPr lang="es-ES" sz="1100" dirty="0">
                        <a:solidFill>
                          <a:schemeClr val="tx1"/>
                        </a:solidFill>
                      </a:endParaRPr>
                    </a:p>
                  </a:txBody>
                  <a:tcPr anchor="ctr"/>
                </a:tc>
              </a:tr>
              <a:tr h="243212">
                <a:tc>
                  <a:txBody>
                    <a:bodyPr/>
                    <a:lstStyle/>
                    <a:p>
                      <a:r>
                        <a:rPr lang="es-ES" sz="1100" dirty="0" smtClean="0"/>
                        <a:t>Amenazas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43212">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43212">
                <a:tc>
                  <a:txBody>
                    <a:bodyPr/>
                    <a:lstStyle/>
                    <a:p>
                      <a:r>
                        <a:rPr lang="es-ES" sz="1100" dirty="0" smtClean="0"/>
                        <a:t>Concierto para</a:t>
                      </a:r>
                      <a:r>
                        <a:rPr lang="es-ES" sz="1100" baseline="0" dirty="0" smtClean="0"/>
                        <a:t>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2037426285"/>
              </p:ext>
            </p:extLst>
          </p:nvPr>
        </p:nvGraphicFramePr>
        <p:xfrm>
          <a:off x="4726959" y="2645566"/>
          <a:ext cx="3927110" cy="3401157"/>
        </p:xfrm>
        <a:graphic>
          <a:graphicData uri="http://schemas.openxmlformats.org/drawingml/2006/table">
            <a:tbl>
              <a:tblPr firstRow="1" bandRow="1">
                <a:tableStyleId>{5C22544A-7EE6-4342-B048-85BDC9FD1C3A}</a:tableStyleId>
              </a:tblPr>
              <a:tblGrid>
                <a:gridCol w="2269698"/>
                <a:gridCol w="1657412"/>
              </a:tblGrid>
              <a:tr h="591177">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JOSÉ</a:t>
                      </a:r>
                      <a:r>
                        <a:rPr lang="es-ES" sz="1400" baseline="0" dirty="0" smtClean="0"/>
                        <a:t> ARNULFO RAYO BUSTOS</a:t>
                      </a:r>
                      <a:endParaRPr lang="es-ES" sz="1400" dirty="0" smtClean="0"/>
                    </a:p>
                  </a:txBody>
                  <a:tcPr anchor="ctr"/>
                </a:tc>
                <a:tc hMerge="1">
                  <a:txBody>
                    <a:bodyPr/>
                    <a:lstStyle/>
                    <a:p>
                      <a:endParaRPr lang="es-CO"/>
                    </a:p>
                  </a:txBody>
                  <a:tcPr/>
                </a:tc>
              </a:tr>
              <a:tr h="31062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08108">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342767">
                <a:tc>
                  <a:txBody>
                    <a:bodyPr/>
                    <a:lstStyle/>
                    <a:p>
                      <a:r>
                        <a:rPr lang="es-ES" sz="1100" dirty="0" smtClean="0"/>
                        <a:t>Coautor</a:t>
                      </a:r>
                    </a:p>
                    <a:p>
                      <a:r>
                        <a:rPr lang="es-ES" sz="1100" baseline="0" dirty="0" smtClean="0"/>
                        <a:t>Homicidio en PP </a:t>
                      </a:r>
                      <a:endParaRPr lang="es-ES" sz="1100" dirty="0"/>
                    </a:p>
                  </a:txBody>
                  <a:tcPr anchor="ctr"/>
                </a:tc>
                <a:tc>
                  <a:txBody>
                    <a:bodyPr/>
                    <a:lstStyle/>
                    <a:p>
                      <a:pPr algn="ctr"/>
                      <a:r>
                        <a:rPr lang="es-ES" sz="1100" dirty="0" smtClean="0">
                          <a:solidFill>
                            <a:schemeClr val="tx1"/>
                          </a:solidFill>
                        </a:rPr>
                        <a:t>7</a:t>
                      </a:r>
                      <a:endParaRPr lang="es-ES" sz="1100" dirty="0">
                        <a:solidFill>
                          <a:schemeClr val="tx1"/>
                        </a:solidFill>
                      </a:endParaRPr>
                    </a:p>
                  </a:txBody>
                  <a:tcPr anchor="ctr"/>
                </a:tc>
              </a:tr>
              <a:tr h="208108">
                <a:tc>
                  <a:txBody>
                    <a:bodyPr/>
                    <a:lstStyle/>
                    <a:p>
                      <a:r>
                        <a:rPr lang="es-ES" sz="1100" dirty="0" smtClean="0"/>
                        <a:t>Desaparición</a:t>
                      </a:r>
                      <a:r>
                        <a:rPr lang="es-ES" sz="1100" baseline="0" dirty="0" smtClean="0"/>
                        <a:t> forzada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08108">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08108">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08108">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08108">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08108">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08108">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914492" y="2645566"/>
            <a:ext cx="496670" cy="620837"/>
          </a:xfrm>
          <a:prstGeom prst="rect">
            <a:avLst/>
          </a:prstGeom>
        </p:spPr>
      </p:pic>
      <p:pic>
        <p:nvPicPr>
          <p:cNvPr id="5" name="Imagen 4"/>
          <p:cNvPicPr>
            <a:picLocks noChangeAspect="1"/>
          </p:cNvPicPr>
          <p:nvPr/>
        </p:nvPicPr>
        <p:blipFill>
          <a:blip r:embed="rId6"/>
          <a:stretch>
            <a:fillRect/>
          </a:stretch>
        </p:blipFill>
        <p:spPr>
          <a:xfrm>
            <a:off x="7917108" y="2717573"/>
            <a:ext cx="381457" cy="476821"/>
          </a:xfrm>
          <a:prstGeom prst="rect">
            <a:avLst/>
          </a:prstGeom>
        </p:spPr>
      </p:pic>
    </p:spTree>
    <p:extLst>
      <p:ext uri="{BB962C8B-B14F-4D97-AF65-F5344CB8AC3E}">
        <p14:creationId xmlns:p14="http://schemas.microsoft.com/office/powerpoint/2010/main" val="2206822839"/>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3734566531"/>
              </p:ext>
            </p:extLst>
          </p:nvPr>
        </p:nvGraphicFramePr>
        <p:xfrm>
          <a:off x="448674" y="2622058"/>
          <a:ext cx="4229437" cy="3092037"/>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JOSÉ ORLANDO ESTRADA RENDÓN</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10</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41488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Actos</a:t>
                      </a:r>
                      <a:r>
                        <a:rPr lang="es-ES" sz="1100" baseline="0" dirty="0" smtClean="0"/>
                        <a:t> de Terrorismo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317174703"/>
              </p:ext>
            </p:extLst>
          </p:nvPr>
        </p:nvGraphicFramePr>
        <p:xfrm>
          <a:off x="4799857" y="2622058"/>
          <a:ext cx="3816424" cy="1899914"/>
        </p:xfrm>
        <a:graphic>
          <a:graphicData uri="http://schemas.openxmlformats.org/drawingml/2006/table">
            <a:tbl>
              <a:tblPr firstRow="1" bandRow="1">
                <a:tableStyleId>{5C22544A-7EE6-4342-B048-85BDC9FD1C3A}</a:tableStyleId>
              </a:tblPr>
              <a:tblGrid>
                <a:gridCol w="2198271"/>
                <a:gridCol w="1618153"/>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RODOLFO</a:t>
                      </a:r>
                      <a:r>
                        <a:rPr lang="es-ES" sz="1400" baseline="0" dirty="0" smtClean="0"/>
                        <a:t> USEDA CASTAÑO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Secuestro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4000057" y="2683273"/>
            <a:ext cx="497473" cy="621841"/>
          </a:xfrm>
          <a:prstGeom prst="rect">
            <a:avLst/>
          </a:prstGeom>
        </p:spPr>
      </p:pic>
      <p:pic>
        <p:nvPicPr>
          <p:cNvPr id="5" name="Imagen 4"/>
          <p:cNvPicPr>
            <a:picLocks noChangeAspect="1"/>
          </p:cNvPicPr>
          <p:nvPr/>
        </p:nvPicPr>
        <p:blipFill>
          <a:blip r:embed="rId6"/>
          <a:stretch>
            <a:fillRect/>
          </a:stretch>
        </p:blipFill>
        <p:spPr>
          <a:xfrm>
            <a:off x="7844331" y="2647770"/>
            <a:ext cx="554276" cy="692845"/>
          </a:xfrm>
          <a:prstGeom prst="rect">
            <a:avLst/>
          </a:prstGeom>
        </p:spPr>
      </p:pic>
    </p:spTree>
    <p:extLst>
      <p:ext uri="{BB962C8B-B14F-4D97-AF65-F5344CB8AC3E}">
        <p14:creationId xmlns:p14="http://schemas.microsoft.com/office/powerpoint/2010/main" val="3880226839"/>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2241510247"/>
              </p:ext>
            </p:extLst>
          </p:nvPr>
        </p:nvGraphicFramePr>
        <p:xfrm>
          <a:off x="448674" y="2622058"/>
          <a:ext cx="4229437" cy="26771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GUILLERMO LEÓN MARÍN</a:t>
                      </a:r>
                      <a:r>
                        <a:rPr lang="es-ES" sz="1400" baseline="0" dirty="0" smtClean="0"/>
                        <a:t> PULGARÍN</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51893">
                <a:tc>
                  <a:txBody>
                    <a:bodyPr/>
                    <a:lstStyle/>
                    <a:p>
                      <a:r>
                        <a:rPr lang="es-ES" sz="1100" dirty="0" smtClean="0"/>
                        <a:t>Tentativa de homicidio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2362057165"/>
              </p:ext>
            </p:extLst>
          </p:nvPr>
        </p:nvGraphicFramePr>
        <p:xfrm>
          <a:off x="4689170" y="2212340"/>
          <a:ext cx="4229437" cy="430783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ANÍBAL DE JESÚS GÓMEZ HOLGUÍN</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b="1" dirty="0" smtClean="0"/>
                        <a:t>Coautor</a:t>
                      </a:r>
                    </a:p>
                    <a:p>
                      <a:r>
                        <a:rPr lang="es-ES" sz="1100" dirty="0" smtClean="0"/>
                        <a:t>Homicidio</a:t>
                      </a:r>
                      <a:r>
                        <a:rPr lang="es-ES" sz="1100" baseline="0" dirty="0" smtClean="0"/>
                        <a:t>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Tentativa de homicidio en PP</a:t>
                      </a:r>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Reclutamiento</a:t>
                      </a:r>
                      <a:r>
                        <a:rPr lang="es-ES" sz="1100" baseline="0" dirty="0" smtClean="0"/>
                        <a:t> Ilícito</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Homicidio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Secuestro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Hurto agravado </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b="1" dirty="0" smtClean="0"/>
                        <a:t>Autor</a:t>
                      </a:r>
                      <a:r>
                        <a:rPr lang="es-ES" sz="1100" b="1" baseline="0" dirty="0" smtClean="0"/>
                        <a:t> material</a:t>
                      </a:r>
                    </a:p>
                    <a:p>
                      <a:r>
                        <a:rPr lang="es-ES" sz="1100" baseline="0" dirty="0" smtClean="0"/>
                        <a:t>Homicidio en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4025046" y="2708919"/>
            <a:ext cx="558786" cy="566479"/>
          </a:xfrm>
          <a:prstGeom prst="rect">
            <a:avLst/>
          </a:prstGeom>
        </p:spPr>
      </p:pic>
      <p:pic>
        <p:nvPicPr>
          <p:cNvPr id="5" name="Imagen 4"/>
          <p:cNvPicPr>
            <a:picLocks noChangeAspect="1"/>
          </p:cNvPicPr>
          <p:nvPr/>
        </p:nvPicPr>
        <p:blipFill>
          <a:blip r:embed="rId6"/>
          <a:stretch>
            <a:fillRect/>
          </a:stretch>
        </p:blipFill>
        <p:spPr>
          <a:xfrm>
            <a:off x="8247668" y="2281126"/>
            <a:ext cx="519712" cy="573212"/>
          </a:xfrm>
          <a:prstGeom prst="rect">
            <a:avLst/>
          </a:prstGeom>
        </p:spPr>
      </p:pic>
    </p:spTree>
    <p:extLst>
      <p:ext uri="{BB962C8B-B14F-4D97-AF65-F5344CB8AC3E}">
        <p14:creationId xmlns:p14="http://schemas.microsoft.com/office/powerpoint/2010/main" val="1081869367"/>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3470832"/>
              </p:ext>
            </p:extLst>
          </p:nvPr>
        </p:nvGraphicFramePr>
        <p:xfrm>
          <a:off x="448674" y="2622058"/>
          <a:ext cx="4229437" cy="24180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ROBERTO CARLOS DELGADO</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48</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3983054545"/>
              </p:ext>
            </p:extLst>
          </p:nvPr>
        </p:nvGraphicFramePr>
        <p:xfrm>
          <a:off x="4689170" y="2627976"/>
          <a:ext cx="4229437" cy="24180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JADITH PAYARES CANTILLO</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Concierto para delinquir agravado</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agravado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750303" y="2708920"/>
            <a:ext cx="466164" cy="582705"/>
          </a:xfrm>
          <a:prstGeom prst="rect">
            <a:avLst/>
          </a:prstGeom>
        </p:spPr>
      </p:pic>
      <p:pic>
        <p:nvPicPr>
          <p:cNvPr id="5" name="Imagen 4"/>
          <p:cNvPicPr>
            <a:picLocks noChangeAspect="1"/>
          </p:cNvPicPr>
          <p:nvPr/>
        </p:nvPicPr>
        <p:blipFill>
          <a:blip r:embed="rId6"/>
          <a:stretch>
            <a:fillRect/>
          </a:stretch>
        </p:blipFill>
        <p:spPr>
          <a:xfrm>
            <a:off x="7690266" y="2662850"/>
            <a:ext cx="539874" cy="674843"/>
          </a:xfrm>
          <a:prstGeom prst="rect">
            <a:avLst/>
          </a:prstGeom>
        </p:spPr>
      </p:pic>
    </p:spTree>
    <p:extLst>
      <p:ext uri="{BB962C8B-B14F-4D97-AF65-F5344CB8AC3E}">
        <p14:creationId xmlns:p14="http://schemas.microsoft.com/office/powerpoint/2010/main" val="1371813046"/>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2969003914"/>
              </p:ext>
            </p:extLst>
          </p:nvPr>
        </p:nvGraphicFramePr>
        <p:xfrm>
          <a:off x="448674" y="2622058"/>
          <a:ext cx="4229437" cy="37134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GERARDO ALEJANDRO MATEUS ACERO</a:t>
                      </a:r>
                    </a:p>
                  </a:txBody>
                  <a:tcPr anchor="ctr"/>
                </a:tc>
                <a:tc hMerge="1">
                  <a:txBody>
                    <a:bodyPr/>
                    <a:lstStyle/>
                    <a:p>
                      <a:endParaRPr lang="es-CO"/>
                    </a:p>
                  </a:txBody>
                  <a:tcPr/>
                </a:tc>
              </a:tr>
              <a:tr h="386700">
                <a:tc>
                  <a:txBody>
                    <a:bodyPr/>
                    <a:lstStyle/>
                    <a:p>
                      <a:r>
                        <a:rPr lang="es-ES" sz="1100" dirty="0" smtClean="0"/>
                        <a:t>Tentativa de 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Acceso carnal violento en PP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Actos sexuales violentos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Prostitución forzada  y esclavitud sex</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Tratos inhumanos y degradantes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Destrucción y apropiación</a:t>
                      </a:r>
                      <a:r>
                        <a:rPr lang="es-ES" sz="1100" baseline="0" dirty="0" smtClean="0"/>
                        <a:t> de BP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Deportación, expulsión o </a:t>
                      </a:r>
                      <a:r>
                        <a:rPr lang="es-ES" sz="1100" dirty="0" err="1" smtClean="0"/>
                        <a:t>desplazmien</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58296920"/>
              </p:ext>
            </p:extLst>
          </p:nvPr>
        </p:nvGraphicFramePr>
        <p:xfrm>
          <a:off x="4689170" y="2627976"/>
          <a:ext cx="4229437" cy="293623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PABLO EMILIO QUINTERO DODINO</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7</a:t>
                      </a:r>
                      <a:endParaRPr lang="es-ES" sz="1100" dirty="0">
                        <a:solidFill>
                          <a:schemeClr val="tx1"/>
                        </a:solidFill>
                      </a:endParaRPr>
                    </a:p>
                  </a:txBody>
                  <a:tcPr anchor="ctr"/>
                </a:tc>
              </a:tr>
              <a:tr h="251893">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Amenazas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Entrenamiento para actividades ilícitas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4124382" y="2685005"/>
            <a:ext cx="539874" cy="620837"/>
          </a:xfrm>
          <a:prstGeom prst="rect">
            <a:avLst/>
          </a:prstGeom>
        </p:spPr>
      </p:pic>
      <p:pic>
        <p:nvPicPr>
          <p:cNvPr id="5" name="Imagen 4"/>
          <p:cNvPicPr>
            <a:picLocks noChangeAspect="1"/>
          </p:cNvPicPr>
          <p:nvPr/>
        </p:nvPicPr>
        <p:blipFill>
          <a:blip r:embed="rId6"/>
          <a:stretch>
            <a:fillRect/>
          </a:stretch>
        </p:blipFill>
        <p:spPr>
          <a:xfrm>
            <a:off x="8212822" y="2685005"/>
            <a:ext cx="496670" cy="620837"/>
          </a:xfrm>
          <a:prstGeom prst="rect">
            <a:avLst/>
          </a:prstGeom>
        </p:spPr>
      </p:pic>
    </p:spTree>
    <p:extLst>
      <p:ext uri="{BB962C8B-B14F-4D97-AF65-F5344CB8AC3E}">
        <p14:creationId xmlns:p14="http://schemas.microsoft.com/office/powerpoint/2010/main" val="1364695730"/>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2385873347"/>
              </p:ext>
            </p:extLst>
          </p:nvPr>
        </p:nvGraphicFramePr>
        <p:xfrm>
          <a:off x="448674" y="2622058"/>
          <a:ext cx="4229437" cy="37134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BOLMAR SAID</a:t>
                      </a:r>
                      <a:r>
                        <a:rPr lang="es-ES" sz="1400" baseline="0" dirty="0" smtClean="0"/>
                        <a:t> SEPÚLVEDA RÍOS</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17</a:t>
                      </a:r>
                      <a:endParaRPr lang="es-ES" sz="1100" dirty="0">
                        <a:solidFill>
                          <a:schemeClr val="tx1"/>
                        </a:solidFill>
                      </a:endParaRPr>
                    </a:p>
                  </a:txBody>
                  <a:tcPr anchor="ctr"/>
                </a:tc>
              </a:tr>
              <a:tr h="251893">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Destrucción y apropiación</a:t>
                      </a:r>
                      <a:r>
                        <a:rPr lang="es-ES" sz="1100" baseline="0" dirty="0" smtClean="0"/>
                        <a:t> de BP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Deportación, expulsión o </a:t>
                      </a:r>
                      <a:r>
                        <a:rPr lang="es-ES" sz="1100" dirty="0" err="1" smtClean="0"/>
                        <a:t>desplazmien</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4213843409"/>
              </p:ext>
            </p:extLst>
          </p:nvPr>
        </p:nvGraphicFramePr>
        <p:xfrm>
          <a:off x="4689170" y="2627976"/>
          <a:ext cx="4229437" cy="293623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LUIS JESÚS GARCÍA ORTEGA</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7</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agravado</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Destrucción y apropiación</a:t>
                      </a:r>
                      <a:r>
                        <a:rPr lang="es-ES" sz="1100" baseline="0" dirty="0" smtClean="0"/>
                        <a:t> de BP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728213" y="2667184"/>
            <a:ext cx="510344" cy="637930"/>
          </a:xfrm>
          <a:prstGeom prst="rect">
            <a:avLst/>
          </a:prstGeom>
        </p:spPr>
      </p:pic>
      <p:pic>
        <p:nvPicPr>
          <p:cNvPr id="5" name="Imagen 4"/>
          <p:cNvPicPr>
            <a:picLocks noChangeAspect="1"/>
          </p:cNvPicPr>
          <p:nvPr/>
        </p:nvPicPr>
        <p:blipFill>
          <a:blip r:embed="rId6"/>
          <a:stretch>
            <a:fillRect/>
          </a:stretch>
        </p:blipFill>
        <p:spPr>
          <a:xfrm>
            <a:off x="7747283" y="2648727"/>
            <a:ext cx="539874" cy="674843"/>
          </a:xfrm>
          <a:prstGeom prst="rect">
            <a:avLst/>
          </a:prstGeom>
        </p:spPr>
      </p:pic>
    </p:spTree>
    <p:extLst>
      <p:ext uri="{BB962C8B-B14F-4D97-AF65-F5344CB8AC3E}">
        <p14:creationId xmlns:p14="http://schemas.microsoft.com/office/powerpoint/2010/main" val="3305200151"/>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734961122"/>
              </p:ext>
            </p:extLst>
          </p:nvPr>
        </p:nvGraphicFramePr>
        <p:xfrm>
          <a:off x="448674" y="2622058"/>
          <a:ext cx="4229437" cy="26771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LUIS</a:t>
                      </a:r>
                      <a:r>
                        <a:rPr lang="es-ES" sz="1400" baseline="0" dirty="0" smtClean="0"/>
                        <a:t> ALBERTO VARGAS PINTO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3293645177"/>
              </p:ext>
            </p:extLst>
          </p:nvPr>
        </p:nvGraphicFramePr>
        <p:xfrm>
          <a:off x="4689170" y="2627976"/>
          <a:ext cx="4229437" cy="26771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JULIAN GÓMEZ</a:t>
                      </a:r>
                      <a:r>
                        <a:rPr lang="es-ES" sz="1400" baseline="0" dirty="0" smtClean="0"/>
                        <a:t> TORRES</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Homicidio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Secuestro agravado</a:t>
                      </a:r>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Deportación,</a:t>
                      </a:r>
                      <a:r>
                        <a:rPr lang="es-ES" sz="1100" baseline="0" dirty="0" smtClean="0"/>
                        <a:t> expulsión, traslado o des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575720" y="2657601"/>
            <a:ext cx="648072" cy="673873"/>
          </a:xfrm>
          <a:prstGeom prst="rect">
            <a:avLst/>
          </a:prstGeom>
        </p:spPr>
      </p:pic>
      <p:pic>
        <p:nvPicPr>
          <p:cNvPr id="5" name="Imagen 4"/>
          <p:cNvPicPr>
            <a:picLocks noChangeAspect="1"/>
          </p:cNvPicPr>
          <p:nvPr/>
        </p:nvPicPr>
        <p:blipFill>
          <a:blip r:embed="rId6"/>
          <a:stretch>
            <a:fillRect/>
          </a:stretch>
        </p:blipFill>
        <p:spPr>
          <a:xfrm>
            <a:off x="7713417" y="2657601"/>
            <a:ext cx="630838" cy="620837"/>
          </a:xfrm>
          <a:prstGeom prst="rect">
            <a:avLst/>
          </a:prstGeom>
        </p:spPr>
      </p:pic>
    </p:spTree>
    <p:extLst>
      <p:ext uri="{BB962C8B-B14F-4D97-AF65-F5344CB8AC3E}">
        <p14:creationId xmlns:p14="http://schemas.microsoft.com/office/powerpoint/2010/main" val="3144411144"/>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108476183"/>
              </p:ext>
            </p:extLst>
          </p:nvPr>
        </p:nvGraphicFramePr>
        <p:xfrm>
          <a:off x="448674" y="2622058"/>
          <a:ext cx="4229437" cy="319531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JOSÉ</a:t>
                      </a:r>
                      <a:r>
                        <a:rPr lang="es-ES" sz="1400" baseline="0" dirty="0" smtClean="0"/>
                        <a:t> FERNANDO GÓMEZ SÁCHEZ</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Deportación,</a:t>
                      </a:r>
                      <a:r>
                        <a:rPr lang="es-ES" sz="1100" baseline="0" dirty="0" smtClean="0"/>
                        <a:t> expulsión, traslado o des</a:t>
                      </a:r>
                      <a:endParaRPr lang="es-ES" sz="1100" dirty="0" smtClean="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2225004890"/>
              </p:ext>
            </p:extLst>
          </p:nvPr>
        </p:nvGraphicFramePr>
        <p:xfrm>
          <a:off x="4689170" y="2627976"/>
          <a:ext cx="4229437" cy="24180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NELSON QUINTERO</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Homicidio agravado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Secuestro agravado</a:t>
                      </a:r>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863752" y="2684277"/>
            <a:ext cx="496670" cy="620837"/>
          </a:xfrm>
          <a:prstGeom prst="rect">
            <a:avLst/>
          </a:prstGeom>
        </p:spPr>
      </p:pic>
      <p:pic>
        <p:nvPicPr>
          <p:cNvPr id="5" name="Imagen 4"/>
          <p:cNvPicPr>
            <a:picLocks noChangeAspect="1"/>
          </p:cNvPicPr>
          <p:nvPr/>
        </p:nvPicPr>
        <p:blipFill>
          <a:blip r:embed="rId6"/>
          <a:stretch>
            <a:fillRect/>
          </a:stretch>
        </p:blipFill>
        <p:spPr>
          <a:xfrm>
            <a:off x="7747283" y="2684277"/>
            <a:ext cx="497012" cy="620836"/>
          </a:xfrm>
          <a:prstGeom prst="rect">
            <a:avLst/>
          </a:prstGeom>
        </p:spPr>
      </p:pic>
    </p:spTree>
    <p:extLst>
      <p:ext uri="{BB962C8B-B14F-4D97-AF65-F5344CB8AC3E}">
        <p14:creationId xmlns:p14="http://schemas.microsoft.com/office/powerpoint/2010/main" val="71455311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335360" y="836712"/>
            <a:ext cx="11029950" cy="1871663"/>
          </a:xfrm>
        </p:spPr>
        <p:txBody>
          <a:bodyPr>
            <a:normAutofit/>
          </a:bodyPr>
          <a:lstStyle/>
          <a:p>
            <a:pPr lvl="0" algn="ctr"/>
            <a:r>
              <a:rPr lang="es-ES" b="1" cap="small" dirty="0" smtClean="0">
                <a:solidFill>
                  <a:srgbClr val="C00000"/>
                </a:solidFill>
                <a:cs typeface="Arial" pitchFamily="34" charset="0"/>
              </a:rPr>
              <a:t>Sentencia 1</a:t>
            </a:r>
            <a:br>
              <a:rPr lang="es-ES" b="1" cap="small" dirty="0" smtClean="0">
                <a:solidFill>
                  <a:srgbClr val="C00000"/>
                </a:solidFill>
                <a:cs typeface="Arial" pitchFamily="34" charset="0"/>
              </a:rPr>
            </a:br>
            <a:r>
              <a:rPr lang="es-ES" sz="2700" b="1" cap="small" dirty="0" smtClean="0">
                <a:solidFill>
                  <a:schemeClr val="accent3">
                    <a:lumMod val="75000"/>
                  </a:schemeClr>
                </a:solidFill>
                <a:cs typeface="Arial" pitchFamily="34" charset="0"/>
              </a:rPr>
              <a:t>Bloque </a:t>
            </a:r>
            <a:r>
              <a:rPr lang="es-ES" sz="2700" b="1" cap="small" dirty="0">
                <a:solidFill>
                  <a:schemeClr val="accent3">
                    <a:lumMod val="75000"/>
                  </a:schemeClr>
                </a:solidFill>
                <a:cs typeface="Arial" pitchFamily="34" charset="0"/>
              </a:rPr>
              <a:t>Montes de María y Frente Canal del Dique del Bloque Norte </a:t>
            </a:r>
            <a:r>
              <a:rPr lang="es-CO" sz="2700" b="1" cap="small" dirty="0">
                <a:solidFill>
                  <a:schemeClr val="accent3">
                    <a:lumMod val="75000"/>
                  </a:schemeClr>
                </a:solidFill>
                <a:cs typeface="Arial" pitchFamily="34" charset="0"/>
              </a:rPr>
              <a:t>de las Autodefensas Unidas de Colombia AUC</a:t>
            </a:r>
            <a:r>
              <a:rPr lang="es-ES" dirty="0">
                <a:solidFill>
                  <a:schemeClr val="accent3">
                    <a:lumMod val="75000"/>
                  </a:schemeClr>
                </a:solidFill>
              </a:rPr>
              <a:t/>
            </a:r>
            <a:br>
              <a:rPr lang="es-ES" dirty="0">
                <a:solidFill>
                  <a:schemeClr val="accent3">
                    <a:lumMod val="75000"/>
                  </a:schemeClr>
                </a:solidFill>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199456" y="2996952"/>
            <a:ext cx="9577064" cy="3046988"/>
          </a:xfrm>
          <a:prstGeom prst="rect">
            <a:avLst/>
          </a:prstGeom>
        </p:spPr>
        <p:txBody>
          <a:bodyPr wrap="square">
            <a:spAutoFit/>
          </a:bodyPr>
          <a:lstStyle/>
          <a:p>
            <a:pPr lvl="0" algn="just">
              <a:spcAft>
                <a:spcPts val="1000"/>
              </a:spcAft>
            </a:pP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En principio fue conocido como bloque Sucre- Bolívar y es a  alias “Diego Vecino” a quien Mancuso le entrega la comandancia del mismo, que en el año 2002, con el proceso de expansión, conforma los tres frentes del bloque Montes de María: Golfo de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Morrosquillo</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comandado por Rodrigo Mercado Pelufo, alias “Cadena” con influencia en San Onofre, Sincelejo, Corozal,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Betulia</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El Roble,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Sampues</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Los Palmitos,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Tolu</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Coveñas, San Antonio de Palmito,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Toluviejo</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Ovejas,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Morroa</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Chalán,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Colosó</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San Antero,  Chinú,  San Andrés de Sotavento, Purísima,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Chimá</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y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Momil</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Canal del Dique al mando de UBER ENRIQUE BANQUEZ MARTÍENEZ, alias “Juancho Dique”. La base estaba ubicada en María la Baja, con influencia en Cartagena, Guamo, San Juan Nepomuceno, San Jacinto, Carmen de Bolívar, Turbaco, Arjona, Bayunca,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Turbana</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San Estanislao, Santa Rosa, Clemencia, Mahates, Soplaviento, Calamar, Santa Catalina y Arroyo Hondo; y frente sabanas de Bolívar y Sucre, comandado por alias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Roman</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su zona de influencia era </a:t>
            </a:r>
            <a:r>
              <a:rPr lang="es-ES_tradnl" sz="1600" dirty="0" err="1">
                <a:latin typeface="Malgun Gothic" panose="020B0503020000020004" pitchFamily="34" charset="-127"/>
                <a:ea typeface="Malgun Gothic" panose="020B0503020000020004" pitchFamily="34" charset="-127"/>
                <a:cs typeface="Times New Roman" panose="02020603050405020304" pitchFamily="18" charset="0"/>
              </a:rPr>
              <a:t>Magangue</a:t>
            </a:r>
            <a:r>
              <a:rPr lang="es-ES_tradnl" sz="1600" dirty="0">
                <a:latin typeface="Malgun Gothic" panose="020B0503020000020004" pitchFamily="34" charset="-127"/>
                <a:ea typeface="Malgun Gothic" panose="020B0503020000020004" pitchFamily="34" charset="-127"/>
                <a:cs typeface="Times New Roman" panose="02020603050405020304" pitchFamily="18" charset="0"/>
              </a:rPr>
              <a:t>, Zambrano, San Pedro Sucre, Buenavista y Sisa.”</a:t>
            </a:r>
            <a:endParaRPr lang="es-CO" sz="16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236639760"/>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451409584"/>
              </p:ext>
            </p:extLst>
          </p:nvPr>
        </p:nvGraphicFramePr>
        <p:xfrm>
          <a:off x="448674" y="2622058"/>
          <a:ext cx="4229437" cy="293623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EFRAÍN</a:t>
                      </a:r>
                      <a:r>
                        <a:rPr lang="es-ES" sz="1400" baseline="0" dirty="0" smtClean="0"/>
                        <a:t> RINCÓN PÉREZ</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Deportación,</a:t>
                      </a:r>
                      <a:r>
                        <a:rPr lang="es-ES" sz="1100" baseline="0" dirty="0" smtClean="0"/>
                        <a:t> expulsión, traslado o des</a:t>
                      </a:r>
                      <a:endParaRPr lang="es-ES" sz="1100" dirty="0" smtClean="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Tortura en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291812896"/>
              </p:ext>
            </p:extLst>
          </p:nvPr>
        </p:nvGraphicFramePr>
        <p:xfrm>
          <a:off x="4689170" y="2627976"/>
          <a:ext cx="4229437" cy="241807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JORGE ELIECER GARRO TRISTANCHO</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Tortura en persona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Secuestro agravado</a:t>
                      </a:r>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359696" y="2657041"/>
            <a:ext cx="765142" cy="648073"/>
          </a:xfrm>
          <a:prstGeom prst="rect">
            <a:avLst/>
          </a:prstGeom>
        </p:spPr>
      </p:pic>
      <p:pic>
        <p:nvPicPr>
          <p:cNvPr id="5" name="Imagen 4"/>
          <p:cNvPicPr>
            <a:picLocks noChangeAspect="1"/>
          </p:cNvPicPr>
          <p:nvPr/>
        </p:nvPicPr>
        <p:blipFill>
          <a:blip r:embed="rId6"/>
          <a:stretch>
            <a:fillRect/>
          </a:stretch>
        </p:blipFill>
        <p:spPr>
          <a:xfrm>
            <a:off x="8212822" y="2653231"/>
            <a:ext cx="614606" cy="620837"/>
          </a:xfrm>
          <a:prstGeom prst="rect">
            <a:avLst/>
          </a:prstGeom>
        </p:spPr>
      </p:pic>
    </p:spTree>
    <p:extLst>
      <p:ext uri="{BB962C8B-B14F-4D97-AF65-F5344CB8AC3E}">
        <p14:creationId xmlns:p14="http://schemas.microsoft.com/office/powerpoint/2010/main" val="2027622398"/>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318626430"/>
              </p:ext>
            </p:extLst>
          </p:nvPr>
        </p:nvGraphicFramePr>
        <p:xfrm>
          <a:off x="448674" y="2622058"/>
          <a:ext cx="4229437" cy="189991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YAN ALBERTO MANJARRES</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2686958332"/>
              </p:ext>
            </p:extLst>
          </p:nvPr>
        </p:nvGraphicFramePr>
        <p:xfrm>
          <a:off x="4689170" y="2219106"/>
          <a:ext cx="4229437" cy="449071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ARTURO TORRES PINEDA</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45</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7</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Deportación, expulsión, traslado</a:t>
                      </a:r>
                    </a:p>
                  </a:txBody>
                  <a:tcPr anchor="ctr"/>
                </a:tc>
                <a:tc>
                  <a:txBody>
                    <a:bodyPr/>
                    <a:lstStyle/>
                    <a:p>
                      <a:pPr algn="ctr"/>
                      <a:r>
                        <a:rPr lang="es-ES" sz="1100" dirty="0" smtClean="0">
                          <a:solidFill>
                            <a:schemeClr val="tx1"/>
                          </a:solidFill>
                        </a:rPr>
                        <a:t>21</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Actos sexuales violentos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Prostitución</a:t>
                      </a:r>
                      <a:r>
                        <a:rPr lang="es-ES" sz="1100" baseline="0" dirty="0" smtClean="0"/>
                        <a:t> forzada y esclavitud sexual</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Lesiones personales</a:t>
                      </a:r>
                      <a:r>
                        <a:rPr lang="es-ES" sz="1100" baseline="0" dirty="0" smtClean="0"/>
                        <a:t>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16</a:t>
                      </a:r>
                      <a:endParaRPr lang="es-ES" sz="1100" dirty="0">
                        <a:solidFill>
                          <a:schemeClr val="tx1"/>
                        </a:solidFill>
                      </a:endParaRPr>
                    </a:p>
                  </a:txBody>
                  <a:tcPr anchor="ctr"/>
                </a:tc>
              </a:tr>
              <a:tr h="251893">
                <a:tc>
                  <a:txBody>
                    <a:bodyPr/>
                    <a:lstStyle/>
                    <a:p>
                      <a:r>
                        <a:rPr lang="es-ES" sz="1100" dirty="0" smtClean="0"/>
                        <a:t>Destrucción y apropiación BP</a:t>
                      </a:r>
                      <a:endParaRPr lang="es-ES" sz="1100" dirty="0"/>
                    </a:p>
                  </a:txBody>
                  <a:tcPr anchor="ctr"/>
                </a:tc>
                <a:tc>
                  <a:txBody>
                    <a:bodyPr/>
                    <a:lstStyle/>
                    <a:p>
                      <a:pPr algn="ctr"/>
                      <a:r>
                        <a:rPr lang="es-ES" sz="1100" dirty="0" smtClean="0">
                          <a:solidFill>
                            <a:schemeClr val="tx1"/>
                          </a:solidFill>
                        </a:rPr>
                        <a:t>9</a:t>
                      </a:r>
                      <a:endParaRPr lang="es-ES" sz="1100" dirty="0">
                        <a:solidFill>
                          <a:schemeClr val="tx1"/>
                        </a:solidFill>
                      </a:endParaRPr>
                    </a:p>
                  </a:txBody>
                  <a:tcPr anchor="ctr"/>
                </a:tc>
              </a:tr>
              <a:tr h="251893">
                <a:tc>
                  <a:txBody>
                    <a:bodyPr/>
                    <a:lstStyle/>
                    <a:p>
                      <a:r>
                        <a:rPr lang="es-ES" sz="1100" dirty="0" smtClean="0"/>
                        <a:t>Exacciones o contribuciones arbitrarias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 y agravada</a:t>
                      </a:r>
                      <a:endParaRPr lang="es-ES" sz="1100" dirty="0"/>
                    </a:p>
                  </a:txBody>
                  <a:tcPr anchor="ctr"/>
                </a:tc>
                <a:tc>
                  <a:txBody>
                    <a:bodyPr/>
                    <a:lstStyle/>
                    <a:p>
                      <a:pPr algn="ctr"/>
                      <a:r>
                        <a:rPr lang="es-ES" sz="1100" dirty="0" smtClean="0">
                          <a:solidFill>
                            <a:schemeClr val="tx1"/>
                          </a:solidFill>
                        </a:rPr>
                        <a:t>12</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14</a:t>
                      </a:r>
                      <a:endParaRPr lang="es-ES" sz="1100" dirty="0">
                        <a:solidFill>
                          <a:schemeClr val="tx1"/>
                        </a:solidFill>
                      </a:endParaRPr>
                    </a:p>
                  </a:txBody>
                  <a:tcPr anchor="ctr"/>
                </a:tc>
              </a:tr>
              <a:tr h="251893">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644555" y="2639934"/>
            <a:ext cx="539874" cy="674843"/>
          </a:xfrm>
          <a:prstGeom prst="rect">
            <a:avLst/>
          </a:prstGeom>
        </p:spPr>
      </p:pic>
      <p:pic>
        <p:nvPicPr>
          <p:cNvPr id="5" name="Imagen 4"/>
          <p:cNvPicPr>
            <a:picLocks noChangeAspect="1"/>
          </p:cNvPicPr>
          <p:nvPr/>
        </p:nvPicPr>
        <p:blipFill>
          <a:blip r:embed="rId6"/>
          <a:stretch>
            <a:fillRect/>
          </a:stretch>
        </p:blipFill>
        <p:spPr>
          <a:xfrm>
            <a:off x="7747283" y="2221309"/>
            <a:ext cx="554276" cy="692845"/>
          </a:xfrm>
          <a:prstGeom prst="rect">
            <a:avLst/>
          </a:prstGeom>
        </p:spPr>
      </p:pic>
    </p:spTree>
    <p:extLst>
      <p:ext uri="{BB962C8B-B14F-4D97-AF65-F5344CB8AC3E}">
        <p14:creationId xmlns:p14="http://schemas.microsoft.com/office/powerpoint/2010/main" val="3229678206"/>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2104553206"/>
              </p:ext>
            </p:extLst>
          </p:nvPr>
        </p:nvGraphicFramePr>
        <p:xfrm>
          <a:off x="448674" y="2622058"/>
          <a:ext cx="4229437" cy="215899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WILSON</a:t>
                      </a:r>
                      <a:r>
                        <a:rPr lang="es-ES" sz="1400" baseline="0" dirty="0" smtClean="0"/>
                        <a:t> FUENTES  CRUZ</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Deportación,</a:t>
                      </a:r>
                      <a:r>
                        <a:rPr lang="es-ES" sz="1100" baseline="0" dirty="0" smtClean="0"/>
                        <a:t> expulsión, traslado o des</a:t>
                      </a:r>
                      <a:endParaRPr lang="es-ES" sz="1100" dirty="0" smtClean="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a:t>
                      </a:r>
                      <a:r>
                        <a:rPr lang="es-ES" sz="1100" baseline="0" dirty="0" smtClean="0"/>
                        <a:t> forzada agravada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Concierto para delinquir</a:t>
                      </a:r>
                      <a:endParaRPr lang="es-ES" sz="1100" dirty="0"/>
                    </a:p>
                  </a:txBody>
                  <a:tcPr anchor="ctr"/>
                </a:tc>
                <a:tc>
                  <a:txBody>
                    <a:bodyPr/>
                    <a:lstStyle/>
                    <a:p>
                      <a:pPr algn="ct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465342493"/>
              </p:ext>
            </p:extLst>
          </p:nvPr>
        </p:nvGraphicFramePr>
        <p:xfrm>
          <a:off x="4689170" y="2627976"/>
          <a:ext cx="4229437" cy="319531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ALONSO PABÓN CORREA</a:t>
                      </a:r>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13</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a:t>
                      </a:r>
                      <a:r>
                        <a:rPr lang="es-ES" sz="1100" dirty="0" smtClean="0"/>
                        <a:t>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Tortura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Actos de terrorismo</a:t>
                      </a:r>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51893">
                <a:tc>
                  <a:txBody>
                    <a:bodyPr/>
                    <a:lstStyle/>
                    <a:p>
                      <a:r>
                        <a:rPr lang="es-ES" sz="1100" dirty="0" smtClean="0"/>
                        <a:t>Desaparición forzada</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Deportación, expulsión, traslado </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agravado</a:t>
                      </a:r>
                      <a:endParaRPr lang="es-ES" sz="1100" dirty="0"/>
                    </a:p>
                  </a:txBody>
                  <a:tcPr anchor="ctr"/>
                </a:tc>
                <a:tc>
                  <a:txBody>
                    <a:bodyPr/>
                    <a:lstStyle/>
                    <a:p>
                      <a:pPr algn="ctr"/>
                      <a:r>
                        <a:rPr lang="es-ES" sz="1100" smtClean="0">
                          <a:solidFill>
                            <a:schemeClr val="tx1"/>
                          </a:solidFill>
                        </a:rPr>
                        <a:t>1</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514424" y="2684277"/>
            <a:ext cx="496670" cy="620837"/>
          </a:xfrm>
          <a:prstGeom prst="rect">
            <a:avLst/>
          </a:prstGeom>
        </p:spPr>
      </p:pic>
      <p:pic>
        <p:nvPicPr>
          <p:cNvPr id="5" name="Imagen 4"/>
          <p:cNvPicPr>
            <a:picLocks noChangeAspect="1"/>
          </p:cNvPicPr>
          <p:nvPr/>
        </p:nvPicPr>
        <p:blipFill>
          <a:blip r:embed="rId6"/>
          <a:stretch>
            <a:fillRect/>
          </a:stretch>
        </p:blipFill>
        <p:spPr>
          <a:xfrm>
            <a:off x="7761908" y="2684276"/>
            <a:ext cx="496670" cy="620837"/>
          </a:xfrm>
          <a:prstGeom prst="rect">
            <a:avLst/>
          </a:prstGeom>
        </p:spPr>
      </p:pic>
    </p:spTree>
    <p:extLst>
      <p:ext uri="{BB962C8B-B14F-4D97-AF65-F5344CB8AC3E}">
        <p14:creationId xmlns:p14="http://schemas.microsoft.com/office/powerpoint/2010/main" val="1179802580"/>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Patrulleros:12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Hechos:26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49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820892498"/>
              </p:ext>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AUTODEFENSAS CAMPESINAS DE PUERTO BOYACÁ</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22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38</a:t>
            </a:r>
            <a:endParaRPr lang="es-ES" cap="small" dirty="0">
              <a:solidFill>
                <a:srgbClr val="C00000"/>
              </a:solidFill>
              <a:latin typeface="Agency FB" panose="020B0503020202020204" pitchFamily="34" charset="0"/>
            </a:endParaRPr>
          </a:p>
        </p:txBody>
      </p:sp>
      <p:sp>
        <p:nvSpPr>
          <p:cNvPr id="2" name="Rectángulo 1"/>
          <p:cNvSpPr/>
          <p:nvPr/>
        </p:nvSpPr>
        <p:spPr>
          <a:xfrm>
            <a:off x="447085" y="262323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927740047"/>
              </p:ext>
            </p:extLst>
          </p:nvPr>
        </p:nvGraphicFramePr>
        <p:xfrm>
          <a:off x="471193" y="2996833"/>
          <a:ext cx="4904727" cy="3127335"/>
        </p:xfrm>
        <a:graphic>
          <a:graphicData uri="http://schemas.openxmlformats.org/drawingml/2006/table">
            <a:tbl>
              <a:tblPr firstRow="1" bandRow="1">
                <a:tableStyleId>{5C22544A-7EE6-4342-B048-85BDC9FD1C3A}</a:tableStyleId>
              </a:tblPr>
              <a:tblGrid>
                <a:gridCol w="2506294"/>
                <a:gridCol w="2398433"/>
              </a:tblGrid>
              <a:tr h="1008231">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JORGE ALBERTO GARCÍA RUEDA</a:t>
                      </a:r>
                      <a:endParaRPr lang="es-ES" sz="1400" dirty="0" smtClean="0"/>
                    </a:p>
                  </a:txBody>
                  <a:tcPr anchor="ctr"/>
                </a:tc>
                <a:tc hMerge="1">
                  <a:txBody>
                    <a:bodyPr/>
                    <a:lstStyle/>
                    <a:p>
                      <a:endParaRPr lang="es-CO"/>
                    </a:p>
                  </a:txBody>
                  <a:tcPr/>
                </a:tc>
              </a:tr>
              <a:tr h="423989">
                <a:tc>
                  <a:txBody>
                    <a:bodyPr/>
                    <a:lstStyle/>
                    <a:p>
                      <a:r>
                        <a:rPr lang="es-ES" sz="1200" dirty="0" smtClean="0"/>
                        <a:t>Concierto</a:t>
                      </a:r>
                      <a:r>
                        <a:rPr lang="es-ES" sz="1200" baseline="0" dirty="0" smtClean="0"/>
                        <a:t> para delinquir agravado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Homicidio en</a:t>
                      </a:r>
                      <a:r>
                        <a:rPr lang="es-ES" sz="1200" baseline="0" dirty="0" smtClean="0"/>
                        <a:t> persona protegida</a:t>
                      </a:r>
                      <a:endParaRPr lang="es-ES" sz="1200" dirty="0"/>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r>
              <a:tr h="254393">
                <a:tc>
                  <a:txBody>
                    <a:bodyPr/>
                    <a:lstStyle/>
                    <a:p>
                      <a:r>
                        <a:rPr lang="es-ES" sz="1200" dirty="0" smtClean="0"/>
                        <a:t>Homicidio</a:t>
                      </a:r>
                      <a:r>
                        <a:rPr lang="es-ES" sz="1200" baseline="0" dirty="0" smtClean="0"/>
                        <a:t> agravado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23515">
                <a:tc>
                  <a:txBody>
                    <a:bodyPr/>
                    <a:lstStyle/>
                    <a:p>
                      <a:r>
                        <a:rPr lang="es-ES" sz="1200" dirty="0" smtClean="0"/>
                        <a:t>Secuestro</a:t>
                      </a:r>
                      <a:r>
                        <a:rPr lang="es-ES" sz="1200" baseline="0" dirty="0" smtClean="0"/>
                        <a:t> simple</a:t>
                      </a:r>
                      <a:endParaRPr lang="es-ES" sz="1200" dirty="0"/>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r>
              <a:tr h="254393">
                <a:tc>
                  <a:txBody>
                    <a:bodyPr/>
                    <a:lstStyle/>
                    <a:p>
                      <a:r>
                        <a:rPr lang="es-ES" sz="1200" dirty="0" smtClean="0"/>
                        <a:t>Actos de terrorismo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Despojo</a:t>
                      </a:r>
                      <a:r>
                        <a:rPr lang="es-ES" sz="1200" baseline="0" dirty="0" smtClean="0"/>
                        <a:t> en campo de batalla</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Desaparición</a:t>
                      </a:r>
                      <a:r>
                        <a:rPr lang="es-ES" sz="1200" baseline="0" dirty="0" smtClean="0"/>
                        <a:t> Forzada</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bl>
          </a:graphicData>
        </a:graphic>
      </p:graphicFrame>
      <p:pic>
        <p:nvPicPr>
          <p:cNvPr id="5" name="Imagen 4"/>
          <p:cNvPicPr>
            <a:picLocks noChangeAspect="1"/>
          </p:cNvPicPr>
          <p:nvPr/>
        </p:nvPicPr>
        <p:blipFill>
          <a:blip r:embed="rId4"/>
          <a:stretch>
            <a:fillRect/>
          </a:stretch>
        </p:blipFill>
        <p:spPr>
          <a:xfrm>
            <a:off x="4296172" y="3140968"/>
            <a:ext cx="647700" cy="809625"/>
          </a:xfrm>
          <a:prstGeom prst="rect">
            <a:avLst/>
          </a:prstGeom>
        </p:spPr>
      </p:pic>
      <p:pic>
        <p:nvPicPr>
          <p:cNvPr id="6" name="Imagen 5"/>
          <p:cNvPicPr>
            <a:picLocks noChangeAspect="1"/>
          </p:cNvPicPr>
          <p:nvPr/>
        </p:nvPicPr>
        <p:blipFill>
          <a:blip r:embed="rId5"/>
          <a:stretch>
            <a:fillRect/>
          </a:stretch>
        </p:blipFill>
        <p:spPr>
          <a:xfrm>
            <a:off x="7801956" y="2367002"/>
            <a:ext cx="3237257" cy="1963082"/>
          </a:xfrm>
          <a:prstGeom prst="rect">
            <a:avLst/>
          </a:prstGeom>
          <a:noFill/>
        </p:spPr>
      </p:pic>
      <p:pic>
        <p:nvPicPr>
          <p:cNvPr id="7" name="Imagen 6"/>
          <p:cNvPicPr>
            <a:picLocks noChangeAspect="1"/>
          </p:cNvPicPr>
          <p:nvPr/>
        </p:nvPicPr>
        <p:blipFill>
          <a:blip r:embed="rId6"/>
          <a:stretch>
            <a:fillRect/>
          </a:stretch>
        </p:blipFill>
        <p:spPr>
          <a:xfrm>
            <a:off x="8400256" y="3052569"/>
            <a:ext cx="216023" cy="232025"/>
          </a:xfrm>
          <a:prstGeom prst="rect">
            <a:avLst/>
          </a:prstGeom>
        </p:spPr>
      </p:pic>
      <p:pic>
        <p:nvPicPr>
          <p:cNvPr id="3" name="Imagen 2"/>
          <p:cNvPicPr>
            <a:picLocks noChangeAspect="1"/>
          </p:cNvPicPr>
          <p:nvPr/>
        </p:nvPicPr>
        <p:blipFill>
          <a:blip r:embed="rId6"/>
          <a:stretch>
            <a:fillRect/>
          </a:stretch>
        </p:blipFill>
        <p:spPr>
          <a:xfrm>
            <a:off x="7826314" y="3539554"/>
            <a:ext cx="236614" cy="254141"/>
          </a:xfrm>
          <a:prstGeom prst="rect">
            <a:avLst/>
          </a:prstGeom>
        </p:spPr>
      </p:pic>
    </p:spTree>
    <p:extLst>
      <p:ext uri="{BB962C8B-B14F-4D97-AF65-F5344CB8AC3E}">
        <p14:creationId xmlns:p14="http://schemas.microsoft.com/office/powerpoint/2010/main" val="899431438"/>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260307412"/>
              </p:ext>
            </p:extLst>
          </p:nvPr>
        </p:nvGraphicFramePr>
        <p:xfrm>
          <a:off x="623392" y="3212976"/>
          <a:ext cx="5400601" cy="3038567"/>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ELISEO VELASCO ÁVILA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Secuestro simple</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r h="470917">
                <a:tc>
                  <a:txBody>
                    <a:bodyPr/>
                    <a:lstStyle/>
                    <a:p>
                      <a:r>
                        <a:rPr lang="es-ES" sz="1400" dirty="0" smtClean="0"/>
                        <a:t>Actos</a:t>
                      </a:r>
                      <a:r>
                        <a:rPr lang="es-ES" sz="1400" baseline="0" dirty="0" smtClean="0"/>
                        <a:t> de Terrorismo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Despojo en campo de batalla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1176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1588472985"/>
              </p:ext>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1489299237"/>
              </p:ext>
            </p:extLst>
          </p:nvPr>
        </p:nvGraphicFramePr>
        <p:xfrm>
          <a:off x="6384032" y="3212975"/>
          <a:ext cx="5400601" cy="3263406"/>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20089">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LEONIDAS SILVA ACEVEDO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7706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23581">
                <a:tc>
                  <a:txBody>
                    <a:bodyPr/>
                    <a:lstStyle/>
                    <a:p>
                      <a:r>
                        <a:rPr lang="es-ES" sz="1400" dirty="0" smtClean="0"/>
                        <a:t>Homicidio agravado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Secuestro simple</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84431">
                <a:tc>
                  <a:txBody>
                    <a:bodyPr/>
                    <a:lstStyle/>
                    <a:p>
                      <a:r>
                        <a:rPr lang="es-ES" sz="1400" dirty="0" smtClean="0"/>
                        <a:t>Desplazamiento forzado</a:t>
                      </a:r>
                      <a:endParaRPr lang="es-ES" sz="1400" dirty="0"/>
                    </a:p>
                  </a:txBody>
                  <a:tcPr/>
                </a:tc>
                <a:tc>
                  <a:txBody>
                    <a:bodyPr/>
                    <a:lstStyle/>
                    <a:p>
                      <a:r>
                        <a:rPr lang="es-ES" sz="1400" dirty="0" smtClean="0"/>
                        <a:t>3</a:t>
                      </a:r>
                      <a:endParaRPr lang="es-ES" sz="1400" dirty="0"/>
                    </a:p>
                  </a:txBody>
                  <a:tcPr/>
                </a:tc>
                <a:tc gridSpan="2">
                  <a:txBody>
                    <a:bodyPr/>
                    <a:lstStyle/>
                    <a:p>
                      <a:r>
                        <a:rPr lang="es-ES" sz="1400" dirty="0" smtClean="0"/>
                        <a:t>Reclutamiento Ilícito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2358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10416480" y="3266758"/>
            <a:ext cx="648072" cy="666298"/>
          </a:xfrm>
          <a:prstGeom prst="rect">
            <a:avLst/>
          </a:prstGeom>
        </p:spPr>
      </p:pic>
      <p:pic>
        <p:nvPicPr>
          <p:cNvPr id="3" name="Imagen 2"/>
          <p:cNvPicPr>
            <a:picLocks noChangeAspect="1"/>
          </p:cNvPicPr>
          <p:nvPr/>
        </p:nvPicPr>
        <p:blipFill>
          <a:blip r:embed="rId4"/>
          <a:stretch>
            <a:fillRect/>
          </a:stretch>
        </p:blipFill>
        <p:spPr>
          <a:xfrm>
            <a:off x="4620022" y="3266758"/>
            <a:ext cx="647700" cy="621181"/>
          </a:xfrm>
          <a:prstGeom prst="rect">
            <a:avLst/>
          </a:prstGeom>
        </p:spPr>
      </p:pic>
    </p:spTree>
    <p:extLst>
      <p:ext uri="{BB962C8B-B14F-4D97-AF65-F5344CB8AC3E}">
        <p14:creationId xmlns:p14="http://schemas.microsoft.com/office/powerpoint/2010/main" val="2636712648"/>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580417482"/>
              </p:ext>
            </p:extLst>
          </p:nvPr>
        </p:nvGraphicFramePr>
        <p:xfrm>
          <a:off x="623392" y="3212976"/>
          <a:ext cx="5400601" cy="3266881"/>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OSIAS GARRIDO SUÁREZ</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Deportación,</a:t>
                      </a:r>
                      <a:r>
                        <a:rPr lang="es-ES" sz="1400" baseline="0" dirty="0" smtClean="0"/>
                        <a:t> expulsión, traslado o desplazamiento forzado de población civil</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r h="41176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910041659"/>
              </p:ext>
            </p:extLst>
          </p:nvPr>
        </p:nvGraphicFramePr>
        <p:xfrm>
          <a:off x="6384032" y="3212975"/>
          <a:ext cx="5400601" cy="2580185"/>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20089">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FERNANDO</a:t>
                      </a:r>
                      <a:r>
                        <a:rPr lang="es-ES" sz="1400" baseline="0" dirty="0" smtClean="0">
                          <a:solidFill>
                            <a:schemeClr val="tx1"/>
                          </a:solidFill>
                        </a:rPr>
                        <a:t> VARGAS HERNÁNDEZ</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7706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23581">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4223980" y="3244451"/>
            <a:ext cx="575877" cy="657129"/>
          </a:xfrm>
          <a:prstGeom prst="rect">
            <a:avLst/>
          </a:prstGeom>
        </p:spPr>
      </p:pic>
      <p:pic>
        <p:nvPicPr>
          <p:cNvPr id="3" name="Imagen 2"/>
          <p:cNvPicPr>
            <a:picLocks noChangeAspect="1"/>
          </p:cNvPicPr>
          <p:nvPr/>
        </p:nvPicPr>
        <p:blipFill>
          <a:blip r:embed="rId4"/>
          <a:stretch>
            <a:fillRect/>
          </a:stretch>
        </p:blipFill>
        <p:spPr>
          <a:xfrm>
            <a:off x="10200456" y="3262596"/>
            <a:ext cx="576064" cy="645888"/>
          </a:xfrm>
          <a:prstGeom prst="rect">
            <a:avLst/>
          </a:prstGeom>
        </p:spPr>
      </p:pic>
    </p:spTree>
    <p:extLst>
      <p:ext uri="{BB962C8B-B14F-4D97-AF65-F5344CB8AC3E}">
        <p14:creationId xmlns:p14="http://schemas.microsoft.com/office/powerpoint/2010/main" val="1253458116"/>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191545" y="2454408"/>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3506097630"/>
              </p:ext>
            </p:extLst>
          </p:nvPr>
        </p:nvGraphicFramePr>
        <p:xfrm>
          <a:off x="605390" y="2854822"/>
          <a:ext cx="5400601" cy="2947127"/>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CARLOS CALDERÓN</a:t>
                      </a:r>
                      <a:r>
                        <a:rPr lang="es-ES" sz="1400" baseline="0" dirty="0" smtClean="0">
                          <a:solidFill>
                            <a:schemeClr val="tx1"/>
                          </a:solidFill>
                        </a:rPr>
                        <a:t> GARCÍA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70917">
                <a:tc>
                  <a:txBody>
                    <a:bodyPr/>
                    <a:lstStyle/>
                    <a:p>
                      <a:r>
                        <a:rPr lang="es-ES" sz="1400" dirty="0" smtClean="0"/>
                        <a:t>Secuestro simple</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05390" y="204470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1427754651"/>
              </p:ext>
            </p:extLst>
          </p:nvPr>
        </p:nvGraphicFramePr>
        <p:xfrm>
          <a:off x="6312025" y="2814448"/>
          <a:ext cx="5616624" cy="3457478"/>
        </p:xfrm>
        <a:graphic>
          <a:graphicData uri="http://schemas.openxmlformats.org/drawingml/2006/table">
            <a:tbl>
              <a:tblPr firstRow="1" bandRow="1">
                <a:tableStyleId>{5C22544A-7EE6-4342-B048-85BDC9FD1C3A}</a:tableStyleId>
              </a:tblPr>
              <a:tblGrid>
                <a:gridCol w="2621091"/>
                <a:gridCol w="538260"/>
                <a:gridCol w="585064"/>
                <a:gridCol w="1347990"/>
                <a:gridCol w="524219"/>
              </a:tblGrid>
              <a:tr h="584994">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DARIO</a:t>
                      </a:r>
                      <a:r>
                        <a:rPr lang="es-ES" sz="1400" baseline="0" dirty="0" smtClean="0">
                          <a:solidFill>
                            <a:schemeClr val="tx1"/>
                          </a:solidFill>
                        </a:rPr>
                        <a:t> MARTÍNEZ CALDERÓN</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54993">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4371">
                <a:tc>
                  <a:txBody>
                    <a:bodyPr/>
                    <a:lstStyle/>
                    <a:p>
                      <a:r>
                        <a:rPr lang="es-ES" sz="1400" dirty="0" smtClean="0"/>
                        <a:t>Homicidio en persona protegida </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926241">
                <a:tc>
                  <a:txBody>
                    <a:bodyPr/>
                    <a:lstStyle/>
                    <a:p>
                      <a:r>
                        <a:rPr lang="es-ES" sz="1400" dirty="0" smtClean="0"/>
                        <a:t>Tortura en persona</a:t>
                      </a:r>
                      <a:r>
                        <a:rPr lang="es-ES" sz="1400" baseline="0" dirty="0" smtClean="0"/>
                        <a:t>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Deportación,</a:t>
                      </a:r>
                      <a:r>
                        <a:rPr lang="es-ES" sz="1400" baseline="0" dirty="0" smtClean="0"/>
                        <a:t> expulsión, traslado o desplazamiento forzado de población civil</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92624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4620022" y="2854822"/>
            <a:ext cx="647700" cy="651861"/>
          </a:xfrm>
          <a:prstGeom prst="rect">
            <a:avLst/>
          </a:prstGeom>
        </p:spPr>
      </p:pic>
      <p:pic>
        <p:nvPicPr>
          <p:cNvPr id="3" name="Imagen 2"/>
          <p:cNvPicPr>
            <a:picLocks noChangeAspect="1"/>
          </p:cNvPicPr>
          <p:nvPr/>
        </p:nvPicPr>
        <p:blipFill>
          <a:blip r:embed="rId4"/>
          <a:stretch>
            <a:fillRect/>
          </a:stretch>
        </p:blipFill>
        <p:spPr>
          <a:xfrm>
            <a:off x="10416480" y="2854821"/>
            <a:ext cx="534926" cy="574179"/>
          </a:xfrm>
          <a:prstGeom prst="rect">
            <a:avLst/>
          </a:prstGeom>
        </p:spPr>
      </p:pic>
    </p:spTree>
    <p:extLst>
      <p:ext uri="{BB962C8B-B14F-4D97-AF65-F5344CB8AC3E}">
        <p14:creationId xmlns:p14="http://schemas.microsoft.com/office/powerpoint/2010/main" val="1622201264"/>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3" y="2344234"/>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4097241969"/>
              </p:ext>
            </p:extLst>
          </p:nvPr>
        </p:nvGraphicFramePr>
        <p:xfrm>
          <a:off x="605390" y="2694968"/>
          <a:ext cx="5400601" cy="3283445"/>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RUBEN DARIO MORALES GONZÁLEZ</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Desaparición</a:t>
                      </a:r>
                      <a:r>
                        <a:rPr lang="es-ES" sz="1400" baseline="0" dirty="0" smtClean="0"/>
                        <a:t> forzada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70917">
                <a:tc>
                  <a:txBody>
                    <a:bodyPr/>
                    <a:lstStyle/>
                    <a:p>
                      <a:r>
                        <a:rPr lang="es-ES" sz="1400" dirty="0" smtClean="0"/>
                        <a:t>Tortura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Deportación,</a:t>
                      </a:r>
                      <a:r>
                        <a:rPr lang="es-ES" sz="1400" baseline="0" dirty="0" smtClean="0"/>
                        <a:t> expulsión, traslado o desplazamiento forzado de población civil</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1176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05390" y="198419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4233394941"/>
              </p:ext>
            </p:extLst>
          </p:nvPr>
        </p:nvGraphicFramePr>
        <p:xfrm>
          <a:off x="6153271" y="2704274"/>
          <a:ext cx="5400601" cy="3525065"/>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20089">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JOSÉ</a:t>
                      </a:r>
                      <a:r>
                        <a:rPr lang="es-ES" sz="1400" baseline="0" dirty="0" smtClean="0">
                          <a:solidFill>
                            <a:schemeClr val="tx1"/>
                          </a:solidFill>
                        </a:rPr>
                        <a:t> OSWALDO CORTÉS CRUZ</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7706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23581">
                <a:tc>
                  <a:txBody>
                    <a:bodyPr/>
                    <a:lstStyle/>
                    <a:p>
                      <a:r>
                        <a:rPr lang="es-ES" sz="1400" dirty="0" smtClean="0"/>
                        <a:t>Homicidio en persona protegida</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Deportación,</a:t>
                      </a:r>
                      <a:r>
                        <a:rPr lang="es-ES" sz="1400" baseline="0" dirty="0" smtClean="0"/>
                        <a:t> expulsión, traslado o desplazamiento forzado de población civil</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23581">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4498770" y="2718654"/>
            <a:ext cx="535112" cy="662900"/>
          </a:xfrm>
          <a:prstGeom prst="rect">
            <a:avLst/>
          </a:prstGeom>
        </p:spPr>
      </p:pic>
      <p:pic>
        <p:nvPicPr>
          <p:cNvPr id="3" name="Imagen 2"/>
          <p:cNvPicPr>
            <a:picLocks noChangeAspect="1"/>
          </p:cNvPicPr>
          <p:nvPr/>
        </p:nvPicPr>
        <p:blipFill>
          <a:blip r:embed="rId4"/>
          <a:stretch>
            <a:fillRect/>
          </a:stretch>
        </p:blipFill>
        <p:spPr>
          <a:xfrm>
            <a:off x="10056440" y="2727320"/>
            <a:ext cx="581025" cy="673988"/>
          </a:xfrm>
          <a:prstGeom prst="rect">
            <a:avLst/>
          </a:prstGeom>
        </p:spPr>
      </p:pic>
    </p:spTree>
    <p:extLst>
      <p:ext uri="{BB962C8B-B14F-4D97-AF65-F5344CB8AC3E}">
        <p14:creationId xmlns:p14="http://schemas.microsoft.com/office/powerpoint/2010/main" val="353414735"/>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3" y="243481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337803067"/>
              </p:ext>
            </p:extLst>
          </p:nvPr>
        </p:nvGraphicFramePr>
        <p:xfrm>
          <a:off x="623392" y="2806332"/>
          <a:ext cx="5400601" cy="3571681"/>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ALEXANDER</a:t>
                      </a:r>
                      <a:r>
                        <a:rPr lang="es-ES" sz="1400" baseline="0" dirty="0" smtClean="0">
                          <a:solidFill>
                            <a:schemeClr val="tx1"/>
                          </a:solidFill>
                        </a:rPr>
                        <a:t> SUÁREZ DÍAZ</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Tentativa</a:t>
                      </a:r>
                      <a:r>
                        <a:rPr lang="es-ES" sz="1400" baseline="0" dirty="0" smtClean="0"/>
                        <a:t> de homicidio en persona protegida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1176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Despojo en campo</a:t>
                      </a:r>
                      <a:r>
                        <a:rPr lang="es-ES" sz="1400" baseline="0" dirty="0" smtClean="0"/>
                        <a:t> de batalla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11766">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Deportación,</a:t>
                      </a:r>
                      <a:r>
                        <a:rPr lang="es-ES" sz="1400" baseline="0" dirty="0" smtClean="0"/>
                        <a:t> expulsión, traslado o desplazamiento forzado de población civil</a:t>
                      </a:r>
                      <a:endParaRPr lang="es-ES" sz="140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515380" y="206548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2127170274"/>
              </p:ext>
            </p:extLst>
          </p:nvPr>
        </p:nvGraphicFramePr>
        <p:xfrm>
          <a:off x="6240016" y="2806333"/>
          <a:ext cx="5616624" cy="3599771"/>
        </p:xfrm>
        <a:graphic>
          <a:graphicData uri="http://schemas.openxmlformats.org/drawingml/2006/table">
            <a:tbl>
              <a:tblPr firstRow="1" bandRow="1">
                <a:tableStyleId>{5C22544A-7EE6-4342-B048-85BDC9FD1C3A}</a:tableStyleId>
              </a:tblPr>
              <a:tblGrid>
                <a:gridCol w="2621090"/>
                <a:gridCol w="538260"/>
                <a:gridCol w="585065"/>
                <a:gridCol w="1347990"/>
                <a:gridCol w="524219"/>
              </a:tblGrid>
              <a:tr h="510803">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TITO MAHECHA </a:t>
                      </a:r>
                      <a:r>
                        <a:rPr lang="es-ES" sz="1400" dirty="0" err="1" smtClean="0">
                          <a:solidFill>
                            <a:schemeClr val="tx1"/>
                          </a:solidFill>
                        </a:rPr>
                        <a:t>MAHECHA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38411">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1097509">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Deportación,</a:t>
                      </a:r>
                      <a:r>
                        <a:rPr lang="es-ES" sz="1400" baseline="0" dirty="0" smtClean="0"/>
                        <a:t> expulsión, traslado o desplazamiento forzado de población civil</a:t>
                      </a:r>
                      <a:endParaRPr lang="es-ES" sz="1400" dirty="0" smtClean="0"/>
                    </a:p>
                    <a:p>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1268232">
                <a:tc>
                  <a:txBody>
                    <a:bodyPr/>
                    <a:lstStyle/>
                    <a:p>
                      <a:r>
                        <a:rPr lang="es-ES" sz="1400" dirty="0" smtClean="0"/>
                        <a:t>Desaparición forzada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endParaRPr lang="es-ES" sz="1400" dirty="0" smtClean="0"/>
                    </a:p>
                    <a:p>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4447202" y="2846201"/>
            <a:ext cx="640686" cy="620837"/>
          </a:xfrm>
          <a:prstGeom prst="rect">
            <a:avLst/>
          </a:prstGeom>
        </p:spPr>
      </p:pic>
      <p:pic>
        <p:nvPicPr>
          <p:cNvPr id="3" name="Imagen 2"/>
          <p:cNvPicPr>
            <a:picLocks noChangeAspect="1"/>
          </p:cNvPicPr>
          <p:nvPr/>
        </p:nvPicPr>
        <p:blipFill>
          <a:blip r:embed="rId4"/>
          <a:stretch>
            <a:fillRect/>
          </a:stretch>
        </p:blipFill>
        <p:spPr>
          <a:xfrm>
            <a:off x="10416480" y="2860962"/>
            <a:ext cx="504056" cy="444409"/>
          </a:xfrm>
          <a:prstGeom prst="rect">
            <a:avLst/>
          </a:prstGeom>
        </p:spPr>
      </p:pic>
    </p:spTree>
    <p:extLst>
      <p:ext uri="{BB962C8B-B14F-4D97-AF65-F5344CB8AC3E}">
        <p14:creationId xmlns:p14="http://schemas.microsoft.com/office/powerpoint/2010/main" val="2795394725"/>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3" y="220574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3544709503"/>
              </p:ext>
            </p:extLst>
          </p:nvPr>
        </p:nvGraphicFramePr>
        <p:xfrm>
          <a:off x="551384" y="2657689"/>
          <a:ext cx="5400601" cy="2566879"/>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ÁNGEL MARÍA HERNÁNDEZ CARRILLO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02935" y="189067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3837500228"/>
              </p:ext>
            </p:extLst>
          </p:nvPr>
        </p:nvGraphicFramePr>
        <p:xfrm>
          <a:off x="6181562" y="2559259"/>
          <a:ext cx="5531063" cy="3896662"/>
        </p:xfrm>
        <a:graphic>
          <a:graphicData uri="http://schemas.openxmlformats.org/drawingml/2006/table">
            <a:tbl>
              <a:tblPr firstRow="1" bandRow="1">
                <a:tableStyleId>{5C22544A-7EE6-4342-B048-85BDC9FD1C3A}</a:tableStyleId>
              </a:tblPr>
              <a:tblGrid>
                <a:gridCol w="2581161"/>
                <a:gridCol w="530061"/>
                <a:gridCol w="576152"/>
                <a:gridCol w="1327455"/>
                <a:gridCol w="516234"/>
              </a:tblGrid>
              <a:tr h="64769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WALDO</a:t>
                      </a:r>
                      <a:r>
                        <a:rPr lang="es-ES" sz="1400" baseline="0" dirty="0" smtClean="0">
                          <a:solidFill>
                            <a:schemeClr val="tx1"/>
                          </a:solidFill>
                        </a:rPr>
                        <a:t> DE JESÚS DIOSA GARCÍA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25963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58782">
                <a:tc>
                  <a:txBody>
                    <a:bodyPr/>
                    <a:lstStyle/>
                    <a:p>
                      <a:r>
                        <a:rPr lang="es-ES" sz="1400" dirty="0" smtClean="0"/>
                        <a:t>Homicidio en</a:t>
                      </a:r>
                      <a:r>
                        <a:rPr lang="es-ES" sz="1400" baseline="0" dirty="0" smtClean="0"/>
                        <a:t>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Tentativa de homicidio en P:P</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1214422">
                <a:tc>
                  <a:txBody>
                    <a:bodyPr/>
                    <a:lstStyle/>
                    <a:p>
                      <a:r>
                        <a:rPr lang="es-ES" sz="1400" dirty="0" smtClean="0"/>
                        <a:t>Despojo en campo de batalla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Deportación,</a:t>
                      </a:r>
                      <a:r>
                        <a:rPr lang="es-ES" sz="1400" baseline="0" dirty="0" smtClean="0"/>
                        <a:t> expulsión, traslado o desplazamiento forzado de población civil</a:t>
                      </a:r>
                      <a:endParaRPr lang="es-ES" sz="1400" dirty="0" smtClean="0"/>
                    </a:p>
                    <a:p>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102551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2" name="Imagen 1"/>
          <p:cNvPicPr>
            <a:picLocks noChangeAspect="1"/>
          </p:cNvPicPr>
          <p:nvPr/>
        </p:nvPicPr>
        <p:blipFill>
          <a:blip r:embed="rId3"/>
          <a:stretch>
            <a:fillRect/>
          </a:stretch>
        </p:blipFill>
        <p:spPr>
          <a:xfrm>
            <a:off x="4624784" y="2665896"/>
            <a:ext cx="638175" cy="691096"/>
          </a:xfrm>
          <a:prstGeom prst="rect">
            <a:avLst/>
          </a:prstGeom>
        </p:spPr>
      </p:pic>
      <p:pic>
        <p:nvPicPr>
          <p:cNvPr id="3" name="Imagen 2"/>
          <p:cNvPicPr>
            <a:picLocks noChangeAspect="1"/>
          </p:cNvPicPr>
          <p:nvPr/>
        </p:nvPicPr>
        <p:blipFill>
          <a:blip r:embed="rId4"/>
          <a:stretch>
            <a:fillRect/>
          </a:stretch>
        </p:blipFill>
        <p:spPr>
          <a:xfrm>
            <a:off x="10344472" y="2578481"/>
            <a:ext cx="609600" cy="708268"/>
          </a:xfrm>
          <a:prstGeom prst="rect">
            <a:avLst/>
          </a:prstGeom>
        </p:spPr>
      </p:pic>
    </p:spTree>
    <p:extLst>
      <p:ext uri="{BB962C8B-B14F-4D97-AF65-F5344CB8AC3E}">
        <p14:creationId xmlns:p14="http://schemas.microsoft.com/office/powerpoint/2010/main" val="2793126645"/>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8540" y="3252272"/>
            <a:ext cx="174203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672752" y="3666349"/>
            <a:ext cx="12668507" cy="468323"/>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dirty="0">
                <a:solidFill>
                  <a:schemeClr val="accent5">
                    <a:lumMod val="20000"/>
                    <a:lumOff val="80000"/>
                  </a:schemeClr>
                </a:solidFill>
              </a:rPr>
              <a:t>1</a:t>
            </a:r>
          </a:p>
          <a:p>
            <a:pPr algn="r"/>
            <a:r>
              <a:rPr lang="es-ES" sz="1600" b="1" cap="small" dirty="0" smtClean="0">
                <a:solidFill>
                  <a:schemeClr val="accent5">
                    <a:lumMod val="20000"/>
                    <a:lumOff val="80000"/>
                  </a:schemeClr>
                </a:solidFill>
              </a:rPr>
              <a:t>Consolidado conductas punibles: 215</a:t>
            </a:r>
          </a:p>
          <a:p>
            <a:pPr algn="r"/>
            <a:r>
              <a:rPr lang="es-ES" sz="1600" b="1" cap="small" dirty="0" smtClean="0">
                <a:solidFill>
                  <a:schemeClr val="accent5">
                    <a:lumMod val="20000"/>
                    <a:lumOff val="80000"/>
                  </a:schemeClr>
                </a:solidFill>
              </a:rPr>
              <a:t>Hechos: 32</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283</a:t>
            </a:r>
          </a:p>
        </p:txBody>
      </p:sp>
      <p:sp>
        <p:nvSpPr>
          <p:cNvPr id="54" name="Freeform 28"/>
          <p:cNvSpPr>
            <a:spLocks/>
          </p:cNvSpPr>
          <p:nvPr/>
        </p:nvSpPr>
        <p:spPr bwMode="auto">
          <a:xfrm>
            <a:off x="9025347" y="2517990"/>
            <a:ext cx="342999" cy="143264"/>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55" name="Tabla 54"/>
          <p:cNvGraphicFramePr>
            <a:graphicFrameLocks noGrp="1"/>
          </p:cNvGraphicFramePr>
          <p:nvPr>
            <p:extLst/>
          </p:nvPr>
        </p:nvGraphicFramePr>
        <p:xfrm>
          <a:off x="2402311" y="4173064"/>
          <a:ext cx="7802557" cy="2240280"/>
        </p:xfrm>
        <a:graphic>
          <a:graphicData uri="http://schemas.openxmlformats.org/drawingml/2006/table">
            <a:tbl>
              <a:tblPr firstRow="1" bandRow="1">
                <a:tableStyleId>{5C22544A-7EE6-4342-B048-85BDC9FD1C3A}</a:tableStyleId>
              </a:tblPr>
              <a:tblGrid>
                <a:gridCol w="2451509"/>
                <a:gridCol w="992806"/>
                <a:gridCol w="1292952"/>
                <a:gridCol w="1890706"/>
                <a:gridCol w="1174584"/>
              </a:tblGrid>
              <a:tr h="465147">
                <a:tc gridSpan="3">
                  <a:txBody>
                    <a:bodyPr/>
                    <a:lstStyle/>
                    <a:p>
                      <a:pPr marL="908050" lvl="1" indent="0" algn="just"/>
                      <a:r>
                        <a:rPr lang="es-ES" sz="1400" dirty="0" smtClean="0">
                          <a:solidFill>
                            <a:schemeClr val="tx1"/>
                          </a:solidFill>
                        </a:rPr>
                        <a:t>Jorge Iván Laverde Zapata alias “El </a:t>
                      </a:r>
                      <a:r>
                        <a:rPr lang="es-ES" sz="1400" dirty="0" err="1" smtClean="0">
                          <a:solidFill>
                            <a:schemeClr val="tx1"/>
                          </a:solidFill>
                        </a:rPr>
                        <a:t>Iguano</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CO"/>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70840">
                <a:tc gridSpan="5">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r>
              <a:tr h="231963">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170</a:t>
                      </a:r>
                      <a:endParaRPr lang="es-ES" sz="1400" dirty="0"/>
                    </a:p>
                  </a:txBody>
                  <a:tcPr/>
                </a:tc>
              </a:tr>
              <a:tr h="281483">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ES" sz="1400" dirty="0"/>
                    </a:p>
                  </a:txBody>
                  <a:tcPr/>
                </a:tc>
                <a:tc>
                  <a:txBody>
                    <a:bodyPr/>
                    <a:lstStyle/>
                    <a:p>
                      <a:r>
                        <a:rPr lang="es-ES" sz="1400" dirty="0" smtClean="0"/>
                        <a:t>24</a:t>
                      </a:r>
                      <a:endParaRPr lang="es-ES" sz="1400" dirty="0"/>
                    </a:p>
                  </a:txBody>
                  <a:tcPr/>
                </a:tc>
              </a:tr>
              <a:tr h="370840">
                <a:tc>
                  <a:txBody>
                    <a:bodyPr/>
                    <a:lstStyle/>
                    <a:p>
                      <a:r>
                        <a:rPr lang="es-ES" sz="1400" dirty="0" smtClean="0"/>
                        <a:t>Tortura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Exacciones o contribuciones arbitrarias</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370840">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c gridSpan="2">
                  <a:txBody>
                    <a:bodyPr/>
                    <a:lstStyle/>
                    <a:p>
                      <a:endParaRPr lang="es-CO" dirty="0"/>
                    </a:p>
                  </a:txBody>
                  <a:tcPr/>
                </a:tc>
                <a:tc hMerge="1">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8669"/>
          <a:ext cx="6811287" cy="2002267"/>
        </p:xfrm>
        <a:graphic>
          <a:graphicData uri="http://schemas.openxmlformats.org/drawingml/2006/table">
            <a:tbl>
              <a:tblPr firstRow="1" bandRow="1">
                <a:tableStyleId>{5C22544A-7EE6-4342-B048-85BDC9FD1C3A}</a:tableStyleId>
              </a:tblPr>
              <a:tblGrid>
                <a:gridCol w="3642935"/>
                <a:gridCol w="3168352"/>
              </a:tblGrid>
              <a:tr h="712099">
                <a:tc gridSpan="2">
                  <a:txBody>
                    <a:bodyPr/>
                    <a:lstStyle/>
                    <a:p>
                      <a:pPr lvl="0" algn="ctr"/>
                      <a:r>
                        <a:rPr lang="es-ES" sz="1800" b="1" kern="1200" cap="small" spc="0" baseline="0" dirty="0" smtClean="0">
                          <a:solidFill>
                            <a:srgbClr val="FFFF66"/>
                          </a:solidFill>
                          <a:latin typeface="+mn-lt"/>
                          <a:ea typeface="+mn-ea"/>
                          <a:cs typeface="Arial" pitchFamily="34" charset="0"/>
                        </a:rPr>
                        <a:t>Frente Fronteras del Bloque Catatumbo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 </a:t>
                      </a:r>
                      <a:endParaRPr lang="es-ES" sz="1050" dirty="0"/>
                    </a:p>
                  </a:txBody>
                  <a:tcPr/>
                </a:tc>
                <a:tc>
                  <a:txBody>
                    <a:bodyPr/>
                    <a:lstStyle/>
                    <a:p>
                      <a:r>
                        <a:rPr lang="es-ES" sz="1400" dirty="0" smtClean="0"/>
                        <a:t>2 de diciembre de 2010 </a:t>
                      </a:r>
                      <a:r>
                        <a:rPr lang="es-ES" sz="1400" dirty="0" smtClean="0">
                          <a:hlinkClick r:id="rId3"/>
                        </a:rPr>
                        <a:t>Consulte texto</a:t>
                      </a:r>
                      <a:endParaRPr lang="es-ES" sz="1400" dirty="0"/>
                    </a:p>
                  </a:txBody>
                  <a:tcPr/>
                </a:tc>
              </a:tr>
              <a:tr h="386004">
                <a:tc>
                  <a:txBody>
                    <a:bodyPr/>
                    <a:lstStyle/>
                    <a:p>
                      <a:r>
                        <a:rPr lang="es-ES" sz="1400" dirty="0" smtClean="0"/>
                        <a:t>Segunda</a:t>
                      </a:r>
                      <a:r>
                        <a:rPr lang="es-ES" sz="1400" baseline="0" dirty="0" smtClean="0"/>
                        <a:t> Instancia. </a:t>
                      </a:r>
                      <a:r>
                        <a:rPr lang="es-ES" sz="1050" baseline="0" dirty="0" smtClean="0"/>
                        <a:t>M.P. Dr. Luis Guillermo Salazar O.</a:t>
                      </a:r>
                      <a:endParaRPr lang="es-ES" sz="1050" dirty="0"/>
                    </a:p>
                  </a:txBody>
                  <a:tcPr/>
                </a:tc>
                <a:tc>
                  <a:txBody>
                    <a:bodyPr/>
                    <a:lstStyle/>
                    <a:p>
                      <a:r>
                        <a:rPr lang="es-ES" sz="1400" dirty="0" smtClean="0"/>
                        <a:t>Rad. 35637 6</a:t>
                      </a:r>
                      <a:r>
                        <a:rPr lang="es-ES" sz="1400" baseline="0" dirty="0" smtClean="0"/>
                        <a:t> de junio de 2012 </a:t>
                      </a:r>
                      <a:r>
                        <a:rPr lang="es-ES" sz="1400" baseline="0" dirty="0" smtClean="0">
                          <a:hlinkClick r:id="rId4"/>
                        </a:rPr>
                        <a:t>Consulte texto</a:t>
                      </a:r>
                      <a:endParaRPr lang="es-ES" sz="1400" dirty="0"/>
                    </a:p>
                  </a:txBody>
                  <a:tcPr/>
                </a:tc>
              </a:tr>
              <a:tr h="386004">
                <a:tc>
                  <a:txBody>
                    <a:bodyPr/>
                    <a:lstStyle/>
                    <a:p>
                      <a:r>
                        <a:rPr lang="es-ES" sz="1400" dirty="0" smtClean="0"/>
                        <a:t>Postulados</a:t>
                      </a:r>
                      <a:endParaRPr lang="es-ES" sz="140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a:t>
            </a:r>
            <a:endParaRPr lang="es-ES" cap="small" dirty="0">
              <a:solidFill>
                <a:srgbClr val="C00000"/>
              </a:solidFill>
              <a:latin typeface="Agency FB" panose="020B0503020202020204" pitchFamily="34" charset="0"/>
            </a:endParaRPr>
          </a:p>
        </p:txBody>
      </p:sp>
      <p:sp>
        <p:nvSpPr>
          <p:cNvPr id="7" name="CuadroTexto 6"/>
          <p:cNvSpPr txBox="1"/>
          <p:nvPr/>
        </p:nvSpPr>
        <p:spPr>
          <a:xfrm>
            <a:off x="461374" y="274628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8" name="51 Imagen" descr="71985935.jpg"/>
          <p:cNvPicPr>
            <a:picLocks noChangeAspect="1"/>
          </p:cNvPicPr>
          <p:nvPr/>
        </p:nvPicPr>
        <p:blipFill>
          <a:blip r:embed="rId5" cstate="print"/>
          <a:stretch>
            <a:fillRect/>
          </a:stretch>
        </p:blipFill>
        <p:spPr>
          <a:xfrm>
            <a:off x="2423592" y="4217834"/>
            <a:ext cx="504056" cy="504056"/>
          </a:xfrm>
          <a:prstGeom prst="rect">
            <a:avLst/>
          </a:prstGeom>
          <a:ln>
            <a:noFill/>
          </a:ln>
          <a:effectLst>
            <a:outerShdw blurRad="292100" dist="139700" dir="2700000" algn="tl" rotWithShape="0">
              <a:srgbClr val="333333">
                <a:alpha val="65000"/>
              </a:srgbClr>
            </a:outerShdw>
          </a:effectLst>
        </p:spPr>
      </p:pic>
      <p:grpSp>
        <p:nvGrpSpPr>
          <p:cNvPr id="59" name="Group 111"/>
          <p:cNvGrpSpPr>
            <a:grpSpLocks/>
          </p:cNvGrpSpPr>
          <p:nvPr/>
        </p:nvGrpSpPr>
        <p:grpSpPr bwMode="auto">
          <a:xfrm>
            <a:off x="8256240" y="1959447"/>
            <a:ext cx="2726997" cy="1799284"/>
            <a:chOff x="748" y="80"/>
            <a:chExt cx="6097" cy="4240"/>
          </a:xfrm>
        </p:grpSpPr>
        <p:sp>
          <p:nvSpPr>
            <p:cNvPr id="6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9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273" y="449"/>
              <a:ext cx="2572" cy="118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Frente </a:t>
              </a:r>
              <a:r>
                <a:rPr lang="es-ES" sz="800" b="1" dirty="0" err="1">
                  <a:effectLst>
                    <a:outerShdw blurRad="38100" dist="38100" dir="2700000" algn="tl">
                      <a:srgbClr val="000000">
                        <a:alpha val="43137"/>
                      </a:srgbClr>
                    </a:outerShdw>
                  </a:effectLst>
                  <a:latin typeface="Calibri" pitchFamily="34" charset="0"/>
                  <a:cs typeface="Tahoma" pitchFamily="34" charset="0"/>
                </a:rPr>
                <a:t>Froteras</a:t>
              </a: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err="1">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CATATUMBO</a:t>
              </a:r>
            </a:p>
          </p:txBody>
        </p:sp>
        <p:sp>
          <p:nvSpPr>
            <p:cNvPr id="95" name="Rectangle 87"/>
            <p:cNvSpPr>
              <a:spLocks noChangeArrowheads="1"/>
            </p:cNvSpPr>
            <p:nvPr/>
          </p:nvSpPr>
          <p:spPr bwMode="auto">
            <a:xfrm>
              <a:off x="3895" y="450"/>
              <a:ext cx="2754"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1231170993"/>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3" y="220574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3755135249"/>
              </p:ext>
            </p:extLst>
          </p:nvPr>
        </p:nvGraphicFramePr>
        <p:xfrm>
          <a:off x="3215680" y="2880858"/>
          <a:ext cx="5400601" cy="2978645"/>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endParaRPr lang="es-ES" sz="1400" dirty="0" smtClean="0">
                        <a:solidFill>
                          <a:schemeClr val="tx1"/>
                        </a:solidFill>
                      </a:endParaRPr>
                    </a:p>
                    <a:p>
                      <a:pPr marL="704850" indent="0" algn="l" defTabSz="711200"/>
                      <a:r>
                        <a:rPr lang="es-ES" sz="1400" dirty="0" smtClean="0">
                          <a:solidFill>
                            <a:schemeClr val="tx1"/>
                          </a:solidFill>
                        </a:rPr>
                        <a:t>SAÚL ARNOLDO CEBALLOS MORALES</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Homicidio en persona protegida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411766">
                <a:tc>
                  <a:txBody>
                    <a:bodyPr/>
                    <a:lstStyle/>
                    <a:p>
                      <a:r>
                        <a:rPr lang="es-ES" sz="1400" dirty="0" smtClean="0"/>
                        <a:t>Tortura en persona protegida</a:t>
                      </a:r>
                      <a:endParaRPr lang="es-ES" sz="1400" dirty="0"/>
                    </a:p>
                  </a:txBody>
                  <a:tcPr/>
                </a:tc>
                <a:tc>
                  <a:txBody>
                    <a:bodyPr/>
                    <a:lstStyle/>
                    <a:p>
                      <a:r>
                        <a:rPr lang="es-ES" sz="1400" dirty="0" smtClean="0"/>
                        <a:t>1</a:t>
                      </a:r>
                      <a:endParaRPr lang="es-ES" sz="1400" dirty="0"/>
                    </a:p>
                  </a:txBody>
                  <a:tcPr/>
                </a:tc>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Concierto para delinquir agravado y utilización ilegal de equipos transmisores y receptores</a:t>
                      </a:r>
                      <a:r>
                        <a:rPr lang="es-ES" sz="1400" baseline="0" dirty="0" smtClean="0"/>
                        <a:t> de señal</a:t>
                      </a:r>
                      <a:endParaRPr lang="es-ES" sz="1400" dirty="0" smtClean="0"/>
                    </a:p>
                    <a:p>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 PUERTO BOYACÁ</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38</a:t>
            </a:r>
            <a:endParaRPr lang="es-ES" cap="small" dirty="0">
              <a:solidFill>
                <a:srgbClr val="C00000"/>
              </a:solidFill>
              <a:latin typeface="Agency FB" panose="020B0503020202020204" pitchFamily="34" charset="0"/>
            </a:endParaRPr>
          </a:p>
        </p:txBody>
      </p:sp>
      <p:sp>
        <p:nvSpPr>
          <p:cNvPr id="7" name="CuadroTexto 6"/>
          <p:cNvSpPr txBox="1"/>
          <p:nvPr/>
        </p:nvSpPr>
        <p:spPr>
          <a:xfrm>
            <a:off x="602935" y="189067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err="1" smtClean="0">
                <a:solidFill>
                  <a:srgbClr val="C00000"/>
                </a:solidFill>
                <a:latin typeface="Agency FB" panose="020B0503020202020204" pitchFamily="34" charset="0"/>
              </a:rPr>
              <a:t>inúa</a:t>
            </a:r>
            <a:r>
              <a:rPr lang="es-ES" cap="small" dirty="0" smtClean="0">
                <a:solidFill>
                  <a:srgbClr val="C00000"/>
                </a:solidFill>
                <a:latin typeface="Agency FB" panose="020B0503020202020204" pitchFamily="34" charset="0"/>
              </a:rPr>
              <a:t> página siguiente</a:t>
            </a:r>
            <a:endParaRPr lang="es-ES" cap="small" dirty="0">
              <a:solidFill>
                <a:srgbClr val="C00000"/>
              </a:solidFill>
              <a:latin typeface="Agency FB" panose="020B0503020202020204" pitchFamily="34" charset="0"/>
            </a:endParaRPr>
          </a:p>
        </p:txBody>
      </p:sp>
      <p:pic>
        <p:nvPicPr>
          <p:cNvPr id="2" name="Imagen 1"/>
          <p:cNvPicPr>
            <a:picLocks noChangeAspect="1"/>
          </p:cNvPicPr>
          <p:nvPr/>
        </p:nvPicPr>
        <p:blipFill>
          <a:blip r:embed="rId3"/>
          <a:stretch>
            <a:fillRect/>
          </a:stretch>
        </p:blipFill>
        <p:spPr>
          <a:xfrm>
            <a:off x="7428195" y="2916361"/>
            <a:ext cx="638175" cy="683320"/>
          </a:xfrm>
          <a:prstGeom prst="rect">
            <a:avLst/>
          </a:prstGeom>
        </p:spPr>
      </p:pic>
    </p:spTree>
    <p:extLst>
      <p:ext uri="{BB962C8B-B14F-4D97-AF65-F5344CB8AC3E}">
        <p14:creationId xmlns:p14="http://schemas.microsoft.com/office/powerpoint/2010/main" val="50862264"/>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a:bodyPr>
          <a:lstStyle/>
          <a:p>
            <a:pPr>
              <a:defRPr/>
            </a:pPr>
            <a:r>
              <a:rPr lang="es-ES" dirty="0" smtClean="0">
                <a:solidFill>
                  <a:schemeClr val="bg2">
                    <a:lumMod val="10000"/>
                  </a:schemeClr>
                </a:solidFill>
              </a:rPr>
              <a:t>Sala de Justicia y Paz </a:t>
            </a:r>
            <a:br>
              <a:rPr lang="es-ES" dirty="0" smtClean="0">
                <a:solidFill>
                  <a:schemeClr val="bg2">
                    <a:lumMod val="10000"/>
                  </a:schemeClr>
                </a:solidFill>
              </a:rPr>
            </a:br>
            <a:r>
              <a:rPr lang="es-ES" dirty="0" smtClean="0">
                <a:solidFill>
                  <a:schemeClr val="bg2">
                    <a:lumMod val="10000"/>
                  </a:schemeClr>
                </a:solidFill>
              </a:rPr>
              <a:t>Tribunal Superior de BARRANQUILLA</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911424" y="3041571"/>
            <a:ext cx="10081120" cy="2831544"/>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a:solidFill>
                  <a:schemeClr val="bg1"/>
                </a:solidFill>
              </a:rPr>
              <a:t>DISCRIMINACIÓN SENTENCIAS </a:t>
            </a:r>
            <a:endParaRPr lang="es-ES" sz="3200" dirty="0" smtClean="0">
              <a:solidFill>
                <a:schemeClr val="bg1"/>
              </a:solidFill>
            </a:endParaRPr>
          </a:p>
          <a:p>
            <a:endParaRPr lang="es-ES" sz="3200" dirty="0">
              <a:solidFill>
                <a:schemeClr val="accent3">
                  <a:lumMod val="40000"/>
                  <a:lumOff val="60000"/>
                </a:schemeClr>
              </a:solidFill>
            </a:endParaRPr>
          </a:p>
          <a:p>
            <a:endParaRPr lang="es-ES" sz="3200" dirty="0">
              <a:solidFill>
                <a:schemeClr val="accent3">
                  <a:lumMod val="40000"/>
                  <a:lumOff val="60000"/>
                </a:schemeClr>
              </a:solidFill>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798652" y="2874440"/>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13</a:t>
            </a:r>
          </a:p>
          <a:p>
            <a:pPr algn="r"/>
            <a:r>
              <a:rPr lang="es-ES" sz="1600" b="1" cap="small" dirty="0" smtClean="0">
                <a:solidFill>
                  <a:schemeClr val="accent5">
                    <a:lumMod val="20000"/>
                    <a:lumOff val="80000"/>
                  </a:schemeClr>
                </a:solidFill>
              </a:rPr>
              <a:t>Hechos: 4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75</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18511377"/>
              </p:ext>
            </p:extLst>
          </p:nvPr>
        </p:nvGraphicFramePr>
        <p:xfrm>
          <a:off x="636025" y="3333455"/>
          <a:ext cx="6610606" cy="2615824"/>
        </p:xfrm>
        <a:graphic>
          <a:graphicData uri="http://schemas.openxmlformats.org/drawingml/2006/table">
            <a:tbl>
              <a:tblPr firstRow="1" bandRow="1">
                <a:tableStyleId>{5C22544A-7EE6-4342-B048-85BDC9FD1C3A}</a:tableStyleId>
              </a:tblPr>
              <a:tblGrid>
                <a:gridCol w="2696097"/>
                <a:gridCol w="482079"/>
                <a:gridCol w="999366"/>
                <a:gridCol w="1775478"/>
                <a:gridCol w="657586"/>
              </a:tblGrid>
              <a:tr h="894763">
                <a:tc gridSpan="3">
                  <a:txBody>
                    <a:bodyPr/>
                    <a:lstStyle/>
                    <a:p>
                      <a:pPr marL="704850" indent="0" algn="l" defTabSz="711200"/>
                      <a:r>
                        <a:rPr lang="es-ES" sz="1400" dirty="0" smtClean="0">
                          <a:solidFill>
                            <a:schemeClr val="tx1"/>
                          </a:solidFill>
                        </a:rPr>
                        <a:t> Luis Carlos Pestana</a:t>
                      </a:r>
                      <a:r>
                        <a:rPr lang="es-ES" sz="1400" baseline="0" dirty="0" smtClean="0">
                          <a:solidFill>
                            <a:schemeClr val="tx1"/>
                          </a:solidFill>
                        </a:rPr>
                        <a:t> Coronado alias “Cachaco”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baseline="0" dirty="0" smtClean="0">
                          <a:solidFill>
                            <a:schemeClr val="tx1"/>
                          </a:solidFill>
                        </a:rPr>
                        <a:t> Patrullero </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59278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526331">
                <a:tc>
                  <a:txBody>
                    <a:bodyPr/>
                    <a:lstStyle/>
                    <a:p>
                      <a:r>
                        <a:rPr lang="es-ES" sz="1400" smtClean="0"/>
                        <a:t>Desplazamiento forzado</a:t>
                      </a:r>
                      <a:endParaRPr lang="es-ES" sz="1400" dirty="0"/>
                    </a:p>
                  </a:txBody>
                  <a:tcPr/>
                </a:tc>
                <a:tc>
                  <a:txBody>
                    <a:bodyPr/>
                    <a:lstStyle/>
                    <a:p>
                      <a:r>
                        <a:rPr lang="es-ES" sz="1400" dirty="0" smtClean="0"/>
                        <a:t>1</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10</a:t>
                      </a:r>
                      <a:endParaRPr lang="es-ES" sz="1400" dirty="0"/>
                    </a:p>
                  </a:txBody>
                  <a:tcPr/>
                </a:tc>
              </a:tr>
              <a:tr h="601941">
                <a:tc>
                  <a:txBody>
                    <a:bodyPr/>
                    <a:lstStyle/>
                    <a:p>
                      <a:r>
                        <a:rPr lang="es-ES" sz="140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294290706"/>
              </p:ext>
            </p:extLst>
          </p:nvPr>
        </p:nvGraphicFramePr>
        <p:xfrm>
          <a:off x="407368" y="620688"/>
          <a:ext cx="6984776" cy="188976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p>
                    <a:p>
                      <a:endParaRPr lang="es-ES" sz="1050" baseline="0" dirty="0" smtClean="0"/>
                    </a:p>
                    <a:p>
                      <a:r>
                        <a:rPr lang="es-ES" sz="1050" baseline="0" dirty="0" smtClean="0"/>
                        <a:t>Segunda Instancia: M.P. Dr. Eugenio Fernández </a:t>
                      </a:r>
                      <a:r>
                        <a:rPr lang="es-ES" sz="1050" baseline="0" dirty="0" err="1" smtClean="0"/>
                        <a:t>Carlier</a:t>
                      </a:r>
                      <a:endParaRPr lang="es-ES" sz="1050" dirty="0"/>
                    </a:p>
                  </a:txBody>
                  <a:tcPr/>
                </a:tc>
                <a:tc>
                  <a:txBody>
                    <a:bodyPr/>
                    <a:lstStyle/>
                    <a:p>
                      <a:r>
                        <a:rPr lang="es-ES" sz="1400" dirty="0" smtClean="0"/>
                        <a:t>1 de agosto de 2014. </a:t>
                      </a:r>
                      <a:r>
                        <a:rPr lang="es-ES" sz="1400" dirty="0" smtClean="0">
                          <a:hlinkClick r:id="rId3"/>
                        </a:rPr>
                        <a:t>Ver Sentencia</a:t>
                      </a:r>
                      <a:r>
                        <a:rPr lang="es-ES" sz="1400" dirty="0" smtClean="0"/>
                        <a:t>. </a:t>
                      </a:r>
                    </a:p>
                    <a:p>
                      <a:endParaRPr lang="es-ES" sz="1400" dirty="0" smtClean="0"/>
                    </a:p>
                    <a:p>
                      <a:r>
                        <a:rPr lang="es-ES" sz="1400" dirty="0" smtClean="0"/>
                        <a:t>Rad. 44595 23 de</a:t>
                      </a:r>
                      <a:r>
                        <a:rPr lang="es-ES" sz="1400" baseline="0" dirty="0" smtClean="0"/>
                        <a:t> septiembre de 2015. </a:t>
                      </a:r>
                      <a:r>
                        <a:rPr lang="es-ES" sz="1400" u="sng" baseline="0" dirty="0" smtClean="0">
                          <a:solidFill>
                            <a:srgbClr val="7030A0"/>
                          </a:solidFill>
                          <a:hlinkClick r:id="rId4"/>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7" name="CuadroTexto 6"/>
          <p:cNvSpPr txBox="1"/>
          <p:nvPr/>
        </p:nvSpPr>
        <p:spPr>
          <a:xfrm>
            <a:off x="407368" y="2570821"/>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8" name="47 Imagen" descr="77158262.jpg"/>
          <p:cNvPicPr>
            <a:picLocks noChangeAspect="1"/>
          </p:cNvPicPr>
          <p:nvPr/>
        </p:nvPicPr>
        <p:blipFill>
          <a:blip r:embed="rId5" cstate="print"/>
          <a:stretch>
            <a:fillRect/>
          </a:stretch>
        </p:blipFill>
        <p:spPr>
          <a:xfrm>
            <a:off x="6285726" y="3410030"/>
            <a:ext cx="818385" cy="767074"/>
          </a:xfrm>
          <a:prstGeom prst="rect">
            <a:avLst/>
          </a:prstGeom>
        </p:spPr>
      </p:pic>
      <p:grpSp>
        <p:nvGrpSpPr>
          <p:cNvPr id="50" name="Group 111"/>
          <p:cNvGrpSpPr>
            <a:grpSpLocks/>
          </p:cNvGrpSpPr>
          <p:nvPr/>
        </p:nvGrpSpPr>
        <p:grpSpPr bwMode="auto">
          <a:xfrm>
            <a:off x="8472264" y="2204864"/>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1061"/>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a:p>
              <a:pPr fontAlgn="auto">
                <a:lnSpc>
                  <a:spcPct val="150000"/>
                </a:lnSpc>
                <a:spcBef>
                  <a:spcPts val="0"/>
                </a:spcBef>
                <a:spcAft>
                  <a:spcPts val="0"/>
                </a:spcAft>
                <a:defRPr/>
              </a:pP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2672354374"/>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3826" y="3088005"/>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13</a:t>
            </a:r>
          </a:p>
          <a:p>
            <a:pPr algn="r"/>
            <a:r>
              <a:rPr lang="es-ES" sz="1600" b="1" cap="small" dirty="0" smtClean="0">
                <a:solidFill>
                  <a:schemeClr val="accent5">
                    <a:lumMod val="20000"/>
                    <a:lumOff val="80000"/>
                  </a:schemeClr>
                </a:solidFill>
              </a:rPr>
              <a:t>Hechos:  6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15</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960267476"/>
              </p:ext>
            </p:extLst>
          </p:nvPr>
        </p:nvGraphicFramePr>
        <p:xfrm>
          <a:off x="1847528" y="3462188"/>
          <a:ext cx="4968553" cy="3278804"/>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506411">
                <a:tc gridSpan="3">
                  <a:txBody>
                    <a:bodyPr/>
                    <a:lstStyle/>
                    <a:p>
                      <a:pPr marL="80963" indent="0" algn="l" defTabSz="261938"/>
                      <a:endParaRPr lang="es-ES" sz="1400" dirty="0" smtClean="0">
                        <a:solidFill>
                          <a:schemeClr val="tx1"/>
                        </a:solidFill>
                      </a:endParaRPr>
                    </a:p>
                    <a:p>
                      <a:pPr marL="80963" indent="0" algn="l" defTabSz="261938"/>
                      <a:r>
                        <a:rPr lang="es-ES" sz="1400" dirty="0" err="1" smtClean="0">
                          <a:solidFill>
                            <a:schemeClr val="tx1"/>
                          </a:solidFill>
                        </a:rPr>
                        <a:t>Janci</a:t>
                      </a:r>
                      <a:r>
                        <a:rPr lang="es-ES" sz="1400" dirty="0" smtClean="0">
                          <a:solidFill>
                            <a:schemeClr val="tx1"/>
                          </a:solidFill>
                        </a:rPr>
                        <a:t> Antonio Novoa Peñaranda </a:t>
                      </a:r>
                      <a:r>
                        <a:rPr lang="es-ES" sz="1400" baseline="0" dirty="0" smtClean="0">
                          <a:solidFill>
                            <a:schemeClr val="tx1"/>
                          </a:solidFill>
                        </a:rPr>
                        <a:t>alias “Tornillo”</a:t>
                      </a: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ctr" defTabSz="185738"/>
                      <a:r>
                        <a:rPr lang="es-ES" sz="1400" baseline="0" dirty="0" smtClean="0">
                          <a:solidFill>
                            <a:schemeClr val="tx1"/>
                          </a:solidFill>
                        </a:rPr>
                        <a:t>Patrullero </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5</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348586">
                <a:tc>
                  <a:txBody>
                    <a:bodyPr/>
                    <a:lstStyle/>
                    <a:p>
                      <a:r>
                        <a:rPr lang="es-ES" sz="1400" dirty="0" smtClean="0"/>
                        <a:t>Utilización ilegal de </a:t>
                      </a:r>
                      <a:r>
                        <a:rPr lang="es-ES" sz="1400" dirty="0" err="1" smtClean="0"/>
                        <a:t>Unif</a:t>
                      </a:r>
                      <a:r>
                        <a:rPr lang="es-ES" sz="1400" dirty="0" smtClean="0"/>
                        <a:t>.</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348586">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458104898"/>
              </p:ext>
            </p:extLst>
          </p:nvPr>
        </p:nvGraphicFramePr>
        <p:xfrm>
          <a:off x="407368" y="620688"/>
          <a:ext cx="6984776" cy="192786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endParaRPr lang="es-ES" sz="1050" dirty="0"/>
                    </a:p>
                  </a:txBody>
                  <a:tcPr/>
                </a:tc>
                <a:tc>
                  <a:txBody>
                    <a:bodyPr/>
                    <a:lstStyle/>
                    <a:p>
                      <a:r>
                        <a:rPr lang="es-ES" sz="1400" dirty="0" smtClean="0"/>
                        <a:t>23</a:t>
                      </a:r>
                      <a:r>
                        <a:rPr lang="es-ES" sz="1400" baseline="0" dirty="0" smtClean="0"/>
                        <a:t> </a:t>
                      </a:r>
                      <a:r>
                        <a:rPr lang="es-ES" sz="1400" dirty="0" smtClean="0"/>
                        <a:t>de octubre de 2014.  </a:t>
                      </a:r>
                      <a:r>
                        <a:rPr lang="es-ES" sz="1400" dirty="0" smtClean="0">
                          <a:hlinkClick r:id="rId3"/>
                        </a:rPr>
                        <a:t>Ver Sentencia. </a:t>
                      </a:r>
                      <a:endParaRPr lang="es-ES" sz="1400" dirty="0"/>
                    </a:p>
                  </a:txBody>
                  <a:tcPr/>
                </a:tc>
              </a:tr>
              <a:tr h="173292">
                <a:tc>
                  <a:txBody>
                    <a:bodyPr/>
                    <a:lstStyle/>
                    <a:p>
                      <a:r>
                        <a:rPr lang="es-ES" sz="1400" dirty="0" smtClean="0"/>
                        <a:t>Segunda Instancia M.P. Dr. Luís</a:t>
                      </a:r>
                      <a:r>
                        <a:rPr lang="es-ES" sz="1400" baseline="0" dirty="0" smtClean="0"/>
                        <a:t> Guillermo Salazar Otero</a:t>
                      </a:r>
                      <a:endParaRPr lang="es-ES" sz="1400" dirty="0"/>
                    </a:p>
                  </a:txBody>
                  <a:tcPr/>
                </a:tc>
                <a:tc>
                  <a:txBody>
                    <a:bodyPr/>
                    <a:lstStyle/>
                    <a:p>
                      <a:r>
                        <a:rPr lang="es-ES" sz="1400" dirty="0" smtClean="0"/>
                        <a:t>Rad.</a:t>
                      </a:r>
                      <a:r>
                        <a:rPr lang="es-ES" sz="1400" baseline="0" dirty="0" smtClean="0"/>
                        <a:t> 45074 25 de noviembre de 2015. </a:t>
                      </a:r>
                      <a:r>
                        <a:rPr lang="es-ES" sz="1400" u="sng" baseline="0" dirty="0" smtClean="0">
                          <a:solidFill>
                            <a:srgbClr val="7030A0"/>
                          </a:solidFill>
                          <a:hlinkClick r:id="rId4"/>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64516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2" name="Group 111"/>
          <p:cNvGrpSpPr>
            <a:grpSpLocks/>
          </p:cNvGrpSpPr>
          <p:nvPr/>
        </p:nvGrpSpPr>
        <p:grpSpPr bwMode="auto">
          <a:xfrm>
            <a:off x="8472264" y="2204864"/>
            <a:ext cx="3168176" cy="2088232"/>
            <a:chOff x="748" y="80"/>
            <a:chExt cx="5656"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2163" cy="93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Resistencia </a:t>
              </a:r>
              <a:r>
                <a:rPr lang="es-ES" sz="800" b="1" dirty="0" err="1" smtClean="0">
                  <a:effectLst>
                    <a:outerShdw blurRad="38100" dist="38100" dir="2700000" algn="tl">
                      <a:srgbClr val="000000">
                        <a:alpha val="43137"/>
                      </a:srgbClr>
                    </a:outerShdw>
                  </a:effectLst>
                  <a:latin typeface="Calibri" pitchFamily="34" charset="0"/>
                  <a:cs typeface="Tahoma" pitchFamily="34" charset="0"/>
                </a:rPr>
                <a:t>Tayrona</a:t>
              </a:r>
              <a:endParaRPr lang="es-ES" sz="8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244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49" name="Oval 68"/>
          <p:cNvSpPr>
            <a:spLocks noChangeArrowheads="1"/>
          </p:cNvSpPr>
          <p:nvPr/>
        </p:nvSpPr>
        <p:spPr bwMode="auto">
          <a:xfrm>
            <a:off x="9192344" y="2348880"/>
            <a:ext cx="144016" cy="72008"/>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pic>
        <p:nvPicPr>
          <p:cNvPr id="3" name="Imagen 2"/>
          <p:cNvPicPr>
            <a:picLocks noChangeAspect="1"/>
          </p:cNvPicPr>
          <p:nvPr/>
        </p:nvPicPr>
        <p:blipFill>
          <a:blip r:embed="rId7"/>
          <a:stretch>
            <a:fillRect/>
          </a:stretch>
        </p:blipFill>
        <p:spPr>
          <a:xfrm>
            <a:off x="5447928" y="3760331"/>
            <a:ext cx="827906" cy="1034883"/>
          </a:xfrm>
          <a:prstGeom prst="rect">
            <a:avLst/>
          </a:prstGeom>
        </p:spPr>
      </p:pic>
    </p:spTree>
    <p:extLst>
      <p:ext uri="{BB962C8B-B14F-4D97-AF65-F5344CB8AC3E}">
        <p14:creationId xmlns:p14="http://schemas.microsoft.com/office/powerpoint/2010/main" val="2672354374"/>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48681" y="3111417"/>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de escuadra: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11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142</a:t>
            </a:r>
          </a:p>
          <a:p>
            <a:pPr algn="r"/>
            <a:r>
              <a:rPr lang="es-ES" sz="1600" b="1" cap="small" dirty="0" smtClean="0">
                <a:solidFill>
                  <a:schemeClr val="accent5">
                    <a:lumMod val="20000"/>
                    <a:lumOff val="80000"/>
                  </a:schemeClr>
                </a:solidFill>
              </a:rPr>
              <a:t>Conductas punibles: 86</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546944877"/>
              </p:ext>
            </p:extLst>
          </p:nvPr>
        </p:nvGraphicFramePr>
        <p:xfrm>
          <a:off x="374931" y="3600453"/>
          <a:ext cx="3852743" cy="2331720"/>
        </p:xfrm>
        <a:graphic>
          <a:graphicData uri="http://schemas.openxmlformats.org/drawingml/2006/table">
            <a:tbl>
              <a:tblPr firstRow="1" bandRow="1">
                <a:tableStyleId>{5C22544A-7EE6-4342-B048-85BDC9FD1C3A}</a:tableStyleId>
              </a:tblPr>
              <a:tblGrid>
                <a:gridCol w="1904645"/>
                <a:gridCol w="1296144"/>
                <a:gridCol w="216024"/>
                <a:gridCol w="227650"/>
                <a:gridCol w="208280"/>
              </a:tblGrid>
              <a:tr h="1916779">
                <a:tc>
                  <a:txBody>
                    <a:bodyPr/>
                    <a:lstStyle/>
                    <a:p>
                      <a:pPr marL="80963" indent="0" algn="ctr" defTabSz="261938"/>
                      <a:r>
                        <a:rPr lang="es-ES" sz="1400" dirty="0" smtClean="0">
                          <a:solidFill>
                            <a:schemeClr val="tx1"/>
                          </a:solidFill>
                        </a:rPr>
                        <a:t>Ferney Argumedo</a:t>
                      </a:r>
                      <a:r>
                        <a:rPr lang="es-ES" sz="1400" baseline="0" dirty="0" smtClean="0">
                          <a:solidFill>
                            <a:schemeClr val="tx1"/>
                          </a:solidFill>
                        </a:rPr>
                        <a:t> Torres “Mata Tigre”</a:t>
                      </a: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baseline="0" dirty="0" smtClean="0">
                        <a:solidFill>
                          <a:schemeClr val="tx1"/>
                        </a:solidFill>
                      </a:endParaRPr>
                    </a:p>
                    <a:p>
                      <a:pPr marL="80963" indent="0" algn="l" defTabSz="261938"/>
                      <a:endParaRPr lang="es-ES" sz="1400" dirty="0">
                        <a:solidFill>
                          <a:schemeClr val="tx1"/>
                        </a:solidFill>
                      </a:endParaRPr>
                    </a:p>
                  </a:txBody>
                  <a:tcPr>
                    <a:solidFill>
                      <a:schemeClr val="bg1">
                        <a:lumMod val="95000"/>
                      </a:schemeClr>
                    </a:solidFill>
                  </a:tcPr>
                </a:tc>
                <a:tc>
                  <a:txBody>
                    <a:bodyPr/>
                    <a:lstStyle/>
                    <a:p>
                      <a:pPr marL="0" indent="0" algn="ctr" defTabSz="185738"/>
                      <a:endParaRPr lang="es-ES" sz="1400" baseline="0" dirty="0" smtClean="0">
                        <a:solidFill>
                          <a:schemeClr val="tx1"/>
                        </a:solidFill>
                      </a:endParaRPr>
                    </a:p>
                    <a:p>
                      <a:pPr marL="0" indent="0" algn="ctr" defTabSz="185738"/>
                      <a:endParaRPr lang="es-ES" sz="1400" baseline="0" dirty="0" smtClean="0">
                        <a:solidFill>
                          <a:schemeClr val="tx1"/>
                        </a:solidFill>
                      </a:endParaRPr>
                    </a:p>
                    <a:p>
                      <a:pPr marL="0" indent="0" algn="ctr" defTabSz="185738"/>
                      <a:r>
                        <a:rPr lang="es-ES" sz="1400" baseline="0" dirty="0" smtClean="0">
                          <a:solidFill>
                            <a:schemeClr val="tx1"/>
                          </a:solidFill>
                        </a:rPr>
                        <a:t>Comandante de Escuadra y Patrullero </a:t>
                      </a:r>
                    </a:p>
                    <a:p>
                      <a:pPr marL="0" indent="0" algn="l" defTabSz="185738"/>
                      <a:endParaRPr lang="es-ES" sz="1400" baseline="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smtClean="0">
                        <a:solidFill>
                          <a:schemeClr val="tx1"/>
                        </a:solidFill>
                      </a:endParaRPr>
                    </a:p>
                    <a:p>
                      <a:pPr marL="0" indent="0" algn="l" defTabSz="185738"/>
                      <a:endParaRPr lang="es-ES" sz="1050" dirty="0">
                        <a:solidFill>
                          <a:schemeClr val="tx1"/>
                        </a:solidFill>
                      </a:endParaRPr>
                    </a:p>
                  </a:txBody>
                  <a:tcPr>
                    <a:solidFill>
                      <a:schemeClr val="bg1">
                        <a:lumMod val="95000"/>
                      </a:schemeClr>
                    </a:solidFill>
                  </a:tcPr>
                </a:tc>
                <a:tc>
                  <a:txBody>
                    <a:bodyPr/>
                    <a:lstStyle/>
                    <a:p>
                      <a:endParaRPr lang="es-CO" dirty="0"/>
                    </a:p>
                  </a:txBody>
                  <a:tcPr>
                    <a:solidFill>
                      <a:schemeClr val="bg1">
                        <a:lumMod val="95000"/>
                      </a:schemeClr>
                    </a:solidFill>
                  </a:tcPr>
                </a:tc>
                <a:tc>
                  <a:txBody>
                    <a:bodyPr/>
                    <a:lstStyle/>
                    <a:p>
                      <a:endParaRPr lang="es-CO"/>
                    </a:p>
                  </a:txBody>
                  <a:tcPr>
                    <a:solidFill>
                      <a:schemeClr val="bg1">
                        <a:lumMod val="95000"/>
                      </a:schemeClr>
                    </a:solidFill>
                  </a:tcPr>
                </a:tc>
                <a:tc>
                  <a:txBody>
                    <a:bodyPr/>
                    <a:lstStyle/>
                    <a:p>
                      <a:endParaRPr lang="es-CO" dirty="0"/>
                    </a:p>
                  </a:txBody>
                  <a:tcPr>
                    <a:solidFill>
                      <a:schemeClr val="bg1">
                        <a:lumMod val="95000"/>
                      </a:schemeClr>
                    </a:solidFill>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960829942"/>
              </p:ext>
            </p:extLst>
          </p:nvPr>
        </p:nvGraphicFramePr>
        <p:xfrm>
          <a:off x="407368" y="620688"/>
          <a:ext cx="6768752" cy="227189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Contrainsurgencia Wayuu de las </a:t>
                      </a:r>
                      <a:r>
                        <a:rPr lang="es-ES" sz="1800" b="1" kern="1200" cap="small" baseline="0" dirty="0" err="1" smtClean="0">
                          <a:solidFill>
                            <a:srgbClr val="FFFF66"/>
                          </a:solidFill>
                          <a:latin typeface="+mn-lt"/>
                          <a:ea typeface="+mn-ea"/>
                          <a:cs typeface="Arial" pitchFamily="34" charset="0"/>
                        </a:rPr>
                        <a:t>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endParaRPr lang="es-ES" sz="1050" dirty="0"/>
                    </a:p>
                  </a:txBody>
                  <a:tcPr/>
                </a:tc>
                <a:tc>
                  <a:txBody>
                    <a:bodyPr/>
                    <a:lstStyle/>
                    <a:p>
                      <a:r>
                        <a:rPr lang="es-ES" sz="1400" dirty="0" smtClean="0"/>
                        <a:t>13 de julio de 2015. </a:t>
                      </a:r>
                      <a:r>
                        <a:rPr lang="es-ES" sz="1400" u="sng" dirty="0" smtClean="0">
                          <a:solidFill>
                            <a:srgbClr val="7030A0"/>
                          </a:solidFill>
                          <a:hlinkClick r:id="rId3"/>
                        </a:rPr>
                        <a:t>Ver Sentencia.</a:t>
                      </a:r>
                      <a:endParaRPr lang="es-ES" sz="1400" u="sng" dirty="0" smtClean="0">
                        <a:solidFill>
                          <a:srgbClr val="7030A0"/>
                        </a:solidFill>
                      </a:endParaRPr>
                    </a:p>
                    <a:p>
                      <a:endParaRPr lang="es-ES" sz="1400" u="sng" dirty="0" smtClean="0">
                        <a:solidFill>
                          <a:srgbClr val="7030A0"/>
                        </a:solidFil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8 de noviembre de 2016. </a:t>
                      </a:r>
                      <a:r>
                        <a:rPr lang="es-ES" sz="1400" u="sng" dirty="0" smtClean="0">
                          <a:solidFill>
                            <a:srgbClr val="7030A0"/>
                          </a:solidFill>
                          <a:hlinkClick r:id="rId3"/>
                        </a:rPr>
                        <a:t>Ver Sentencia.</a:t>
                      </a:r>
                      <a:endParaRPr lang="es-ES" sz="1400" u="sng"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Segunda Instancia.</a:t>
                      </a:r>
                      <a:r>
                        <a:rPr lang="es-ES" sz="1400" baseline="0" dirty="0" smtClean="0"/>
                        <a:t> MP. Dr. Eugenio Fernández </a:t>
                      </a:r>
                      <a:r>
                        <a:rPr lang="es-ES" sz="1400" baseline="0" dirty="0" err="1" smtClean="0"/>
                        <a:t>Carlier</a:t>
                      </a:r>
                      <a:endParaRPr lang="es-ES" sz="1400" dirty="0"/>
                    </a:p>
                  </a:txBody>
                  <a:tcPr/>
                </a:tc>
                <a:tc>
                  <a:txBody>
                    <a:bodyPr/>
                    <a:lstStyle/>
                    <a:p>
                      <a:r>
                        <a:rPr lang="es-ES" sz="1400" dirty="0" smtClean="0"/>
                        <a:t>Rad. 46672. 10 de diciembre de 2015. </a:t>
                      </a:r>
                      <a:r>
                        <a:rPr lang="es-ES" sz="1400" u="sng" dirty="0" smtClean="0">
                          <a:solidFill>
                            <a:srgbClr val="7030A0"/>
                          </a:solidFill>
                          <a:hlinkClick r:id="rId4"/>
                        </a:rPr>
                        <a:t>Ver</a:t>
                      </a:r>
                      <a:r>
                        <a:rPr lang="es-ES" sz="1400" u="sng" dirty="0" smtClean="0">
                          <a:solidFill>
                            <a:srgbClr val="7030A0"/>
                          </a:solidFill>
                        </a:rPr>
                        <a:t>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93083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postulado</a:t>
            </a:r>
            <a:endParaRPr lang="es-CO" dirty="0">
              <a:solidFill>
                <a:schemeClr val="accent5">
                  <a:lumMod val="75000"/>
                </a:schemeClr>
              </a:solidFill>
              <a:latin typeface="Agency FB" panose="020B0503020202020204" pitchFamily="34" charset="0"/>
            </a:endParaRPr>
          </a:p>
        </p:txBody>
      </p:sp>
      <p:grpSp>
        <p:nvGrpSpPr>
          <p:cNvPr id="2" name="Group 111"/>
          <p:cNvGrpSpPr>
            <a:grpSpLocks/>
          </p:cNvGrpSpPr>
          <p:nvPr/>
        </p:nvGrpSpPr>
        <p:grpSpPr bwMode="auto">
          <a:xfrm>
            <a:off x="8328336" y="2281518"/>
            <a:ext cx="3168176" cy="2088232"/>
            <a:chOff x="748" y="80"/>
            <a:chExt cx="5656"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2163" cy="168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smtClean="0">
                  <a:effectLst>
                    <a:outerShdw blurRad="38100" dist="38100" dir="2700000" algn="tl">
                      <a:srgbClr val="000000">
                        <a:alpha val="43137"/>
                      </a:srgbClr>
                    </a:outerShdw>
                  </a:effectLst>
                  <a:latin typeface="Calibri" pitchFamily="34" charset="0"/>
                  <a:cs typeface="Tahoma" pitchFamily="34" charset="0"/>
                </a:rPr>
                <a:t>Frente Contrainsurgencia Wayuu</a:t>
              </a:r>
              <a:endParaRPr lang="es-ES" sz="8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2444" cy="144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327266" y="2958469"/>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47" name="Oval 68"/>
          <p:cNvSpPr>
            <a:spLocks noChangeArrowheads="1"/>
          </p:cNvSpPr>
          <p:nvPr/>
        </p:nvSpPr>
        <p:spPr bwMode="auto">
          <a:xfrm>
            <a:off x="9234781" y="2403433"/>
            <a:ext cx="144016" cy="72008"/>
          </a:xfrm>
          <a:prstGeom prst="ellipse">
            <a:avLst/>
          </a:prstGeom>
          <a:solidFill>
            <a:srgbClr val="FF66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pic>
        <p:nvPicPr>
          <p:cNvPr id="3" name="Imagen 2"/>
          <p:cNvPicPr>
            <a:picLocks noChangeAspect="1"/>
          </p:cNvPicPr>
          <p:nvPr/>
        </p:nvPicPr>
        <p:blipFill>
          <a:blip r:embed="rId7"/>
          <a:stretch>
            <a:fillRect/>
          </a:stretch>
        </p:blipFill>
        <p:spPr>
          <a:xfrm>
            <a:off x="767408" y="4302968"/>
            <a:ext cx="1160115" cy="1450144"/>
          </a:xfrm>
          <a:prstGeom prst="rect">
            <a:avLst/>
          </a:prstGeom>
        </p:spPr>
      </p:pic>
    </p:spTree>
    <p:extLst>
      <p:ext uri="{BB962C8B-B14F-4D97-AF65-F5344CB8AC3E}">
        <p14:creationId xmlns:p14="http://schemas.microsoft.com/office/powerpoint/2010/main" val="4257878108"/>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17" name="16 Tabla"/>
          <p:cNvGraphicFramePr>
            <a:graphicFrameLocks noGrp="1"/>
          </p:cNvGraphicFramePr>
          <p:nvPr>
            <p:extLst>
              <p:ext uri="{D42A27DB-BD31-4B8C-83A1-F6EECF244321}">
                <p14:modId xmlns:p14="http://schemas.microsoft.com/office/powerpoint/2010/main" val="4048071319"/>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Contrainsurgencia Wayuu de las AUC </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Gustavo Aurelio Roa Avendaño</a:t>
                      </a:r>
                      <a:endParaRPr lang="es-ES" sz="1050" dirty="0"/>
                    </a:p>
                  </a:txBody>
                  <a:tcPr/>
                </a:tc>
                <a:tc>
                  <a:txBody>
                    <a:bodyPr/>
                    <a:lstStyle/>
                    <a:p>
                      <a:r>
                        <a:rPr lang="es-ES" sz="1400" dirty="0" smtClean="0"/>
                        <a:t>8 de noviembre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chemeClr val="bg1"/>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3" name="Tabla 2"/>
          <p:cNvGraphicFramePr>
            <a:graphicFrameLocks noGrp="1"/>
          </p:cNvGraphicFramePr>
          <p:nvPr>
            <p:extLst/>
          </p:nvPr>
        </p:nvGraphicFramePr>
        <p:xfrm>
          <a:off x="369310" y="3338872"/>
          <a:ext cx="4465488" cy="2834640"/>
        </p:xfrm>
        <a:graphic>
          <a:graphicData uri="http://schemas.openxmlformats.org/drawingml/2006/table">
            <a:tbl>
              <a:tblPr firstRow="1" bandRow="1">
                <a:tableStyleId>{5C22544A-7EE6-4342-B048-85BDC9FD1C3A}</a:tableStyleId>
              </a:tblPr>
              <a:tblGrid>
                <a:gridCol w="3477516"/>
                <a:gridCol w="987972"/>
              </a:tblGrid>
              <a:tr h="345972">
                <a:tc>
                  <a:txBody>
                    <a:bodyPr/>
                    <a:lstStyle/>
                    <a:p>
                      <a:endParaRPr lang="es-CO" dirty="0"/>
                    </a:p>
                  </a:txBody>
                  <a:tcPr/>
                </a:tc>
                <a:tc>
                  <a:txBody>
                    <a:bodyPr/>
                    <a:lstStyle/>
                    <a:p>
                      <a:endParaRPr lang="es-ES" sz="1200" dirty="0"/>
                    </a:p>
                  </a:txBody>
                  <a:tcPr/>
                </a:tc>
              </a:tr>
              <a:tr h="259630">
                <a:tc>
                  <a:txBody>
                    <a:bodyPr/>
                    <a:lstStyle/>
                    <a:p>
                      <a:r>
                        <a:rPr lang="es-ES" sz="1200" dirty="0" smtClean="0"/>
                        <a:t>Concierto para delinquir</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Masacres</a:t>
                      </a:r>
                      <a:endParaRPr lang="es-ES" sz="1200" dirty="0"/>
                    </a:p>
                  </a:txBody>
                  <a:tcPr/>
                </a:tc>
                <a:tc>
                  <a:txBody>
                    <a:bodyPr/>
                    <a:lstStyle/>
                    <a:p>
                      <a:r>
                        <a:rPr lang="es-ES" sz="1200" dirty="0" smtClean="0"/>
                        <a:t>2</a:t>
                      </a:r>
                      <a:endParaRPr lang="es-ES" sz="1200" dirty="0"/>
                    </a:p>
                  </a:txBody>
                  <a:tcPr/>
                </a:tc>
              </a:tr>
              <a:tr h="259630">
                <a:tc>
                  <a:txBody>
                    <a:bodyPr/>
                    <a:lstStyle/>
                    <a:p>
                      <a:r>
                        <a:rPr lang="es-ES" sz="1200" dirty="0" smtClean="0"/>
                        <a:t>Desplazamiento</a:t>
                      </a:r>
                      <a:r>
                        <a:rPr lang="es-ES" sz="1200" baseline="0" dirty="0" smtClean="0"/>
                        <a:t> forzado</a:t>
                      </a:r>
                      <a:endParaRPr lang="es-ES" sz="1200" dirty="0"/>
                    </a:p>
                  </a:txBody>
                  <a:tcPr/>
                </a:tc>
                <a:tc>
                  <a:txBody>
                    <a:bodyPr/>
                    <a:lstStyle/>
                    <a:p>
                      <a:r>
                        <a:rPr lang="es-ES" sz="1200" dirty="0" smtClean="0"/>
                        <a:t>67</a:t>
                      </a:r>
                      <a:endParaRPr lang="es-ES" sz="1200" dirty="0"/>
                    </a:p>
                  </a:txBody>
                  <a:tcPr/>
                </a:tc>
              </a:tr>
              <a:tr h="259630">
                <a:tc>
                  <a:txBody>
                    <a:bodyPr/>
                    <a:lstStyle/>
                    <a:p>
                      <a:r>
                        <a:rPr lang="es-ES" sz="1200" dirty="0" smtClean="0"/>
                        <a:t>Desaparición forzada</a:t>
                      </a:r>
                      <a:endParaRPr lang="es-ES" sz="1200" dirty="0"/>
                    </a:p>
                  </a:txBody>
                  <a:tcPr/>
                </a:tc>
                <a:tc>
                  <a:txBody>
                    <a:bodyPr/>
                    <a:lstStyle/>
                    <a:p>
                      <a:r>
                        <a:rPr lang="es-ES" sz="1200" dirty="0" smtClean="0"/>
                        <a:t>10</a:t>
                      </a:r>
                      <a:endParaRPr lang="es-ES" sz="1200" dirty="0"/>
                    </a:p>
                  </a:txBody>
                  <a:tcPr/>
                </a:tc>
              </a:tr>
              <a:tr h="259630">
                <a:tc>
                  <a:txBody>
                    <a:bodyPr/>
                    <a:lstStyle/>
                    <a:p>
                      <a:r>
                        <a:rPr lang="es-ES" sz="1200" dirty="0" smtClean="0"/>
                        <a:t>Secuestro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Tortura</a:t>
                      </a:r>
                      <a:r>
                        <a:rPr lang="es-ES" sz="1200" baseline="0" dirty="0" smtClean="0"/>
                        <a:t> en persona protegida</a:t>
                      </a:r>
                      <a:endParaRPr lang="es-ES" sz="1200" dirty="0"/>
                    </a:p>
                  </a:txBody>
                  <a:tcPr/>
                </a:tc>
                <a:tc>
                  <a:txBody>
                    <a:bodyPr/>
                    <a:lstStyle/>
                    <a:p>
                      <a:r>
                        <a:rPr lang="es-ES" sz="1200" dirty="0" smtClean="0"/>
                        <a:t>2</a:t>
                      </a:r>
                      <a:endParaRPr lang="es-ES" sz="1200" dirty="0"/>
                    </a:p>
                  </a:txBody>
                  <a:tcPr/>
                </a:tc>
              </a:tr>
              <a:tr h="259630">
                <a:tc>
                  <a:txBody>
                    <a:bodyPr/>
                    <a:lstStyle/>
                    <a:p>
                      <a:r>
                        <a:rPr lang="es-ES" sz="1200" dirty="0" smtClean="0"/>
                        <a:t>Homicidio en persona protegida</a:t>
                      </a:r>
                      <a:endParaRPr lang="es-ES" sz="1200" dirty="0"/>
                    </a:p>
                  </a:txBody>
                  <a:tcPr/>
                </a:tc>
                <a:tc>
                  <a:txBody>
                    <a:bodyPr/>
                    <a:lstStyle/>
                    <a:p>
                      <a:r>
                        <a:rPr lang="es-ES" sz="1200" dirty="0" smtClean="0"/>
                        <a:t>10</a:t>
                      </a:r>
                      <a:endParaRPr lang="es-ES" sz="1200" dirty="0"/>
                    </a:p>
                  </a:txBody>
                  <a:tcPr/>
                </a:tc>
              </a:tr>
              <a:tr h="25963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Hurto</a:t>
                      </a:r>
                      <a:r>
                        <a:rPr lang="es-ES" sz="1200" baseline="0" dirty="0" smtClean="0"/>
                        <a:t> calificado y agravado</a:t>
                      </a:r>
                      <a:endParaRPr lang="es-ES" sz="1200" dirty="0"/>
                    </a:p>
                  </a:txBody>
                  <a:tcPr/>
                </a:tc>
                <a:tc>
                  <a:txBody>
                    <a:bodyPr/>
                    <a:lstStyle/>
                    <a:p>
                      <a:r>
                        <a:rPr lang="es-ES" sz="1200" dirty="0" smtClean="0"/>
                        <a:t>1</a:t>
                      </a:r>
                      <a:endParaRPr lang="es-ES" sz="1200" dirty="0"/>
                    </a:p>
                  </a:txBody>
                  <a:tcPr/>
                </a:tc>
              </a:tr>
            </a:tbl>
          </a:graphicData>
        </a:graphic>
      </p:graphicFrame>
      <p:sp>
        <p:nvSpPr>
          <p:cNvPr id="50" name="CuadroTexto 49"/>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sp>
        <p:nvSpPr>
          <p:cNvPr id="47" name="52 CuadroTexto"/>
          <p:cNvSpPr txBox="1"/>
          <p:nvPr/>
        </p:nvSpPr>
        <p:spPr>
          <a:xfrm>
            <a:off x="7028423" y="666910"/>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de escuadra: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11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142</a:t>
            </a:r>
          </a:p>
          <a:p>
            <a:pPr algn="r"/>
            <a:r>
              <a:rPr lang="es-ES" sz="1600" b="1" cap="small" dirty="0" smtClean="0">
                <a:solidFill>
                  <a:schemeClr val="accent5">
                    <a:lumMod val="20000"/>
                    <a:lumOff val="80000"/>
                  </a:schemeClr>
                </a:solidFill>
              </a:rPr>
              <a:t>Conductas punibles: 77 </a:t>
            </a:r>
            <a:endParaRPr lang="es-ES" sz="1600" b="1" cap="small" dirty="0">
              <a:solidFill>
                <a:schemeClr val="accent5">
                  <a:lumMod val="20000"/>
                  <a:lumOff val="80000"/>
                </a:schemeClr>
              </a:solidFill>
            </a:endParaRPr>
          </a:p>
        </p:txBody>
      </p:sp>
    </p:spTree>
    <p:extLst>
      <p:ext uri="{BB962C8B-B14F-4D97-AF65-F5344CB8AC3E}">
        <p14:creationId xmlns:p14="http://schemas.microsoft.com/office/powerpoint/2010/main" val="191592483"/>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59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314</a:t>
            </a:r>
          </a:p>
          <a:p>
            <a:pPr algn="r"/>
            <a:r>
              <a:rPr lang="es-ES" sz="1600" b="1" cap="small" dirty="0" smtClean="0">
                <a:solidFill>
                  <a:schemeClr val="accent5">
                    <a:lumMod val="20000"/>
                    <a:lumOff val="80000"/>
                  </a:schemeClr>
                </a:solidFill>
              </a:rPr>
              <a:t>Conductas punibles: 498</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970557780"/>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Frente William Rivas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Cecilia Leonor </a:t>
                      </a:r>
                      <a:r>
                        <a:rPr lang="es-ES" sz="1050" baseline="0" dirty="0" err="1" smtClean="0"/>
                        <a:t>Olivella</a:t>
                      </a:r>
                      <a:r>
                        <a:rPr lang="es-ES" sz="1050" baseline="0" dirty="0" smtClean="0"/>
                        <a:t> Araujo</a:t>
                      </a:r>
                      <a:endParaRPr lang="es-ES" sz="1050" dirty="0"/>
                    </a:p>
                  </a:txBody>
                  <a:tcPr/>
                </a:tc>
                <a:tc>
                  <a:txBody>
                    <a:bodyPr/>
                    <a:lstStyle/>
                    <a:p>
                      <a:r>
                        <a:rPr lang="es-ES" sz="1400" dirty="0" smtClean="0"/>
                        <a:t>11 de julio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403504" y="2453821"/>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postulado</a:t>
            </a:r>
            <a:endParaRPr lang="es-CO" dirty="0">
              <a:solidFill>
                <a:schemeClr val="accent5">
                  <a:lumMod val="75000"/>
                </a:schemeClr>
              </a:solidFill>
              <a:latin typeface="Agency FB" panose="020B0503020202020204" pitchFamily="34" charset="0"/>
            </a:endParaRPr>
          </a:p>
        </p:txBody>
      </p:sp>
      <p:graphicFrame>
        <p:nvGraphicFramePr>
          <p:cNvPr id="5" name="Tabla 4"/>
          <p:cNvGraphicFramePr>
            <a:graphicFrameLocks noGrp="1"/>
          </p:cNvGraphicFramePr>
          <p:nvPr>
            <p:extLst>
              <p:ext uri="{D42A27DB-BD31-4B8C-83A1-F6EECF244321}">
                <p14:modId xmlns:p14="http://schemas.microsoft.com/office/powerpoint/2010/main" val="3604667838"/>
              </p:ext>
            </p:extLst>
          </p:nvPr>
        </p:nvGraphicFramePr>
        <p:xfrm>
          <a:off x="403504" y="3361095"/>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baseline="0" dirty="0" smtClean="0">
                          <a:solidFill>
                            <a:schemeClr val="accent1">
                              <a:lumMod val="75000"/>
                            </a:schemeClr>
                          </a:solidFill>
                          <a:effectLst/>
                          <a:latin typeface="Calibri" panose="020F0502020204030204" pitchFamily="34" charset="0"/>
                        </a:rPr>
                        <a:t>  ROLANDO RENÉ GARAVITO ZAPATA </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 Y COMANDANTE URBANO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6" name="Imagen 5"/>
          <p:cNvPicPr>
            <a:picLocks noChangeAspect="1"/>
          </p:cNvPicPr>
          <p:nvPr/>
        </p:nvPicPr>
        <p:blipFill>
          <a:blip r:embed="rId4"/>
          <a:stretch>
            <a:fillRect/>
          </a:stretch>
        </p:blipFill>
        <p:spPr>
          <a:xfrm>
            <a:off x="3287688" y="4308911"/>
            <a:ext cx="1080120" cy="1136313"/>
          </a:xfrm>
          <a:prstGeom prst="rect">
            <a:avLst/>
          </a:prstGeom>
        </p:spPr>
      </p:pic>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785026435"/>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59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314</a:t>
            </a:r>
          </a:p>
          <a:p>
            <a:pPr algn="r"/>
            <a:r>
              <a:rPr lang="es-ES" sz="1600" b="1" cap="small" dirty="0" smtClean="0">
                <a:solidFill>
                  <a:schemeClr val="accent5">
                    <a:lumMod val="20000"/>
                    <a:lumOff val="80000"/>
                  </a:schemeClr>
                </a:solidFill>
              </a:rPr>
              <a:t>Conductas punibles: 498</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631437458"/>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Frente William Rivas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Cecilia Leonor </a:t>
                      </a:r>
                      <a:r>
                        <a:rPr lang="es-ES" sz="1050" baseline="0" dirty="0" err="1" smtClean="0"/>
                        <a:t>Olivella</a:t>
                      </a:r>
                      <a:r>
                        <a:rPr lang="es-ES" sz="1050" baseline="0" dirty="0" smtClean="0"/>
                        <a:t> Araujo</a:t>
                      </a:r>
                      <a:endParaRPr lang="es-ES" sz="1050" dirty="0"/>
                    </a:p>
                  </a:txBody>
                  <a:tcPr/>
                </a:tc>
                <a:tc>
                  <a:txBody>
                    <a:bodyPr/>
                    <a:lstStyle/>
                    <a:p>
                      <a:r>
                        <a:rPr lang="es-ES" sz="1400" dirty="0" smtClean="0"/>
                        <a:t>11 de julio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2" name="Tabla 1"/>
          <p:cNvGraphicFramePr>
            <a:graphicFrameLocks noGrp="1"/>
          </p:cNvGraphicFramePr>
          <p:nvPr>
            <p:extLst>
              <p:ext uri="{D42A27DB-BD31-4B8C-83A1-F6EECF244321}">
                <p14:modId xmlns:p14="http://schemas.microsoft.com/office/powerpoint/2010/main" val="3425805862"/>
              </p:ext>
            </p:extLst>
          </p:nvPr>
        </p:nvGraphicFramePr>
        <p:xfrm>
          <a:off x="479376" y="3396770"/>
          <a:ext cx="6939460" cy="2926080"/>
        </p:xfrm>
        <a:graphic>
          <a:graphicData uri="http://schemas.openxmlformats.org/drawingml/2006/table">
            <a:tbl>
              <a:tblPr firstRow="1" bandRow="1">
                <a:tableStyleId>{5C22544A-7EE6-4342-B048-85BDC9FD1C3A}</a:tableStyleId>
              </a:tblPr>
              <a:tblGrid>
                <a:gridCol w="2246661"/>
                <a:gridCol w="638283"/>
                <a:gridCol w="3149363"/>
                <a:gridCol w="905153"/>
              </a:tblGrid>
              <a:tr h="345972">
                <a:tc>
                  <a:txBody>
                    <a:bodyPr/>
                    <a:lstStyle/>
                    <a:p>
                      <a:endParaRPr lang="es-CO"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59630">
                <a:tc>
                  <a:txBody>
                    <a:bodyPr/>
                    <a:lstStyle/>
                    <a:p>
                      <a:r>
                        <a:rPr lang="es-ES" sz="1200" dirty="0" smtClean="0"/>
                        <a:t>Homicidio agravado</a:t>
                      </a:r>
                      <a:endParaRPr lang="es-ES" sz="1200" dirty="0"/>
                    </a:p>
                  </a:txBody>
                  <a:tcPr/>
                </a:tc>
                <a:tc>
                  <a:txBody>
                    <a:bodyPr/>
                    <a:lstStyle/>
                    <a:p>
                      <a:r>
                        <a:rPr lang="es-ES" sz="1200" dirty="0" smtClean="0"/>
                        <a:t>1</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15</a:t>
                      </a:r>
                      <a:endParaRPr lang="es-ES" sz="1200" dirty="0"/>
                    </a:p>
                  </a:txBody>
                  <a:tcPr/>
                </a:tc>
              </a:tr>
              <a:tr h="259630">
                <a:tc>
                  <a:txBody>
                    <a:bodyPr/>
                    <a:lstStyle/>
                    <a:p>
                      <a:r>
                        <a:rPr lang="es-ES" sz="1200" dirty="0" smtClean="0"/>
                        <a:t>Desplazamiento forzado</a:t>
                      </a:r>
                      <a:endParaRPr lang="es-ES" sz="1200" dirty="0"/>
                    </a:p>
                  </a:txBody>
                  <a:tcPr/>
                </a:tc>
                <a:tc>
                  <a:txBody>
                    <a:bodyPr/>
                    <a:lstStyle/>
                    <a:p>
                      <a:r>
                        <a:rPr lang="es-ES" sz="1200" dirty="0" smtClean="0"/>
                        <a:t>382</a:t>
                      </a:r>
                      <a:endParaRPr lang="es-ES" sz="1200" dirty="0"/>
                    </a:p>
                  </a:txBody>
                  <a:tcPr/>
                </a:tc>
                <a:tc>
                  <a:txBody>
                    <a:bodyPr/>
                    <a:lstStyle/>
                    <a:p>
                      <a:r>
                        <a:rPr lang="es-ES" sz="1200" dirty="0" smtClean="0"/>
                        <a:t>Incendio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Hurto</a:t>
                      </a:r>
                      <a:endParaRPr lang="es-ES" sz="1200" dirty="0"/>
                    </a:p>
                  </a:txBody>
                  <a:tcPr/>
                </a:tc>
                <a:tc>
                  <a:txBody>
                    <a:bodyPr/>
                    <a:lstStyle/>
                    <a:p>
                      <a:r>
                        <a:rPr lang="es-ES" sz="1200" dirty="0" smtClean="0"/>
                        <a:t>7</a:t>
                      </a:r>
                      <a:endParaRPr lang="es-ES" sz="1200" dirty="0"/>
                    </a:p>
                  </a:txBody>
                  <a:tcPr/>
                </a:tc>
                <a:tc>
                  <a:txBody>
                    <a:bodyPr/>
                    <a:lstStyle/>
                    <a:p>
                      <a:r>
                        <a:rPr lang="es-ES" sz="1200" dirty="0" smtClean="0"/>
                        <a:t>Fraude procesal</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Tentativa de homicidio</a:t>
                      </a:r>
                      <a:endParaRPr lang="es-ES" sz="1200" dirty="0"/>
                    </a:p>
                  </a:txBody>
                  <a:tcPr/>
                </a:tc>
                <a:tc>
                  <a:txBody>
                    <a:bodyPr/>
                    <a:lstStyle/>
                    <a:p>
                      <a:r>
                        <a:rPr lang="es-ES" sz="1200" dirty="0" smtClean="0"/>
                        <a:t>1</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4</a:t>
                      </a:r>
                      <a:endParaRPr lang="es-ES" sz="1200" dirty="0"/>
                    </a:p>
                  </a:txBody>
                  <a:tcPr/>
                </a:tc>
              </a:tr>
              <a:tr h="259630">
                <a:tc>
                  <a:txBody>
                    <a:bodyPr/>
                    <a:lstStyle/>
                    <a:p>
                      <a:r>
                        <a:rPr lang="es-ES" sz="1200" dirty="0" smtClean="0"/>
                        <a:t>Tortura en persona protegida</a:t>
                      </a:r>
                      <a:endParaRPr lang="es-ES" sz="1200" dirty="0"/>
                    </a:p>
                  </a:txBody>
                  <a:tcPr/>
                </a:tc>
                <a:tc>
                  <a:txBody>
                    <a:bodyPr/>
                    <a:lstStyle/>
                    <a:p>
                      <a:r>
                        <a:rPr lang="es-ES" sz="1200" dirty="0" smtClean="0"/>
                        <a:t>6</a:t>
                      </a:r>
                      <a:endParaRPr lang="es-ES" sz="1200" dirty="0"/>
                    </a:p>
                  </a:txBody>
                  <a:tcPr/>
                </a:tc>
                <a:tc>
                  <a:txBody>
                    <a:bodyPr/>
                    <a:lstStyle/>
                    <a:p>
                      <a:r>
                        <a:rPr lang="es-ES" sz="1200" dirty="0" smtClean="0"/>
                        <a:t>Daño en bien ajeno</a:t>
                      </a:r>
                      <a:endParaRPr lang="es-ES" sz="1200" dirty="0"/>
                    </a:p>
                  </a:txBody>
                  <a:tcPr/>
                </a:tc>
                <a:tc>
                  <a:txBody>
                    <a:bodyPr/>
                    <a:lstStyle/>
                    <a:p>
                      <a:r>
                        <a:rPr lang="es-ES" sz="1200" dirty="0" smtClean="0"/>
                        <a:t>1</a:t>
                      </a:r>
                      <a:endParaRPr lang="es-ES" sz="1200" dirty="0"/>
                    </a:p>
                  </a:txBody>
                  <a:tcPr/>
                </a:tc>
              </a:tr>
              <a:tr h="1124410">
                <a:tc>
                  <a:txBody>
                    <a:bodyPr/>
                    <a:lstStyle/>
                    <a:p>
                      <a:r>
                        <a:rPr lang="es-CO" sz="1100" dirty="0" smtClean="0"/>
                        <a:t>Actos de Barbarie</a:t>
                      </a:r>
                    </a:p>
                    <a:p>
                      <a:endParaRPr lang="es-CO" sz="1100" dirty="0" smtClean="0"/>
                    </a:p>
                    <a:p>
                      <a:r>
                        <a:rPr lang="es-CO" sz="1100" dirty="0" smtClean="0"/>
                        <a:t>Homicidio</a:t>
                      </a:r>
                      <a:r>
                        <a:rPr lang="es-CO" sz="1100" baseline="0" dirty="0" smtClean="0"/>
                        <a:t> en persona protegida</a:t>
                      </a:r>
                    </a:p>
                    <a:p>
                      <a:endParaRPr lang="es-CO" sz="1100" baseline="0" dirty="0" smtClean="0"/>
                    </a:p>
                    <a:p>
                      <a:r>
                        <a:rPr lang="es-CO" sz="1100" baseline="0" dirty="0" smtClean="0"/>
                        <a:t>Secuestro</a:t>
                      </a:r>
                    </a:p>
                    <a:p>
                      <a:endParaRPr lang="es-CO" sz="1100" baseline="0" dirty="0" smtClean="0"/>
                    </a:p>
                  </a:txBody>
                  <a:tcPr/>
                </a:tc>
                <a:tc>
                  <a:txBody>
                    <a:bodyPr/>
                    <a:lstStyle/>
                    <a:p>
                      <a:r>
                        <a:rPr lang="es-CO" sz="1100" dirty="0" smtClean="0"/>
                        <a:t>1</a:t>
                      </a:r>
                    </a:p>
                    <a:p>
                      <a:endParaRPr lang="es-CO" sz="1100" dirty="0" smtClean="0"/>
                    </a:p>
                    <a:p>
                      <a:r>
                        <a:rPr lang="es-CO" sz="1100" dirty="0" smtClean="0"/>
                        <a:t>62</a:t>
                      </a:r>
                    </a:p>
                    <a:p>
                      <a:endParaRPr lang="es-CO" sz="1100" dirty="0" smtClean="0"/>
                    </a:p>
                    <a:p>
                      <a:r>
                        <a:rPr lang="es-CO" sz="1100" dirty="0" smtClean="0"/>
                        <a:t>8</a:t>
                      </a:r>
                    </a:p>
                    <a:p>
                      <a:endParaRPr lang="es-CO" sz="1100" dirty="0" smtClean="0"/>
                    </a:p>
                  </a:txBody>
                  <a:tcPr/>
                </a:tc>
                <a:tc>
                  <a:txBody>
                    <a:bodyPr/>
                    <a:lstStyle/>
                    <a:p>
                      <a:r>
                        <a:rPr lang="es-ES" sz="1200" baseline="0" dirty="0" smtClean="0"/>
                        <a:t>Concierto para delinquir</a:t>
                      </a:r>
                    </a:p>
                    <a:p>
                      <a:endParaRPr lang="es-ES" sz="1200" baseline="0" dirty="0" smtClean="0"/>
                    </a:p>
                    <a:p>
                      <a:r>
                        <a:rPr lang="es-ES" sz="1200" baseline="0" dirty="0" smtClean="0"/>
                        <a:t>Actos de terrorismo</a:t>
                      </a:r>
                    </a:p>
                    <a:p>
                      <a:endParaRPr lang="es-ES" sz="1200" baseline="0" dirty="0" smtClean="0"/>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baseline="0" dirty="0" smtClean="0"/>
                        <a:t>Exacciones y contribuciones arbitrarias</a:t>
                      </a:r>
                      <a:endParaRPr lang="es-CO" sz="1200" dirty="0" smtClean="0"/>
                    </a:p>
                    <a:p>
                      <a:endParaRPr lang="es-ES" sz="1200" dirty="0"/>
                    </a:p>
                  </a:txBody>
                  <a:tcPr/>
                </a:tc>
                <a:tc>
                  <a:txBody>
                    <a:bodyPr/>
                    <a:lstStyle/>
                    <a:p>
                      <a:r>
                        <a:rPr lang="es-ES" sz="1200" dirty="0" smtClean="0"/>
                        <a:t>1</a:t>
                      </a:r>
                    </a:p>
                    <a:p>
                      <a:endParaRPr lang="es-ES" sz="1200" dirty="0" smtClean="0"/>
                    </a:p>
                    <a:p>
                      <a:r>
                        <a:rPr lang="es-ES" sz="1200" dirty="0" smtClean="0"/>
                        <a:t>4</a:t>
                      </a:r>
                    </a:p>
                    <a:p>
                      <a:endParaRPr lang="es-ES" sz="1200" dirty="0" smtClean="0"/>
                    </a:p>
                    <a:p>
                      <a:r>
                        <a:rPr lang="es-ES" sz="1200" dirty="0" smtClean="0"/>
                        <a:t>3</a:t>
                      </a:r>
                      <a:endParaRPr lang="es-ES" sz="1200" dirty="0"/>
                    </a:p>
                  </a:txBody>
                  <a:tcPr/>
                </a:tc>
              </a:tr>
            </a:tbl>
          </a:graphicData>
        </a:graphic>
      </p:graphicFrame>
      <p:pic>
        <p:nvPicPr>
          <p:cNvPr id="4" name="Imagen 3"/>
          <p:cNvPicPr>
            <a:picLocks noChangeAspect="1"/>
          </p:cNvPicPr>
          <p:nvPr/>
        </p:nvPicPr>
        <p:blipFill>
          <a:blip r:embed="rId6"/>
          <a:stretch>
            <a:fillRect/>
          </a:stretch>
        </p:blipFill>
        <p:spPr>
          <a:xfrm>
            <a:off x="401732" y="3030132"/>
            <a:ext cx="7017104" cy="140220"/>
          </a:xfrm>
          <a:prstGeom prst="rect">
            <a:avLst/>
          </a:prstGeom>
        </p:spPr>
      </p:pic>
      <p:sp>
        <p:nvSpPr>
          <p:cNvPr id="48" name="CuadroTexto 47"/>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4290252800"/>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7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91</a:t>
            </a:r>
          </a:p>
          <a:p>
            <a:pPr algn="r"/>
            <a:r>
              <a:rPr lang="es-ES" sz="1600" b="1" cap="small" dirty="0" smtClean="0">
                <a:solidFill>
                  <a:schemeClr val="accent5">
                    <a:lumMod val="20000"/>
                    <a:lumOff val="80000"/>
                  </a:schemeClr>
                </a:solidFill>
              </a:rPr>
              <a:t>Conductas punibles: 16</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142311532"/>
              </p:ext>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Mártires del césar</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José </a:t>
                      </a:r>
                      <a:r>
                        <a:rPr lang="es-ES" sz="1050" baseline="0" dirty="0" err="1" smtClean="0"/>
                        <a:t>Haxel</a:t>
                      </a:r>
                      <a:r>
                        <a:rPr lang="es-ES" sz="1050" baseline="0" dirty="0" smtClean="0"/>
                        <a:t> de la Pava Marulanda</a:t>
                      </a:r>
                      <a:endParaRPr lang="es-ES" sz="1050" dirty="0"/>
                    </a:p>
                  </a:txBody>
                  <a:tcPr/>
                </a:tc>
                <a:tc>
                  <a:txBody>
                    <a:bodyPr/>
                    <a:lstStyle/>
                    <a:p>
                      <a:r>
                        <a:rPr lang="es-ES" sz="1400" dirty="0" smtClean="0"/>
                        <a:t>26 de agosto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sp>
        <p:nvSpPr>
          <p:cNvPr id="7" name="CuadroTexto 6"/>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postulado</a:t>
            </a:r>
            <a:endParaRPr lang="es-CO" dirty="0">
              <a:solidFill>
                <a:schemeClr val="accent5">
                  <a:lumMod val="75000"/>
                </a:schemeClr>
              </a:solidFill>
              <a:latin typeface="Agency FB" panose="020B0503020202020204" pitchFamily="34" charset="0"/>
            </a:endParaRPr>
          </a:p>
        </p:txBody>
      </p:sp>
      <p:graphicFrame>
        <p:nvGraphicFramePr>
          <p:cNvPr id="5" name="Tabla 4"/>
          <p:cNvGraphicFramePr>
            <a:graphicFrameLocks noGrp="1"/>
          </p:cNvGraphicFramePr>
          <p:nvPr>
            <p:extLst>
              <p:ext uri="{D42A27DB-BD31-4B8C-83A1-F6EECF244321}">
                <p14:modId xmlns:p14="http://schemas.microsoft.com/office/powerpoint/2010/main" val="3274650524"/>
              </p:ext>
            </p:extLst>
          </p:nvPr>
        </p:nvGraphicFramePr>
        <p:xfrm>
          <a:off x="403504" y="3361095"/>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baseline="0" dirty="0" smtClean="0">
                          <a:solidFill>
                            <a:schemeClr val="accent1">
                              <a:lumMod val="75000"/>
                            </a:schemeClr>
                          </a:solidFill>
                          <a:effectLst/>
                          <a:latin typeface="Calibri" panose="020F0502020204030204" pitchFamily="34" charset="0"/>
                        </a:rPr>
                        <a:t>  RANDYS JULIO TORRES MAESTRE </a:t>
                      </a:r>
                    </a:p>
                    <a:p>
                      <a:pPr algn="l" fontAlgn="ctr"/>
                      <a:r>
                        <a:rPr lang="es-CO" sz="1200" b="1" i="0" u="none" strike="noStrike" baseline="0" dirty="0" smtClean="0">
                          <a:solidFill>
                            <a:schemeClr val="accent1">
                              <a:lumMod val="75000"/>
                            </a:schemeClr>
                          </a:solidFill>
                          <a:effectLst/>
                          <a:latin typeface="Calibri" panose="020F0502020204030204" pitchFamily="34" charset="0"/>
                        </a:rPr>
                        <a:t> Alias “El niño o Poporo”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2" name="Imagen 1"/>
          <p:cNvPicPr>
            <a:picLocks noChangeAspect="1"/>
          </p:cNvPicPr>
          <p:nvPr/>
        </p:nvPicPr>
        <p:blipFill>
          <a:blip r:embed="rId4"/>
          <a:stretch>
            <a:fillRect/>
          </a:stretch>
        </p:blipFill>
        <p:spPr>
          <a:xfrm>
            <a:off x="3341466" y="4317160"/>
            <a:ext cx="1026341" cy="1128064"/>
          </a:xfrm>
          <a:prstGeom prst="rect">
            <a:avLst/>
          </a:prstGeom>
        </p:spPr>
      </p:pic>
      <p:grpSp>
        <p:nvGrpSpPr>
          <p:cNvPr id="49" name="Group 111"/>
          <p:cNvGrpSpPr>
            <a:grpSpLocks/>
          </p:cNvGrpSpPr>
          <p:nvPr/>
        </p:nvGrpSpPr>
        <p:grpSpPr bwMode="auto">
          <a:xfrm>
            <a:off x="8927705" y="2393472"/>
            <a:ext cx="2079888" cy="1935245"/>
            <a:chOff x="748" y="80"/>
            <a:chExt cx="4885" cy="4240"/>
          </a:xfrm>
        </p:grpSpPr>
        <p:sp>
          <p:nvSpPr>
            <p:cNvPr id="5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Oval 70"/>
            <p:cNvSpPr>
              <a:spLocks noChangeArrowheads="1"/>
            </p:cNvSpPr>
            <p:nvPr/>
          </p:nvSpPr>
          <p:spPr bwMode="auto">
            <a:xfrm rot="-1632420">
              <a:off x="1814" y="582"/>
              <a:ext cx="53" cy="121"/>
            </a:xfrm>
            <a:prstGeom prst="ellipse">
              <a:avLst/>
            </a:prstGeom>
            <a:solidFill>
              <a:schemeClr val="bg1"/>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5"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4207583134"/>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Barranquilla</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50219" y="274646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101080"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  y comandante urbano:  1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7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91</a:t>
            </a:r>
          </a:p>
          <a:p>
            <a:pPr algn="r"/>
            <a:r>
              <a:rPr lang="es-ES" sz="1600" b="1" cap="small" dirty="0" smtClean="0">
                <a:solidFill>
                  <a:schemeClr val="accent5">
                    <a:lumMod val="20000"/>
                    <a:lumOff val="80000"/>
                  </a:schemeClr>
                </a:solidFill>
              </a:rPr>
              <a:t>Conductas punibles: 16</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nvPr>
        </p:nvGraphicFramePr>
        <p:xfrm>
          <a:off x="407368" y="620688"/>
          <a:ext cx="6768752" cy="1578476"/>
        </p:xfrm>
        <a:graphic>
          <a:graphicData uri="http://schemas.openxmlformats.org/drawingml/2006/table">
            <a:tbl>
              <a:tblPr firstRow="1" bandRow="1">
                <a:tableStyleId>{5C22544A-7EE6-4342-B048-85BDC9FD1C3A}</a:tableStyleId>
              </a:tblPr>
              <a:tblGrid>
                <a:gridCol w="3348751"/>
                <a:gridCol w="3420001"/>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 Mártires del césar</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José </a:t>
                      </a:r>
                      <a:r>
                        <a:rPr lang="es-ES" sz="1050" baseline="0" dirty="0" err="1" smtClean="0"/>
                        <a:t>Haxel</a:t>
                      </a:r>
                      <a:r>
                        <a:rPr lang="es-ES" sz="1050" baseline="0" dirty="0" smtClean="0"/>
                        <a:t> de la Pava Marulanda</a:t>
                      </a:r>
                      <a:endParaRPr lang="es-ES" sz="1050" dirty="0"/>
                    </a:p>
                  </a:txBody>
                  <a:tcPr/>
                </a:tc>
                <a:tc>
                  <a:txBody>
                    <a:bodyPr/>
                    <a:lstStyle/>
                    <a:p>
                      <a:r>
                        <a:rPr lang="es-ES" sz="1400" dirty="0" smtClean="0"/>
                        <a:t>26 de agosto de 2016.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En Apelación</a:t>
                      </a:r>
                      <a:endParaRPr lang="es-ES" sz="1400" dirty="0"/>
                    </a:p>
                  </a:txBody>
                  <a:tcPr/>
                </a:tc>
                <a:tc>
                  <a:txBody>
                    <a:bodyPr/>
                    <a:lstStyle/>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grpSp>
        <p:nvGrpSpPr>
          <p:cNvPr id="51" name="Group 111"/>
          <p:cNvGrpSpPr>
            <a:grpSpLocks/>
          </p:cNvGrpSpPr>
          <p:nvPr/>
        </p:nvGrpSpPr>
        <p:grpSpPr bwMode="auto">
          <a:xfrm>
            <a:off x="8927705" y="2393472"/>
            <a:ext cx="2079888" cy="1935245"/>
            <a:chOff x="748" y="80"/>
            <a:chExt cx="4885" cy="4240"/>
          </a:xfrm>
        </p:grpSpPr>
        <p:sp>
          <p:nvSpPr>
            <p:cNvPr id="52"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chemeClr val="bg1"/>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0"/>
            <p:cNvSpPr>
              <a:spLocks noChangeArrowheads="1"/>
            </p:cNvSpPr>
            <p:nvPr/>
          </p:nvSpPr>
          <p:spPr bwMode="auto">
            <a:xfrm rot="-1632420">
              <a:off x="1814" y="582"/>
              <a:ext cx="53" cy="121"/>
            </a:xfrm>
            <a:prstGeom prst="ellipse">
              <a:avLst/>
            </a:prstGeom>
            <a:solidFill>
              <a:schemeClr val="bg1"/>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20"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3" name="Tabla 2"/>
          <p:cNvGraphicFramePr>
            <a:graphicFrameLocks noGrp="1"/>
          </p:cNvGraphicFramePr>
          <p:nvPr>
            <p:extLst>
              <p:ext uri="{D42A27DB-BD31-4B8C-83A1-F6EECF244321}">
                <p14:modId xmlns:p14="http://schemas.microsoft.com/office/powerpoint/2010/main" val="1709006418"/>
              </p:ext>
            </p:extLst>
          </p:nvPr>
        </p:nvGraphicFramePr>
        <p:xfrm>
          <a:off x="369310" y="3338872"/>
          <a:ext cx="4465488" cy="1463040"/>
        </p:xfrm>
        <a:graphic>
          <a:graphicData uri="http://schemas.openxmlformats.org/drawingml/2006/table">
            <a:tbl>
              <a:tblPr firstRow="1" bandRow="1">
                <a:tableStyleId>{5C22544A-7EE6-4342-B048-85BDC9FD1C3A}</a:tableStyleId>
              </a:tblPr>
              <a:tblGrid>
                <a:gridCol w="3477516"/>
                <a:gridCol w="987972"/>
              </a:tblGrid>
              <a:tr h="345972">
                <a:tc>
                  <a:txBody>
                    <a:bodyPr/>
                    <a:lstStyle/>
                    <a:p>
                      <a:endParaRPr lang="es-CO" dirty="0"/>
                    </a:p>
                  </a:txBody>
                  <a:tcPr/>
                </a:tc>
                <a:tc>
                  <a:txBody>
                    <a:bodyPr/>
                    <a:lstStyle/>
                    <a:p>
                      <a:endParaRPr lang="es-ES" sz="1200" dirty="0"/>
                    </a:p>
                  </a:txBody>
                  <a:tcPr/>
                </a:tc>
              </a:tr>
              <a:tr h="259630">
                <a:tc>
                  <a:txBody>
                    <a:bodyPr/>
                    <a:lstStyle/>
                    <a:p>
                      <a:r>
                        <a:rPr lang="es-ES" sz="1200" dirty="0" smtClean="0"/>
                        <a:t>Homicidio agravado</a:t>
                      </a:r>
                      <a:endParaRPr lang="es-ES" sz="1200" dirty="0"/>
                    </a:p>
                  </a:txBody>
                  <a:tcPr/>
                </a:tc>
                <a:tc>
                  <a:txBody>
                    <a:bodyPr/>
                    <a:lstStyle/>
                    <a:p>
                      <a:r>
                        <a:rPr lang="es-ES" sz="1200" dirty="0" smtClean="0"/>
                        <a:t>7</a:t>
                      </a:r>
                      <a:endParaRPr lang="es-ES" sz="1200" dirty="0"/>
                    </a:p>
                  </a:txBody>
                  <a:tcPr/>
                </a:tc>
              </a:tr>
              <a:tr h="259630">
                <a:tc>
                  <a:txBody>
                    <a:bodyPr/>
                    <a:lstStyle/>
                    <a:p>
                      <a:r>
                        <a:rPr lang="es-ES" sz="1200" dirty="0" smtClean="0"/>
                        <a:t>Desplazamiento forzado</a:t>
                      </a:r>
                      <a:endParaRPr lang="es-ES" sz="1200" dirty="0"/>
                    </a:p>
                  </a:txBody>
                  <a:tcPr/>
                </a:tc>
                <a:tc>
                  <a:txBody>
                    <a:bodyPr/>
                    <a:lstStyle/>
                    <a:p>
                      <a:r>
                        <a:rPr lang="es-ES" sz="1200" dirty="0" smtClean="0"/>
                        <a:t>1</a:t>
                      </a:r>
                      <a:endParaRPr lang="es-ES" sz="1200" dirty="0"/>
                    </a:p>
                  </a:txBody>
                  <a:tcPr/>
                </a:tc>
              </a:tr>
              <a:tr h="259630">
                <a:tc>
                  <a:txBody>
                    <a:bodyPr/>
                    <a:lstStyle/>
                    <a:p>
                      <a:r>
                        <a:rPr lang="es-ES" sz="1200" dirty="0" smtClean="0"/>
                        <a:t>Secuestro</a:t>
                      </a:r>
                      <a:r>
                        <a:rPr lang="es-ES" sz="1200" baseline="0" dirty="0" smtClean="0"/>
                        <a:t> Simple</a:t>
                      </a:r>
                      <a:endParaRPr lang="es-ES" sz="1200" dirty="0"/>
                    </a:p>
                  </a:txBody>
                  <a:tcPr/>
                </a:tc>
                <a:tc>
                  <a:txBody>
                    <a:bodyPr/>
                    <a:lstStyle/>
                    <a:p>
                      <a:r>
                        <a:rPr lang="es-ES" sz="1200" dirty="0" smtClean="0"/>
                        <a:t>5</a:t>
                      </a:r>
                      <a:endParaRPr lang="es-ES" sz="1200" dirty="0"/>
                    </a:p>
                  </a:txBody>
                  <a:tcPr/>
                </a:tc>
              </a:tr>
              <a:tr h="259630">
                <a:tc>
                  <a:txBody>
                    <a:bodyPr/>
                    <a:lstStyle/>
                    <a:p>
                      <a:r>
                        <a:rPr lang="es-ES" sz="1200" dirty="0" smtClean="0"/>
                        <a:t>Destrucción</a:t>
                      </a:r>
                      <a:r>
                        <a:rPr lang="es-ES" sz="1200" baseline="0" dirty="0" smtClean="0"/>
                        <a:t> y Apropiación de Bienes protegidos</a:t>
                      </a:r>
                      <a:endParaRPr lang="es-ES" sz="1200" dirty="0"/>
                    </a:p>
                  </a:txBody>
                  <a:tcPr/>
                </a:tc>
                <a:tc>
                  <a:txBody>
                    <a:bodyPr/>
                    <a:lstStyle/>
                    <a:p>
                      <a:r>
                        <a:rPr lang="es-ES" sz="1200" dirty="0" smtClean="0"/>
                        <a:t>3</a:t>
                      </a:r>
                      <a:endParaRPr lang="es-ES" sz="1200" dirty="0"/>
                    </a:p>
                  </a:txBody>
                  <a:tcPr/>
                </a:tc>
              </a:tr>
            </a:tbl>
          </a:graphicData>
        </a:graphic>
      </p:graphicFrame>
      <p:sp>
        <p:nvSpPr>
          <p:cNvPr id="50" name="CuadroTexto 49"/>
          <p:cNvSpPr txBox="1"/>
          <p:nvPr/>
        </p:nvSpPr>
        <p:spPr>
          <a:xfrm>
            <a:off x="387808" y="245253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87380636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263352" y="764704"/>
            <a:ext cx="11029950" cy="1871663"/>
          </a:xfrm>
        </p:spPr>
        <p:txBody>
          <a:bodyPr>
            <a:normAutofit/>
          </a:bodyPr>
          <a:lstStyle/>
          <a:p>
            <a:pPr lvl="0" algn="ctr"/>
            <a:r>
              <a:rPr lang="es-ES" b="1" cap="small" dirty="0" smtClean="0">
                <a:solidFill>
                  <a:srgbClr val="C00000"/>
                </a:solidFill>
                <a:cs typeface="Arial" pitchFamily="34" charset="0"/>
              </a:rPr>
              <a:t>Sentencia 2</a:t>
            </a:r>
            <a:br>
              <a:rPr lang="es-ES" b="1" cap="small" dirty="0" smtClean="0">
                <a:solidFill>
                  <a:srgbClr val="C00000"/>
                </a:solidFill>
                <a:cs typeface="Arial" pitchFamily="34" charset="0"/>
              </a:rPr>
            </a:br>
            <a:r>
              <a:rPr lang="es-ES" sz="2700" b="1" cap="small" dirty="0" smtClean="0">
                <a:solidFill>
                  <a:schemeClr val="accent3">
                    <a:lumMod val="75000"/>
                  </a:schemeClr>
                </a:solidFill>
                <a:cs typeface="Arial" pitchFamily="34" charset="0"/>
              </a:rPr>
              <a:t>Frente Fronteras del Bloque Catatumbo </a:t>
            </a:r>
            <a:r>
              <a:rPr lang="es-CO" sz="2700" b="1" cap="small" dirty="0" smtClean="0">
                <a:solidFill>
                  <a:schemeClr val="accent3">
                    <a:lumMod val="75000"/>
                  </a:schemeClr>
                </a:solidFill>
                <a:cs typeface="Arial" pitchFamily="34" charset="0"/>
              </a:rPr>
              <a:t>de </a:t>
            </a:r>
            <a:r>
              <a:rPr lang="es-CO" sz="2700" b="1" cap="small" dirty="0">
                <a:solidFill>
                  <a:schemeClr val="accent3">
                    <a:lumMod val="75000"/>
                  </a:schemeClr>
                </a:solidFill>
                <a:cs typeface="Arial" pitchFamily="34" charset="0"/>
              </a:rPr>
              <a:t>las Autodefensas Unidas de Colombia AUC</a:t>
            </a:r>
            <a:r>
              <a:rPr lang="es-ES" dirty="0">
                <a:solidFill>
                  <a:schemeClr val="accent3">
                    <a:lumMod val="75000"/>
                  </a:schemeClr>
                </a:solidFill>
              </a:rPr>
              <a:t/>
            </a:r>
            <a:br>
              <a:rPr lang="es-ES" dirty="0">
                <a:solidFill>
                  <a:schemeClr val="accent3">
                    <a:lumMod val="75000"/>
                  </a:schemeClr>
                </a:solidFill>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199456" y="3284984"/>
            <a:ext cx="9577064" cy="1323439"/>
          </a:xfrm>
          <a:prstGeom prst="rect">
            <a:avLst/>
          </a:prstGeom>
        </p:spPr>
        <p:txBody>
          <a:bodyPr wrap="square">
            <a:spAutoFit/>
          </a:bodyPr>
          <a:lstStyle/>
          <a:p>
            <a:pPr lvl="0" algn="just"/>
            <a:r>
              <a:rPr lang="es-ES_tradnl" sz="1600" dirty="0">
                <a:latin typeface="Malgun Gothic" panose="020B0503020000020004" pitchFamily="34" charset="-127"/>
                <a:ea typeface="Malgun Gothic" panose="020B0503020000020004" pitchFamily="34" charset="-127"/>
              </a:rPr>
              <a:t>El frente Fronteras comandado por LAVERDE ZAPATA, alias “el </a:t>
            </a:r>
            <a:r>
              <a:rPr lang="es-ES_tradnl" sz="1600" dirty="0" err="1">
                <a:latin typeface="Malgun Gothic" panose="020B0503020000020004" pitchFamily="34" charset="-127"/>
                <a:ea typeface="Malgun Gothic" panose="020B0503020000020004" pitchFamily="34" charset="-127"/>
              </a:rPr>
              <a:t>iguano</a:t>
            </a:r>
            <a:r>
              <a:rPr lang="es-ES_tradnl" sz="1600" dirty="0">
                <a:latin typeface="Malgun Gothic" panose="020B0503020000020004" pitchFamily="34" charset="-127"/>
                <a:ea typeface="Malgun Gothic" panose="020B0503020000020004" pitchFamily="34" charset="-127"/>
              </a:rPr>
              <a:t>”, “Pedro Fronteras” o “Sebastián” tuvo dominio en el área metropolitana de Cúcuta y en las poblaciones de Puerto Santander, Villa del Rosario, Zulia, Gramalote, Aguas Claras, la Floresta, Distrito de Riego, Banco Arenas, La Silla, Vigilancia, La Y de Astilleros, Sardinata, Conejo, Salazar de las Palmas, El </a:t>
            </a:r>
            <a:r>
              <a:rPr lang="es-ES_tradnl" sz="1600" dirty="0" err="1">
                <a:latin typeface="Malgun Gothic" panose="020B0503020000020004" pitchFamily="34" charset="-127"/>
                <a:ea typeface="Malgun Gothic" panose="020B0503020000020004" pitchFamily="34" charset="-127"/>
              </a:rPr>
              <a:t>Ran</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Ragumbalia</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Chinácota</a:t>
            </a:r>
            <a:r>
              <a:rPr lang="es-ES_tradnl" sz="1600" dirty="0">
                <a:latin typeface="Malgun Gothic" panose="020B0503020000020004" pitchFamily="34" charset="-127"/>
                <a:ea typeface="Malgun Gothic" panose="020B0503020000020004" pitchFamily="34" charset="-127"/>
              </a:rPr>
              <a:t>, Pamplona, </a:t>
            </a:r>
            <a:r>
              <a:rPr lang="es-ES_tradnl" sz="1600" dirty="0" err="1">
                <a:latin typeface="Malgun Gothic" panose="020B0503020000020004" pitchFamily="34" charset="-127"/>
                <a:ea typeface="Malgun Gothic" panose="020B0503020000020004" pitchFamily="34" charset="-127"/>
              </a:rPr>
              <a:t>Cúcutilla</a:t>
            </a:r>
            <a:r>
              <a:rPr lang="es-ES_tradnl" sz="1600" dirty="0">
                <a:latin typeface="Malgun Gothic" panose="020B0503020000020004" pitchFamily="34" charset="-127"/>
                <a:ea typeface="Malgun Gothic" panose="020B0503020000020004" pitchFamily="34" charset="-127"/>
              </a:rPr>
              <a:t>, Los Patios, Juan Frío, La Arboleda, </a:t>
            </a:r>
            <a:r>
              <a:rPr lang="es-ES_tradnl" sz="1600" dirty="0" err="1" smtClean="0">
                <a:latin typeface="Malgun Gothic" panose="020B0503020000020004" pitchFamily="34" charset="-127"/>
                <a:ea typeface="Malgun Gothic" panose="020B0503020000020004" pitchFamily="34" charset="-127"/>
              </a:rPr>
              <a:t>Guaramita</a:t>
            </a:r>
            <a:r>
              <a:rPr lang="es-ES_tradnl" sz="1600" dirty="0" smtClean="0">
                <a:latin typeface="Malgun Gothic" panose="020B0503020000020004" pitchFamily="34" charset="-127"/>
                <a:ea typeface="Malgun Gothic" panose="020B0503020000020004" pitchFamily="34" charset="-127"/>
              </a:rPr>
              <a:t>.</a:t>
            </a:r>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021027666"/>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a:bodyPr>
          <a:lstStyle/>
          <a:p>
            <a:pPr>
              <a:defRPr/>
            </a:pPr>
            <a:r>
              <a:rPr lang="es-ES" dirty="0" smtClean="0">
                <a:solidFill>
                  <a:schemeClr val="bg2">
                    <a:lumMod val="10000"/>
                  </a:schemeClr>
                </a:solidFill>
              </a:rPr>
              <a:t>Sala de Justicia y Paz </a:t>
            </a:r>
            <a:br>
              <a:rPr lang="es-ES" dirty="0" smtClean="0">
                <a:solidFill>
                  <a:schemeClr val="bg2">
                    <a:lumMod val="10000"/>
                  </a:schemeClr>
                </a:solidFill>
              </a:rPr>
            </a:br>
            <a:r>
              <a:rPr lang="es-ES" dirty="0" smtClean="0">
                <a:solidFill>
                  <a:schemeClr val="bg2">
                    <a:lumMod val="10000"/>
                  </a:schemeClr>
                </a:solidFill>
              </a:rPr>
              <a:t>Tribunal Superior de MEDELLÍN</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3" name="Rectángulo 2"/>
          <p:cNvSpPr/>
          <p:nvPr/>
        </p:nvSpPr>
        <p:spPr>
          <a:xfrm>
            <a:off x="1538395" y="3717032"/>
            <a:ext cx="9361040" cy="1138773"/>
          </a:xfrm>
          <a:prstGeom prst="rect">
            <a:avLst/>
          </a:prstGeom>
        </p:spPr>
        <p:txBody>
          <a:bodyPr wrap="square">
            <a:spAutoFit/>
          </a:bodyPr>
          <a:lstStyle/>
          <a:p>
            <a:pPr algn="ctr"/>
            <a:r>
              <a:rPr lang="es-ES" sz="3200" dirty="0">
                <a:solidFill>
                  <a:schemeClr val="bg1"/>
                </a:solidFill>
              </a:rPr>
              <a:t>DISCRIMINACIÓN SENTENCIAS </a:t>
            </a:r>
            <a:endParaRPr lang="es-ES" sz="3200" dirty="0" smtClean="0">
              <a:solidFill>
                <a:schemeClr val="bg1"/>
              </a:solidFill>
            </a:endParaRPr>
          </a:p>
          <a:p>
            <a:endParaRPr lang="es-ES" dirty="0">
              <a:solidFill>
                <a:schemeClr val="accent3">
                  <a:lumMod val="40000"/>
                  <a:lumOff val="60000"/>
                </a:schemeClr>
              </a:solidFill>
            </a:endParaRPr>
          </a:p>
          <a:p>
            <a:pPr algn="ctr"/>
            <a:r>
              <a:rPr lang="es-ES" dirty="0">
                <a:solidFill>
                  <a:schemeClr val="accent3">
                    <a:lumMod val="40000"/>
                    <a:lumOff val="60000"/>
                  </a:schemeClr>
                </a:solidFill>
              </a:rPr>
              <a:t>Relatoría Sala de Justicia y Paz de Bogotá</a:t>
            </a:r>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err="1">
                <a:solidFill>
                  <a:schemeClr val="accent5">
                    <a:lumMod val="75000"/>
                  </a:schemeClr>
                </a:solidFill>
                <a:latin typeface="Agency FB" panose="020B0503020202020204" pitchFamily="34" charset="0"/>
              </a:rPr>
              <a:t>Georeferenciación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46263" y="2380561"/>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54868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3</a:t>
            </a:r>
          </a:p>
          <a:p>
            <a:pPr algn="r"/>
            <a:r>
              <a:rPr lang="es-ES" sz="1600" b="1" cap="small" dirty="0" smtClean="0">
                <a:solidFill>
                  <a:schemeClr val="accent5">
                    <a:lumMod val="20000"/>
                    <a:lumOff val="80000"/>
                  </a:schemeClr>
                </a:solidFill>
              </a:rPr>
              <a:t>Patrulleros:  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 139</a:t>
            </a:r>
          </a:p>
          <a:p>
            <a:pPr algn="r"/>
            <a:r>
              <a:rPr lang="es-ES" sz="1600" b="1" cap="small" dirty="0" smtClean="0">
                <a:solidFill>
                  <a:schemeClr val="accent5">
                    <a:lumMod val="20000"/>
                    <a:lumOff val="80000"/>
                  </a:schemeClr>
                </a:solidFill>
              </a:rPr>
              <a:t>Hechos: 37</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191</a:t>
            </a:r>
          </a:p>
          <a:p>
            <a:pPr algn="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067566718"/>
              </p:ext>
            </p:extLst>
          </p:nvPr>
        </p:nvGraphicFramePr>
        <p:xfrm>
          <a:off x="321791" y="3992644"/>
          <a:ext cx="11017224" cy="2648077"/>
        </p:xfrm>
        <a:graphic>
          <a:graphicData uri="http://schemas.openxmlformats.org/drawingml/2006/table">
            <a:tbl>
              <a:tblPr firstRow="1" bandRow="1">
                <a:tableStyleId>{5C22544A-7EE6-4342-B048-85BDC9FD1C3A}</a:tableStyleId>
              </a:tblPr>
              <a:tblGrid>
                <a:gridCol w="3168352"/>
                <a:gridCol w="1831357"/>
                <a:gridCol w="4073299"/>
                <a:gridCol w="1944216"/>
              </a:tblGrid>
              <a:tr h="655450">
                <a:tc>
                  <a:txBody>
                    <a:bodyPr/>
                    <a:lstStyle/>
                    <a:p>
                      <a:pPr marL="704850" indent="0" algn="l" defTabSz="711200"/>
                      <a:r>
                        <a:rPr lang="es-ES" sz="1400" b="1" dirty="0" smtClean="0">
                          <a:solidFill>
                            <a:schemeClr val="tx1"/>
                          </a:solidFill>
                        </a:rPr>
                        <a:t>Darío Enrique Vélez Trujillo</a:t>
                      </a:r>
                      <a:r>
                        <a:rPr lang="es-ES" sz="1400" b="1" baseline="0" dirty="0" smtClean="0">
                          <a:solidFill>
                            <a:schemeClr val="tx1"/>
                          </a:solidFill>
                        </a:rPr>
                        <a:t> </a:t>
                      </a:r>
                      <a:r>
                        <a:rPr lang="es-ES" sz="1400" b="1" dirty="0" smtClean="0">
                          <a:solidFill>
                            <a:schemeClr val="tx1"/>
                          </a:solidFill>
                        </a:rPr>
                        <a:t>alias  “El Tío o Gonzalo”</a:t>
                      </a:r>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Encargado de la logística</a:t>
                      </a:r>
                      <a:endParaRPr lang="es-ES" sz="1400" b="0" dirty="0">
                        <a:solidFill>
                          <a:schemeClr val="tx1"/>
                        </a:solidFill>
                      </a:endParaRPr>
                    </a:p>
                  </a:txBody>
                  <a:tcPr>
                    <a:solidFill>
                      <a:schemeClr val="bg1">
                        <a:lumMod val="95000"/>
                      </a:schemeClr>
                    </a:solidFill>
                  </a:tcPr>
                </a:tc>
                <a:tc>
                  <a:txBody>
                    <a:bodyPr/>
                    <a:lstStyle/>
                    <a:p>
                      <a:pPr marL="627063" indent="0" algn="l" defTabSz="185738"/>
                      <a:r>
                        <a:rPr lang="es-ES" sz="1400" b="1" dirty="0" smtClean="0">
                          <a:solidFill>
                            <a:schemeClr val="tx1"/>
                          </a:solidFill>
                        </a:rPr>
                        <a:t>Pablo José Montalvo </a:t>
                      </a:r>
                      <a:r>
                        <a:rPr lang="es-ES" sz="1400" b="1" dirty="0" err="1" smtClean="0">
                          <a:solidFill>
                            <a:schemeClr val="tx1"/>
                          </a:solidFill>
                        </a:rPr>
                        <a:t>Cuitiva</a:t>
                      </a:r>
                      <a:r>
                        <a:rPr lang="es-ES" sz="1400" b="1" dirty="0" smtClean="0">
                          <a:solidFill>
                            <a:schemeClr val="tx1"/>
                          </a:solidFill>
                        </a:rPr>
                        <a:t>, alias David o Alfa 11</a:t>
                      </a:r>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Comandante</a:t>
                      </a:r>
                      <a:r>
                        <a:rPr lang="es-ES" sz="1400" b="0" baseline="0" dirty="0" smtClean="0">
                          <a:solidFill>
                            <a:schemeClr val="tx1"/>
                          </a:solidFill>
                        </a:rPr>
                        <a:t> de escuadra</a:t>
                      </a:r>
                      <a:endParaRPr lang="es-ES" sz="1400" b="0" dirty="0">
                        <a:solidFill>
                          <a:schemeClr val="tx1"/>
                        </a:solidFill>
                      </a:endParaRPr>
                    </a:p>
                  </a:txBody>
                  <a:tcPr>
                    <a:solidFill>
                      <a:schemeClr val="bg1">
                        <a:lumMod val="95000"/>
                      </a:schemeClr>
                    </a:solidFill>
                  </a:tcPr>
                </a:tc>
              </a:tr>
              <a:tr h="735739">
                <a:tc>
                  <a:txBody>
                    <a:bodyPr/>
                    <a:lstStyle/>
                    <a:p>
                      <a:pPr marL="704850" indent="0" algn="l" defTabSz="711200"/>
                      <a:r>
                        <a:rPr lang="es-ES" sz="1400" b="1" dirty="0" smtClean="0"/>
                        <a:t>Bernardo Jesús Díaz Alegre</a:t>
                      </a:r>
                      <a:r>
                        <a:rPr lang="es-ES" sz="1400" b="1" baseline="0" dirty="0" smtClean="0"/>
                        <a:t> </a:t>
                      </a:r>
                      <a:r>
                        <a:rPr lang="es-ES" sz="1400" b="1" dirty="0" smtClean="0"/>
                        <a:t>alias “El Burro”</a:t>
                      </a:r>
                      <a:endParaRPr lang="es-ES" sz="1400" b="1" dirty="0">
                        <a:solidFill>
                          <a:schemeClr val="tx1"/>
                        </a:solidFill>
                      </a:endParaRPr>
                    </a:p>
                  </a:txBody>
                  <a:tcPr>
                    <a:solidFill>
                      <a:schemeClr val="bg1">
                        <a:lumMod val="95000"/>
                      </a:schemeClr>
                    </a:solidFill>
                  </a:tcPr>
                </a:tc>
                <a:tc>
                  <a:txBody>
                    <a:bodyPr/>
                    <a:lstStyle/>
                    <a:p>
                      <a:r>
                        <a:rPr lang="es-ES" sz="1400" b="0" dirty="0" smtClean="0"/>
                        <a:t>Patrullero urbano</a:t>
                      </a:r>
                      <a:endParaRPr lang="es-ES" sz="1400" b="0" dirty="0"/>
                    </a:p>
                  </a:txBody>
                  <a:tcPr>
                    <a:solidFill>
                      <a:schemeClr val="bg1">
                        <a:lumMod val="95000"/>
                      </a:schemeClr>
                    </a:solidFill>
                  </a:tcPr>
                </a:tc>
                <a:tc>
                  <a:txBody>
                    <a:bodyPr/>
                    <a:lstStyle/>
                    <a:p>
                      <a:pPr marL="627063" marR="0" indent="0" algn="l" defTabSz="185738" rtl="0" eaLnBrk="1" fontAlgn="auto" latinLnBrk="0" hangingPunct="1">
                        <a:lnSpc>
                          <a:spcPct val="100000"/>
                        </a:lnSpc>
                        <a:spcBef>
                          <a:spcPts val="0"/>
                        </a:spcBef>
                        <a:spcAft>
                          <a:spcPts val="0"/>
                        </a:spcAft>
                        <a:buClrTx/>
                        <a:buSzTx/>
                        <a:buFontTx/>
                        <a:buNone/>
                        <a:tabLst/>
                        <a:defRPr/>
                      </a:pPr>
                      <a:r>
                        <a:rPr lang="es-ES" sz="1400" b="1" dirty="0" err="1" smtClean="0"/>
                        <a:t>Dairon</a:t>
                      </a:r>
                      <a:r>
                        <a:rPr lang="es-ES" sz="1400" b="1" dirty="0" smtClean="0"/>
                        <a:t> Mendoza </a:t>
                      </a:r>
                      <a:r>
                        <a:rPr lang="es-ES" sz="1400" b="1" dirty="0" err="1" smtClean="0"/>
                        <a:t>Caraballo</a:t>
                      </a:r>
                      <a:r>
                        <a:rPr lang="es-ES" sz="1400" b="1" dirty="0" smtClean="0"/>
                        <a:t> alias “</a:t>
                      </a:r>
                      <a:r>
                        <a:rPr lang="es-ES" sz="1400" b="1" dirty="0" err="1" smtClean="0"/>
                        <a:t>Cocacolo</a:t>
                      </a:r>
                      <a:r>
                        <a:rPr lang="es-ES" sz="1400" b="1" dirty="0" smtClean="0"/>
                        <a:t>”</a:t>
                      </a:r>
                      <a:endParaRPr lang="es-ES" sz="1400" b="1" dirty="0" smtClean="0">
                        <a:solidFill>
                          <a:schemeClr val="tx1"/>
                        </a:solidFill>
                      </a:endParaRPr>
                    </a:p>
                    <a:p>
                      <a:pPr marL="0" indent="0" algn="l" defTabSz="185738"/>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Comandante financiero – experto en comunicaciones-</a:t>
                      </a:r>
                      <a:endParaRPr lang="es-ES" sz="1400" b="0" dirty="0">
                        <a:solidFill>
                          <a:schemeClr val="tx1"/>
                        </a:solidFill>
                      </a:endParaRPr>
                    </a:p>
                  </a:txBody>
                  <a:tcPr>
                    <a:solidFill>
                      <a:schemeClr val="bg1">
                        <a:lumMod val="95000"/>
                      </a:schemeClr>
                    </a:solidFill>
                  </a:tcPr>
                </a:tc>
              </a:tr>
              <a:tr h="735739">
                <a:tc>
                  <a:txBody>
                    <a:bodyPr/>
                    <a:lstStyle/>
                    <a:p>
                      <a:pPr marL="704850" indent="0" algn="l" defTabSz="711200"/>
                      <a:r>
                        <a:rPr lang="es-ES" sz="1400" b="1" dirty="0" smtClean="0"/>
                        <a:t>Carlos Arturo </a:t>
                      </a:r>
                      <a:r>
                        <a:rPr lang="es-ES" sz="1400" b="1" dirty="0" err="1" smtClean="0"/>
                        <a:t>Furnieles</a:t>
                      </a:r>
                      <a:r>
                        <a:rPr lang="es-ES" sz="1400" b="1" dirty="0" smtClean="0"/>
                        <a:t> Álvarez</a:t>
                      </a:r>
                      <a:r>
                        <a:rPr lang="es-ES" sz="1400" b="1" baseline="0" dirty="0" smtClean="0"/>
                        <a:t> </a:t>
                      </a:r>
                      <a:r>
                        <a:rPr lang="es-ES" sz="1400" b="1" dirty="0" smtClean="0"/>
                        <a:t>alias “El </a:t>
                      </a:r>
                      <a:r>
                        <a:rPr lang="es-ES" sz="1400" b="1" dirty="0" err="1" smtClean="0"/>
                        <a:t>Saiza</a:t>
                      </a:r>
                      <a:r>
                        <a:rPr lang="es-ES" sz="1400" b="1" dirty="0" smtClean="0"/>
                        <a:t>”</a:t>
                      </a:r>
                      <a:endParaRPr lang="es-ES" sz="1400" b="1" dirty="0">
                        <a:solidFill>
                          <a:schemeClr val="tx1"/>
                        </a:solidFill>
                      </a:endParaRPr>
                    </a:p>
                  </a:txBody>
                  <a:tcPr>
                    <a:solidFill>
                      <a:schemeClr val="bg1">
                        <a:lumMod val="95000"/>
                      </a:schemeClr>
                    </a:solidFill>
                  </a:tcPr>
                </a:tc>
                <a:tc>
                  <a:txBody>
                    <a:bodyPr/>
                    <a:lstStyle/>
                    <a:p>
                      <a:r>
                        <a:rPr lang="es-ES" sz="1400" b="0" dirty="0" smtClean="0"/>
                        <a:t>Patrullero urbano</a:t>
                      </a:r>
                      <a:endParaRPr lang="es-ES" sz="1400" b="0" dirty="0"/>
                    </a:p>
                  </a:txBody>
                  <a:tcPr>
                    <a:solidFill>
                      <a:schemeClr val="bg1">
                        <a:lumMod val="95000"/>
                      </a:schemeClr>
                    </a:solidFill>
                  </a:tcPr>
                </a:tc>
                <a:tc>
                  <a:txBody>
                    <a:bodyPr/>
                    <a:lstStyle/>
                    <a:p>
                      <a:pPr marL="627063" marR="0" indent="0" algn="l" defTabSz="185738" rtl="0" eaLnBrk="1" fontAlgn="auto" latinLnBrk="0" hangingPunct="1">
                        <a:lnSpc>
                          <a:spcPct val="100000"/>
                        </a:lnSpc>
                        <a:spcBef>
                          <a:spcPts val="0"/>
                        </a:spcBef>
                        <a:spcAft>
                          <a:spcPts val="0"/>
                        </a:spcAft>
                        <a:buClrTx/>
                        <a:buSzTx/>
                        <a:buFontTx/>
                        <a:buNone/>
                        <a:tabLst/>
                        <a:defRPr/>
                      </a:pPr>
                      <a:r>
                        <a:rPr lang="es-ES" sz="1400" b="1" dirty="0" smtClean="0"/>
                        <a:t>Elkin Jorge Castañeda Naranjo, alias “</a:t>
                      </a:r>
                      <a:r>
                        <a:rPr lang="es-ES" sz="1400" b="1" dirty="0" err="1" smtClean="0"/>
                        <a:t>Hermógenes</a:t>
                      </a:r>
                      <a:r>
                        <a:rPr lang="es-ES" sz="1400" b="1" dirty="0" smtClean="0"/>
                        <a:t> Maza o </a:t>
                      </a:r>
                      <a:r>
                        <a:rPr lang="es-ES" sz="1400" b="1" dirty="0" err="1" smtClean="0"/>
                        <a:t>Güevudo</a:t>
                      </a:r>
                      <a:r>
                        <a:rPr lang="es-ES" sz="1400" b="1" dirty="0" smtClean="0"/>
                        <a:t>”</a:t>
                      </a:r>
                      <a:endParaRPr lang="es-ES" sz="1400" b="1" dirty="0" smtClean="0">
                        <a:solidFill>
                          <a:schemeClr val="tx1"/>
                        </a:solidFill>
                      </a:endParaRPr>
                    </a:p>
                    <a:p>
                      <a:pPr marL="0" indent="0" algn="l" defTabSz="185738"/>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Comandante</a:t>
                      </a:r>
                      <a:r>
                        <a:rPr lang="es-ES" sz="1400" b="0" baseline="0" dirty="0" smtClean="0">
                          <a:solidFill>
                            <a:schemeClr val="tx1"/>
                          </a:solidFill>
                        </a:rPr>
                        <a:t> del Frente Gabriela White de </a:t>
                      </a:r>
                      <a:r>
                        <a:rPr lang="es-ES" sz="1400" b="0" baseline="0" dirty="0" err="1" smtClean="0">
                          <a:solidFill>
                            <a:schemeClr val="tx1"/>
                          </a:solidFill>
                        </a:rPr>
                        <a:t>Dabeiba</a:t>
                      </a:r>
                      <a:r>
                        <a:rPr lang="es-ES" sz="1400" b="0" baseline="0" dirty="0" smtClean="0">
                          <a:solidFill>
                            <a:schemeClr val="tx1"/>
                          </a:solidFill>
                        </a:rPr>
                        <a:t> –Antioquia-</a:t>
                      </a:r>
                      <a:endParaRPr lang="es-ES" sz="1400" b="0" dirty="0">
                        <a:solidFill>
                          <a:schemeClr val="tx1"/>
                        </a:solidFill>
                      </a:endParaRPr>
                    </a:p>
                  </a:txBody>
                  <a:tcPr>
                    <a:solidFill>
                      <a:schemeClr val="bg1">
                        <a:lumMod val="95000"/>
                      </a:schemeClr>
                    </a:solidFill>
                  </a:tcPr>
                </a:tc>
              </a:tr>
              <a:tr h="521149">
                <a:tc>
                  <a:txBody>
                    <a:bodyPr/>
                    <a:lstStyle/>
                    <a:p>
                      <a:pPr marL="704850" indent="0" algn="l" defTabSz="711200"/>
                      <a:r>
                        <a:rPr lang="es-ES" sz="1400" b="1" dirty="0" smtClean="0"/>
                        <a:t>Juan Pablo López Quintero</a:t>
                      </a:r>
                      <a:r>
                        <a:rPr lang="es-ES" sz="1400" b="1" baseline="0" dirty="0" smtClean="0"/>
                        <a:t> </a:t>
                      </a:r>
                      <a:r>
                        <a:rPr lang="es-ES" sz="1400" b="1" dirty="0" smtClean="0"/>
                        <a:t>alias “</a:t>
                      </a:r>
                      <a:r>
                        <a:rPr lang="es-ES" sz="1400" b="1" dirty="0" err="1" smtClean="0"/>
                        <a:t>Chimurro</a:t>
                      </a:r>
                      <a:r>
                        <a:rPr lang="es-ES" sz="1400" b="1" dirty="0" smtClean="0"/>
                        <a:t>”</a:t>
                      </a:r>
                      <a:endParaRPr lang="es-ES" sz="1400" b="1" dirty="0">
                        <a:solidFill>
                          <a:schemeClr val="tx1"/>
                        </a:solidFill>
                      </a:endParaRPr>
                    </a:p>
                  </a:txBody>
                  <a:tcPr>
                    <a:solidFill>
                      <a:schemeClr val="bg1">
                        <a:lumMod val="95000"/>
                      </a:schemeClr>
                    </a:solidFill>
                  </a:tcPr>
                </a:tc>
                <a:tc>
                  <a:txBody>
                    <a:bodyPr/>
                    <a:lstStyle/>
                    <a:p>
                      <a:r>
                        <a:rPr lang="es-ES" sz="1400" b="0" dirty="0" smtClean="0"/>
                        <a:t>Patrullero urbano</a:t>
                      </a:r>
                      <a:endParaRPr lang="es-ES" sz="1400" b="0" dirty="0"/>
                    </a:p>
                  </a:txBody>
                  <a:tcPr>
                    <a:solidFill>
                      <a:schemeClr val="bg1">
                        <a:lumMod val="95000"/>
                      </a:schemeClr>
                    </a:solidFill>
                  </a:tcPr>
                </a:tc>
                <a:tc>
                  <a:txBody>
                    <a:bodyPr/>
                    <a:lstStyle/>
                    <a:p>
                      <a:pPr marL="627063" indent="0" algn="l" defTabSz="185738"/>
                      <a:r>
                        <a:rPr lang="es-ES" sz="1400" b="1" dirty="0" smtClean="0"/>
                        <a:t>Efraín Homero Hernández Padilla, alias “Armero”</a:t>
                      </a:r>
                      <a:endParaRPr lang="es-ES" sz="1400" b="1" dirty="0">
                        <a:solidFill>
                          <a:schemeClr val="tx1"/>
                        </a:solidFill>
                      </a:endParaRPr>
                    </a:p>
                  </a:txBody>
                  <a:tcPr>
                    <a:solidFill>
                      <a:schemeClr val="bg1">
                        <a:lumMod val="95000"/>
                      </a:schemeClr>
                    </a:solidFill>
                  </a:tcPr>
                </a:tc>
                <a:tc>
                  <a:txBody>
                    <a:bodyPr/>
                    <a:lstStyle/>
                    <a:p>
                      <a:pPr marL="0" indent="0" algn="l" defTabSz="185738"/>
                      <a:r>
                        <a:rPr lang="es-ES" sz="1400" b="0" dirty="0" smtClean="0">
                          <a:solidFill>
                            <a:schemeClr val="tx1"/>
                          </a:solidFill>
                        </a:rPr>
                        <a:t>Patrullero</a:t>
                      </a:r>
                      <a:endParaRPr lang="es-ES" sz="1400" b="0" dirty="0">
                        <a:solidFill>
                          <a:schemeClr val="tx1"/>
                        </a:solidFill>
                      </a:endParaRPr>
                    </a:p>
                  </a:txBody>
                  <a:tcPr>
                    <a:solidFill>
                      <a:schemeClr val="bg1">
                        <a:lumMod val="95000"/>
                      </a:schemeClr>
                    </a:solidFill>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4097664851"/>
              </p:ext>
            </p:extLst>
          </p:nvPr>
        </p:nvGraphicFramePr>
        <p:xfrm>
          <a:off x="407368" y="620688"/>
          <a:ext cx="6984776" cy="13270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Elmer Cárdenas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Juan Guillermo Cárdenas Gómez</a:t>
                      </a:r>
                      <a:endParaRPr lang="es-ES" sz="1050" dirty="0"/>
                    </a:p>
                  </a:txBody>
                  <a:tcPr/>
                </a:tc>
                <a:tc>
                  <a:txBody>
                    <a:bodyPr/>
                    <a:lstStyle/>
                    <a:p>
                      <a:r>
                        <a:rPr lang="es-ES" sz="1400" dirty="0" smtClean="0"/>
                        <a:t>27 de agosto de 2014.   </a:t>
                      </a:r>
                      <a:r>
                        <a:rPr lang="es-ES" sz="1400" dirty="0" smtClean="0">
                          <a:hlinkClick r:id="rId3"/>
                        </a:rPr>
                        <a:t>Ver Sentencia. </a:t>
                      </a:r>
                      <a:endParaRPr lang="es-ES" sz="1400" dirty="0" smtClean="0"/>
                    </a:p>
                    <a:p>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7" name="CuadroTexto 6"/>
          <p:cNvSpPr txBox="1"/>
          <p:nvPr/>
        </p:nvSpPr>
        <p:spPr>
          <a:xfrm>
            <a:off x="321791" y="2078553"/>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28" name="Freeform 28"/>
          <p:cNvSpPr>
            <a:spLocks/>
          </p:cNvSpPr>
          <p:nvPr/>
        </p:nvSpPr>
        <p:spPr bwMode="auto">
          <a:xfrm>
            <a:off x="9552384" y="2564904"/>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1" name="50 Imagen" descr="71976376.jpg"/>
          <p:cNvPicPr>
            <a:picLocks noChangeAspect="1"/>
          </p:cNvPicPr>
          <p:nvPr/>
        </p:nvPicPr>
        <p:blipFill>
          <a:blip r:embed="rId4" cstate="print"/>
          <a:stretch>
            <a:fillRect/>
          </a:stretch>
        </p:blipFill>
        <p:spPr>
          <a:xfrm>
            <a:off x="571834" y="4077072"/>
            <a:ext cx="432048" cy="540060"/>
          </a:xfrm>
          <a:prstGeom prst="rect">
            <a:avLst/>
          </a:prstGeom>
        </p:spPr>
      </p:pic>
      <p:pic>
        <p:nvPicPr>
          <p:cNvPr id="52" name="51 Imagen" descr="70523259.jpg"/>
          <p:cNvPicPr>
            <a:picLocks noChangeAspect="1"/>
          </p:cNvPicPr>
          <p:nvPr/>
        </p:nvPicPr>
        <p:blipFill>
          <a:blip r:embed="rId5" cstate="print"/>
          <a:stretch>
            <a:fillRect/>
          </a:stretch>
        </p:blipFill>
        <p:spPr>
          <a:xfrm>
            <a:off x="558398" y="4716376"/>
            <a:ext cx="432048" cy="540060"/>
          </a:xfrm>
          <a:prstGeom prst="rect">
            <a:avLst/>
          </a:prstGeom>
        </p:spPr>
      </p:pic>
      <p:pic>
        <p:nvPicPr>
          <p:cNvPr id="56" name="55 Imagen" descr="71252318.jpg"/>
          <p:cNvPicPr>
            <a:picLocks noChangeAspect="1"/>
          </p:cNvPicPr>
          <p:nvPr/>
        </p:nvPicPr>
        <p:blipFill>
          <a:blip r:embed="rId6" cstate="print"/>
          <a:stretch>
            <a:fillRect/>
          </a:stretch>
        </p:blipFill>
        <p:spPr>
          <a:xfrm>
            <a:off x="571834" y="5494846"/>
            <a:ext cx="439062" cy="548828"/>
          </a:xfrm>
          <a:prstGeom prst="rect">
            <a:avLst/>
          </a:prstGeom>
        </p:spPr>
      </p:pic>
      <p:pic>
        <p:nvPicPr>
          <p:cNvPr id="58" name="57 Imagen" descr="8418562.jpg"/>
          <p:cNvPicPr>
            <a:picLocks noChangeAspect="1"/>
          </p:cNvPicPr>
          <p:nvPr/>
        </p:nvPicPr>
        <p:blipFill>
          <a:blip r:embed="rId7" cstate="print"/>
          <a:stretch>
            <a:fillRect/>
          </a:stretch>
        </p:blipFill>
        <p:spPr>
          <a:xfrm>
            <a:off x="578848" y="6266871"/>
            <a:ext cx="432048" cy="476820"/>
          </a:xfrm>
          <a:prstGeom prst="rect">
            <a:avLst/>
          </a:prstGeom>
        </p:spPr>
      </p:pic>
      <p:pic>
        <p:nvPicPr>
          <p:cNvPr id="59" name="58 Imagen" descr="78713123.jpg"/>
          <p:cNvPicPr>
            <a:picLocks noChangeAspect="1"/>
          </p:cNvPicPr>
          <p:nvPr/>
        </p:nvPicPr>
        <p:blipFill>
          <a:blip r:embed="rId8" cstate="print"/>
          <a:stretch>
            <a:fillRect/>
          </a:stretch>
        </p:blipFill>
        <p:spPr>
          <a:xfrm>
            <a:off x="5390322" y="4056879"/>
            <a:ext cx="403244" cy="504056"/>
          </a:xfrm>
          <a:prstGeom prst="rect">
            <a:avLst/>
          </a:prstGeom>
        </p:spPr>
      </p:pic>
      <p:pic>
        <p:nvPicPr>
          <p:cNvPr id="60" name="59 Imagen" descr="70124782.jpg"/>
          <p:cNvPicPr>
            <a:picLocks noChangeAspect="1"/>
          </p:cNvPicPr>
          <p:nvPr/>
        </p:nvPicPr>
        <p:blipFill>
          <a:blip r:embed="rId9" cstate="print"/>
          <a:stretch>
            <a:fillRect/>
          </a:stretch>
        </p:blipFill>
        <p:spPr>
          <a:xfrm>
            <a:off x="5470078" y="5479032"/>
            <a:ext cx="395858" cy="494823"/>
          </a:xfrm>
          <a:prstGeom prst="rect">
            <a:avLst/>
          </a:prstGeom>
        </p:spPr>
      </p:pic>
      <p:pic>
        <p:nvPicPr>
          <p:cNvPr id="61" name="60 Imagen" descr="78744506.jpg"/>
          <p:cNvPicPr>
            <a:picLocks noChangeAspect="1"/>
          </p:cNvPicPr>
          <p:nvPr/>
        </p:nvPicPr>
        <p:blipFill>
          <a:blip r:embed="rId10" cstate="print"/>
          <a:stretch>
            <a:fillRect/>
          </a:stretch>
        </p:blipFill>
        <p:spPr>
          <a:xfrm>
            <a:off x="5457084" y="6043674"/>
            <a:ext cx="408852" cy="511065"/>
          </a:xfrm>
          <a:prstGeom prst="rect">
            <a:avLst/>
          </a:prstGeom>
        </p:spPr>
      </p:pic>
      <p:grpSp>
        <p:nvGrpSpPr>
          <p:cNvPr id="62" name="Group 111"/>
          <p:cNvGrpSpPr>
            <a:grpSpLocks/>
          </p:cNvGrpSpPr>
          <p:nvPr/>
        </p:nvGrpSpPr>
        <p:grpSpPr bwMode="auto">
          <a:xfrm>
            <a:off x="8544272" y="1916832"/>
            <a:ext cx="3312491" cy="2077864"/>
            <a:chOff x="748" y="80"/>
            <a:chExt cx="6083" cy="4240"/>
          </a:xfrm>
        </p:grpSpPr>
        <p:sp>
          <p:nvSpPr>
            <p:cNvPr id="63"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Text Box 29"/>
            <p:cNvSpPr txBox="1">
              <a:spLocks noChangeArrowheads="1"/>
            </p:cNvSpPr>
            <p:nvPr/>
          </p:nvSpPr>
          <p:spPr bwMode="auto">
            <a:xfrm>
              <a:off x="1916" y="3017"/>
              <a:ext cx="339" cy="47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9"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11"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12"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3"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5"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6" name="Text Box 86"/>
            <p:cNvSpPr txBox="1">
              <a:spLocks noChangeArrowheads="1"/>
            </p:cNvSpPr>
            <p:nvPr/>
          </p:nvSpPr>
          <p:spPr bwMode="auto">
            <a:xfrm>
              <a:off x="3645" y="220"/>
              <a:ext cx="3186" cy="61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   B. ELMER  CARDENAS</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37" name="Rectangle 87"/>
            <p:cNvSpPr>
              <a:spLocks noChangeArrowheads="1"/>
            </p:cNvSpPr>
            <p:nvPr/>
          </p:nvSpPr>
          <p:spPr bwMode="auto">
            <a:xfrm>
              <a:off x="3210" y="384"/>
              <a:ext cx="3186" cy="98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8" name="Oval 100"/>
            <p:cNvSpPr>
              <a:spLocks noChangeArrowheads="1"/>
            </p:cNvSpPr>
            <p:nvPr/>
          </p:nvSpPr>
          <p:spPr bwMode="auto">
            <a:xfrm>
              <a:off x="3355" y="548"/>
              <a:ext cx="434" cy="32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2" name="Imagen 1"/>
          <p:cNvPicPr>
            <a:picLocks noChangeAspect="1"/>
          </p:cNvPicPr>
          <p:nvPr/>
        </p:nvPicPr>
        <p:blipFill>
          <a:blip r:embed="rId13"/>
          <a:stretch>
            <a:fillRect/>
          </a:stretch>
        </p:blipFill>
        <p:spPr>
          <a:xfrm>
            <a:off x="5358011" y="4727567"/>
            <a:ext cx="467866" cy="584833"/>
          </a:xfrm>
          <a:prstGeom prst="rect">
            <a:avLst/>
          </a:prstGeom>
        </p:spPr>
      </p:pic>
    </p:spTree>
    <p:extLst>
      <p:ext uri="{BB962C8B-B14F-4D97-AF65-F5344CB8AC3E}">
        <p14:creationId xmlns:p14="http://schemas.microsoft.com/office/powerpoint/2010/main" val="2672354374"/>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21477" y="3550209"/>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2104" y="54868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3</a:t>
            </a:r>
          </a:p>
          <a:p>
            <a:pPr algn="r"/>
            <a:r>
              <a:rPr lang="es-ES" sz="1600" b="1" cap="small" dirty="0" smtClean="0">
                <a:solidFill>
                  <a:schemeClr val="accent5">
                    <a:lumMod val="20000"/>
                    <a:lumOff val="80000"/>
                  </a:schemeClr>
                </a:solidFill>
              </a:rPr>
              <a:t>Patrulleros:  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 139</a:t>
            </a:r>
          </a:p>
          <a:p>
            <a:pPr algn="r"/>
            <a:r>
              <a:rPr lang="es-ES" sz="1600" b="1" cap="small" dirty="0" smtClean="0">
                <a:solidFill>
                  <a:schemeClr val="accent5">
                    <a:lumMod val="20000"/>
                    <a:lumOff val="80000"/>
                  </a:schemeClr>
                </a:solidFill>
              </a:rPr>
              <a:t>Hechos: 37</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191</a:t>
            </a:r>
          </a:p>
          <a:p>
            <a:pPr algn="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nvPr>
        </p:nvGraphicFramePr>
        <p:xfrm>
          <a:off x="407368" y="620688"/>
          <a:ext cx="6984776" cy="13270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Elmer Cárdenas</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Juan Guillermo Cárdenas Gómez</a:t>
                      </a:r>
                      <a:endParaRPr lang="es-ES" sz="1050" dirty="0"/>
                    </a:p>
                  </a:txBody>
                  <a:tcPr/>
                </a:tc>
                <a:tc>
                  <a:txBody>
                    <a:bodyPr/>
                    <a:lstStyle/>
                    <a:p>
                      <a:r>
                        <a:rPr lang="es-ES" sz="1400" dirty="0" smtClean="0"/>
                        <a:t>27 de agosto de 2014.   </a:t>
                      </a:r>
                      <a:r>
                        <a:rPr lang="es-ES" sz="1400" dirty="0" smtClean="0">
                          <a:hlinkClick r:id="rId3"/>
                        </a:rPr>
                        <a:t>Ver Sentencia. </a:t>
                      </a:r>
                      <a:endParaRPr lang="es-ES" sz="1400" dirty="0" smtClean="0"/>
                    </a:p>
                    <a:p>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a:t>
            </a:r>
            <a:endParaRPr lang="es-ES" cap="small" dirty="0">
              <a:solidFill>
                <a:srgbClr val="C00000"/>
              </a:solidFill>
              <a:latin typeface="Agency FB" panose="020B0503020202020204" pitchFamily="34" charset="0"/>
            </a:endParaRPr>
          </a:p>
        </p:txBody>
      </p:sp>
      <p:sp>
        <p:nvSpPr>
          <p:cNvPr id="128" name="Freeform 28"/>
          <p:cNvSpPr>
            <a:spLocks/>
          </p:cNvSpPr>
          <p:nvPr/>
        </p:nvSpPr>
        <p:spPr bwMode="auto">
          <a:xfrm>
            <a:off x="9552384" y="2564904"/>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pSp>
        <p:nvGrpSpPr>
          <p:cNvPr id="62" name="Group 111"/>
          <p:cNvGrpSpPr>
            <a:grpSpLocks/>
          </p:cNvGrpSpPr>
          <p:nvPr/>
        </p:nvGrpSpPr>
        <p:grpSpPr bwMode="auto">
          <a:xfrm>
            <a:off x="8544272" y="1916832"/>
            <a:ext cx="3312491" cy="2077864"/>
            <a:chOff x="748" y="80"/>
            <a:chExt cx="6083" cy="4240"/>
          </a:xfrm>
        </p:grpSpPr>
        <p:sp>
          <p:nvSpPr>
            <p:cNvPr id="63"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Text Box 29"/>
            <p:cNvSpPr txBox="1">
              <a:spLocks noChangeArrowheads="1"/>
            </p:cNvSpPr>
            <p:nvPr/>
          </p:nvSpPr>
          <p:spPr bwMode="auto">
            <a:xfrm>
              <a:off x="1916" y="3017"/>
              <a:ext cx="339" cy="47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9"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3"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5"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6" name="Text Box 86"/>
            <p:cNvSpPr txBox="1">
              <a:spLocks noChangeArrowheads="1"/>
            </p:cNvSpPr>
            <p:nvPr/>
          </p:nvSpPr>
          <p:spPr bwMode="auto">
            <a:xfrm>
              <a:off x="3645" y="220"/>
              <a:ext cx="3186" cy="61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   B. ELMER  CARDENAS</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37" name="Rectangle 87"/>
            <p:cNvSpPr>
              <a:spLocks noChangeArrowheads="1"/>
            </p:cNvSpPr>
            <p:nvPr/>
          </p:nvSpPr>
          <p:spPr bwMode="auto">
            <a:xfrm>
              <a:off x="3210" y="384"/>
              <a:ext cx="3186" cy="98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8" name="Oval 100"/>
            <p:cNvSpPr>
              <a:spLocks noChangeArrowheads="1"/>
            </p:cNvSpPr>
            <p:nvPr/>
          </p:nvSpPr>
          <p:spPr bwMode="auto">
            <a:xfrm>
              <a:off x="3355" y="548"/>
              <a:ext cx="434" cy="32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3" name="Tabla 2"/>
          <p:cNvGraphicFramePr>
            <a:graphicFrameLocks noGrp="1"/>
          </p:cNvGraphicFramePr>
          <p:nvPr>
            <p:extLst>
              <p:ext uri="{D42A27DB-BD31-4B8C-83A1-F6EECF244321}">
                <p14:modId xmlns:p14="http://schemas.microsoft.com/office/powerpoint/2010/main" val="1713028360"/>
              </p:ext>
            </p:extLst>
          </p:nvPr>
        </p:nvGraphicFramePr>
        <p:xfrm>
          <a:off x="695400" y="4077072"/>
          <a:ext cx="11161238" cy="225552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48</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13</a:t>
                      </a:r>
                      <a:endParaRPr lang="es-ES" sz="1400" dirty="0"/>
                    </a:p>
                  </a:txBody>
                  <a:tcPr/>
                </a:tc>
                <a:tc>
                  <a:txBody>
                    <a:bodyPr/>
                    <a:lstStyle/>
                    <a:p>
                      <a:r>
                        <a:rPr lang="es-ES" sz="1400" dirty="0" smtClean="0"/>
                        <a:t>Detención</a:t>
                      </a:r>
                      <a:r>
                        <a:rPr lang="es-ES" sz="1400" baseline="0" dirty="0" smtClean="0"/>
                        <a:t> Ilegal y privación al debido proceso</a:t>
                      </a:r>
                      <a:endParaRPr lang="es-ES" sz="1400" dirty="0"/>
                    </a:p>
                  </a:txBody>
                  <a:tcPr/>
                </a:tc>
                <a:tc>
                  <a:txBody>
                    <a:bodyPr/>
                    <a:lstStyle/>
                    <a:p>
                      <a:r>
                        <a:rPr lang="es-ES" sz="1400" dirty="0" smtClean="0"/>
                        <a:t>3</a:t>
                      </a:r>
                      <a:endParaRPr lang="es-ES" sz="1400" dirty="0"/>
                    </a:p>
                  </a:txBody>
                  <a:tcPr/>
                </a:tc>
              </a:tr>
              <a:tr h="254496">
                <a:tc>
                  <a:txBody>
                    <a:bodyPr/>
                    <a:lstStyle/>
                    <a:p>
                      <a:r>
                        <a:rPr lang="es-ES" sz="1400" dirty="0" smtClean="0"/>
                        <a:t>Exacciones o Contribuciones</a:t>
                      </a:r>
                      <a:r>
                        <a:rPr lang="es-ES" sz="1400" baseline="0" dirty="0" smtClean="0"/>
                        <a:t> Arbitrarias</a:t>
                      </a:r>
                      <a:endParaRPr lang="es-ES" sz="1400" dirty="0"/>
                    </a:p>
                  </a:txBody>
                  <a:tcPr/>
                </a:tc>
                <a:tc>
                  <a:txBody>
                    <a:bodyPr/>
                    <a:lstStyle/>
                    <a:p>
                      <a:r>
                        <a:rPr lang="es-ES" sz="1400" dirty="0" smtClean="0"/>
                        <a:t>2</a:t>
                      </a:r>
                      <a:endParaRPr lang="es-ES" sz="1400" dirty="0"/>
                    </a:p>
                  </a:txBody>
                  <a:tcPr/>
                </a:tc>
                <a:tc>
                  <a:txBody>
                    <a:bodyPr/>
                    <a:lstStyle/>
                    <a:p>
                      <a:r>
                        <a:rPr lang="es-ES" sz="1400" dirty="0" smtClean="0"/>
                        <a:t>Fabricación</a:t>
                      </a:r>
                      <a:r>
                        <a:rPr lang="es-ES" sz="1400" baseline="0" dirty="0" smtClean="0"/>
                        <a:t>, porte, trafico  de armas</a:t>
                      </a:r>
                      <a:endParaRPr lang="es-ES" sz="1400" dirty="0"/>
                    </a:p>
                  </a:txBody>
                  <a:tcPr/>
                </a:tc>
                <a:tc>
                  <a:txBody>
                    <a:bodyPr/>
                    <a:lstStyle/>
                    <a:p>
                      <a:r>
                        <a:rPr lang="es-ES" sz="1400" dirty="0" smtClean="0"/>
                        <a:t>2</a:t>
                      </a:r>
                      <a:endParaRPr lang="es-ES" sz="1400" dirty="0"/>
                    </a:p>
                  </a:txBody>
                  <a:tcPr/>
                </a:tc>
                <a:tc>
                  <a:txBody>
                    <a:bodyPr/>
                    <a:lstStyle/>
                    <a:p>
                      <a:r>
                        <a:rPr lang="es-ES" sz="1400" dirty="0" smtClean="0"/>
                        <a:t>Daño en bien ajeno</a:t>
                      </a:r>
                      <a:endParaRPr lang="es-ES" sz="1400" dirty="0"/>
                    </a:p>
                  </a:txBody>
                  <a:tcPr/>
                </a:tc>
                <a:tc>
                  <a:txBody>
                    <a:bodyPr/>
                    <a:lstStyle/>
                    <a:p>
                      <a:r>
                        <a:rPr lang="es-ES" sz="1400" dirty="0" smtClean="0"/>
                        <a:t>3</a:t>
                      </a:r>
                      <a:endParaRPr lang="es-ES" sz="1400" dirty="0"/>
                    </a:p>
                  </a:txBody>
                  <a:tcPr/>
                </a:tc>
              </a:tr>
              <a:tr h="237728">
                <a:tc>
                  <a:txBody>
                    <a:bodyPr/>
                    <a:lstStyle/>
                    <a:p>
                      <a:r>
                        <a:rPr lang="es-ES" sz="1400" dirty="0" smtClean="0"/>
                        <a:t>Desplazamiento forzado</a:t>
                      </a:r>
                      <a:endParaRPr lang="es-ES" sz="1400" dirty="0"/>
                    </a:p>
                  </a:txBody>
                  <a:tcPr/>
                </a:tc>
                <a:tc>
                  <a:txBody>
                    <a:bodyPr/>
                    <a:lstStyle/>
                    <a:p>
                      <a:r>
                        <a:rPr lang="es-ES" sz="1400" dirty="0" smtClean="0"/>
                        <a:t>10</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3</a:t>
                      </a:r>
                      <a:endParaRPr lang="es-ES" sz="1400" dirty="0"/>
                    </a:p>
                  </a:txBody>
                  <a:tcPr/>
                </a:tc>
                <a:tc>
                  <a:txBody>
                    <a:bodyPr/>
                    <a:lstStyle/>
                    <a:p>
                      <a:r>
                        <a:rPr lang="es-ES" sz="1400" dirty="0" smtClean="0"/>
                        <a:t>Tentativa de homicidio</a:t>
                      </a:r>
                      <a:endParaRPr lang="es-ES" sz="1400" dirty="0"/>
                    </a:p>
                  </a:txBody>
                  <a:tcPr/>
                </a:tc>
                <a:tc>
                  <a:txBody>
                    <a:bodyPr/>
                    <a:lstStyle/>
                    <a:p>
                      <a:r>
                        <a:rPr lang="es-ES" sz="1400" dirty="0" smtClean="0"/>
                        <a:t>2</a:t>
                      </a:r>
                      <a:endParaRPr lang="es-ES" sz="1400" dirty="0"/>
                    </a:p>
                  </a:txBody>
                  <a:tcPr/>
                </a:tc>
              </a:tr>
              <a:tr h="220960">
                <a:tc>
                  <a:txBody>
                    <a:bodyPr/>
                    <a:lstStyle/>
                    <a:p>
                      <a:r>
                        <a:rPr lang="es-ES" sz="1400" dirty="0" smtClean="0"/>
                        <a:t>Concierto para delinquir</a:t>
                      </a:r>
                      <a:endParaRPr lang="es-ES" sz="1400" dirty="0"/>
                    </a:p>
                  </a:txBody>
                  <a:tcPr/>
                </a:tc>
                <a:tc>
                  <a:txBody>
                    <a:bodyPr/>
                    <a:lstStyle/>
                    <a:p>
                      <a:r>
                        <a:rPr lang="es-ES" sz="1400" dirty="0" smtClean="0"/>
                        <a:t>8</a:t>
                      </a:r>
                      <a:endParaRPr lang="es-ES" sz="1400" dirty="0"/>
                    </a:p>
                  </a:txBody>
                  <a:tcPr/>
                </a:tc>
                <a:tc>
                  <a:txBody>
                    <a:bodyPr/>
                    <a:lstStyle/>
                    <a:p>
                      <a:r>
                        <a:rPr lang="es-ES" sz="1400" dirty="0" smtClean="0"/>
                        <a:t>Utilización ilegal</a:t>
                      </a:r>
                      <a:r>
                        <a:rPr lang="es-ES" sz="1400" baseline="0" dirty="0" smtClean="0"/>
                        <a:t> de uniformes e insignias</a:t>
                      </a:r>
                      <a:endParaRPr lang="es-ES" sz="1400" dirty="0"/>
                    </a:p>
                  </a:txBody>
                  <a:tcPr/>
                </a:tc>
                <a:tc>
                  <a:txBody>
                    <a:bodyPr/>
                    <a:lstStyle/>
                    <a:p>
                      <a:r>
                        <a:rPr lang="es-ES" sz="1400" dirty="0" smtClean="0"/>
                        <a:t>8</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11</a:t>
                      </a:r>
                      <a:endParaRPr lang="es-ES" sz="1400" dirty="0"/>
                    </a:p>
                  </a:txBody>
                  <a:tcPr/>
                </a:tc>
              </a:tr>
              <a:tr h="204192">
                <a:tc>
                  <a:txBody>
                    <a:bodyPr/>
                    <a:lstStyle/>
                    <a:p>
                      <a:r>
                        <a:rPr lang="es-ES" sz="1400" dirty="0" smtClean="0"/>
                        <a:t>Secuestro </a:t>
                      </a:r>
                      <a:endParaRPr lang="es-ES" sz="1400" dirty="0"/>
                    </a:p>
                  </a:txBody>
                  <a:tcPr/>
                </a:tc>
                <a:tc>
                  <a:txBody>
                    <a:bodyPr/>
                    <a:lstStyle/>
                    <a:p>
                      <a:r>
                        <a:rPr lang="es-ES" sz="1400" dirty="0" smtClean="0"/>
                        <a:t>26</a:t>
                      </a:r>
                      <a:endParaRPr lang="es-ES" sz="1400" dirty="0"/>
                    </a:p>
                  </a:txBody>
                  <a:tcPr/>
                </a:tc>
                <a:tc>
                  <a:txBody>
                    <a:bodyPr/>
                    <a:lstStyle/>
                    <a:p>
                      <a:endParaRPr lang="es-ES" sz="1400" dirty="0"/>
                    </a:p>
                  </a:txBody>
                  <a:tcPr/>
                </a:tc>
                <a:tc>
                  <a:txBody>
                    <a:bodyPr/>
                    <a:lstStyle/>
                    <a:p>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spTree>
    <p:extLst>
      <p:ext uri="{BB962C8B-B14F-4D97-AF65-F5344CB8AC3E}">
        <p14:creationId xmlns:p14="http://schemas.microsoft.com/office/powerpoint/2010/main" val="704523769"/>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1271464" y="764704"/>
            <a:ext cx="9505056" cy="496996"/>
          </a:xfrm>
          <a:prstGeom prst="rect">
            <a:avLst/>
          </a:prstGeom>
          <a:noFill/>
        </p:spPr>
        <p:txBody>
          <a:bodyPr wrap="square" rtlCol="0">
            <a:spAutoFit/>
          </a:bodyPr>
          <a:lstStyle/>
          <a:p>
            <a:pPr algn="ctr">
              <a:lnSpc>
                <a:spcPct val="150000"/>
              </a:lnSpc>
            </a:pPr>
            <a:endParaRPr lang="es-CO" sz="2000" dirty="0">
              <a:solidFill>
                <a:srgbClr val="FF0066"/>
              </a:solidFill>
            </a:endParaRPr>
          </a:p>
        </p:txBody>
      </p:sp>
      <p:sp>
        <p:nvSpPr>
          <p:cNvPr id="12" name="52 CuadroTexto"/>
          <p:cNvSpPr txBox="1"/>
          <p:nvPr/>
        </p:nvSpPr>
        <p:spPr>
          <a:xfrm>
            <a:off x="7464152" y="597703"/>
            <a:ext cx="4248472"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23</a:t>
            </a:r>
          </a:p>
          <a:p>
            <a:pPr algn="r"/>
            <a:r>
              <a:rPr lang="es-ES" sz="1600" b="1" cap="small" dirty="0">
                <a:solidFill>
                  <a:schemeClr val="accent5">
                    <a:lumMod val="20000"/>
                    <a:lumOff val="80000"/>
                  </a:schemeClr>
                </a:solidFill>
              </a:rPr>
              <a:t>Hechos: 14</a:t>
            </a: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a:t>
            </a:r>
            <a:r>
              <a:rPr lang="es-ES" sz="1600" b="1" cap="small" dirty="0" smtClean="0">
                <a:solidFill>
                  <a:schemeClr val="accent5">
                    <a:lumMod val="20000"/>
                    <a:lumOff val="80000"/>
                  </a:schemeClr>
                </a:solidFill>
              </a:rPr>
              <a:t>: 55</a:t>
            </a:r>
          </a:p>
        </p:txBody>
      </p:sp>
      <p:graphicFrame>
        <p:nvGraphicFramePr>
          <p:cNvPr id="10" name="16 Tabla"/>
          <p:cNvGraphicFramePr>
            <a:graphicFrameLocks noGrp="1"/>
          </p:cNvGraphicFramePr>
          <p:nvPr>
            <p:extLst>
              <p:ext uri="{D42A27DB-BD31-4B8C-83A1-F6EECF244321}">
                <p14:modId xmlns:p14="http://schemas.microsoft.com/office/powerpoint/2010/main" val="1639473196"/>
              </p:ext>
            </p:extLst>
          </p:nvPr>
        </p:nvGraphicFramePr>
        <p:xfrm>
          <a:off x="407368" y="620688"/>
          <a:ext cx="6984776" cy="205853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Calima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Segunda Instancia. M.P. Dr. Fernando A. Castro Caballero</a:t>
                      </a:r>
                      <a:endParaRPr lang="es-ES" sz="1050" dirty="0"/>
                    </a:p>
                  </a:txBody>
                  <a:tcPr/>
                </a:tc>
                <a:tc>
                  <a:txBody>
                    <a:bodyPr/>
                    <a:lstStyle/>
                    <a:p>
                      <a:r>
                        <a:rPr lang="es-ES" sz="1400" dirty="0" smtClean="0"/>
                        <a:t>9 de diciembre de 2014.  </a:t>
                      </a:r>
                      <a:r>
                        <a:rPr lang="es-ES" sz="1400" dirty="0" smtClean="0">
                          <a:hlinkClick r:id="rId2"/>
                        </a:rPr>
                        <a:t>Ver Sentencia. </a:t>
                      </a:r>
                      <a:endParaRPr lang="es-ES" sz="1400" dirty="0" smtClean="0"/>
                    </a:p>
                    <a:p>
                      <a:endParaRPr lang="es-ES" sz="1400" dirty="0" smtClean="0"/>
                    </a:p>
                    <a:p>
                      <a:r>
                        <a:rPr lang="es-ES" sz="1400" dirty="0" smtClean="0"/>
                        <a:t>Rad: 45321 16 de diciembre de 2015</a:t>
                      </a:r>
                      <a:r>
                        <a:rPr lang="es-ES" sz="1400" dirty="0" smtClean="0">
                          <a:hlinkClick r:id="rId3"/>
                        </a:rPr>
                        <a:t>. </a:t>
                      </a:r>
                      <a:r>
                        <a:rPr lang="es-ES" sz="1400" u="sng"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r h="173292">
                <a:tc>
                  <a:txBody>
                    <a:bodyPr/>
                    <a:lstStyle/>
                    <a:p>
                      <a:r>
                        <a:rPr lang="es-ES" sz="1400" dirty="0" smtClean="0"/>
                        <a:t>Víctimas</a:t>
                      </a:r>
                      <a:endParaRPr lang="es-ES" sz="1400" dirty="0"/>
                    </a:p>
                  </a:txBody>
                  <a:tcPr/>
                </a:tc>
                <a:tc>
                  <a:txBody>
                    <a:bodyPr/>
                    <a:lstStyle/>
                    <a:p>
                      <a:r>
                        <a:rPr lang="es-ES" sz="1400" dirty="0" smtClean="0"/>
                        <a:t>55</a:t>
                      </a:r>
                      <a:endParaRPr lang="es-ES" sz="1400" dirty="0"/>
                    </a:p>
                  </a:txBody>
                  <a:tcPr/>
                </a:tc>
              </a:tr>
            </a:tbl>
          </a:graphicData>
        </a:graphic>
      </p:graphicFrame>
      <p:sp>
        <p:nvSpPr>
          <p:cNvPr id="11"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a:t>
            </a:r>
            <a:endParaRPr lang="es-ES" cap="small" dirty="0">
              <a:solidFill>
                <a:srgbClr val="C00000"/>
              </a:solidFill>
              <a:latin typeface="Agency FB" panose="020B0503020202020204" pitchFamily="34" charset="0"/>
            </a:endParaRPr>
          </a:p>
        </p:txBody>
      </p:sp>
      <p:grpSp>
        <p:nvGrpSpPr>
          <p:cNvPr id="13" name="93 Grupo"/>
          <p:cNvGrpSpPr/>
          <p:nvPr/>
        </p:nvGrpSpPr>
        <p:grpSpPr>
          <a:xfrm>
            <a:off x="8220236" y="2708920"/>
            <a:ext cx="2736304" cy="2368297"/>
            <a:chOff x="1187450" y="-23549"/>
            <a:chExt cx="7754938" cy="6811700"/>
          </a:xfrm>
        </p:grpSpPr>
        <p:sp>
          <p:nvSpPr>
            <p:cNvPr id="15"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6"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00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gradFill rotWithShape="1">
              <a:gsLst>
                <a:gs pos="0">
                  <a:srgbClr val="0000FF"/>
                </a:gs>
                <a:gs pos="100000">
                  <a:schemeClr val="bg1"/>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3"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8"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50" name="Text Box 86"/>
            <p:cNvSpPr txBox="1">
              <a:spLocks noChangeArrowheads="1"/>
            </p:cNvSpPr>
            <p:nvPr/>
          </p:nvSpPr>
          <p:spPr bwMode="auto">
            <a:xfrm>
              <a:off x="5881228" y="57146"/>
              <a:ext cx="3061160" cy="163689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CALIMA</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51"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3" name="Oval 103"/>
            <p:cNvSpPr>
              <a:spLocks noChangeArrowheads="1"/>
            </p:cNvSpPr>
            <p:nvPr/>
          </p:nvSpPr>
          <p:spPr bwMode="auto">
            <a:xfrm>
              <a:off x="5473074" y="521353"/>
              <a:ext cx="350838" cy="206375"/>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46" name="Tabla 54"/>
          <p:cNvGraphicFramePr>
            <a:graphicFrameLocks noGrp="1"/>
          </p:cNvGraphicFramePr>
          <p:nvPr>
            <p:extLst>
              <p:ext uri="{D42A27DB-BD31-4B8C-83A1-F6EECF244321}">
                <p14:modId xmlns:p14="http://schemas.microsoft.com/office/powerpoint/2010/main" val="4044768749"/>
              </p:ext>
            </p:extLst>
          </p:nvPr>
        </p:nvGraphicFramePr>
        <p:xfrm>
          <a:off x="1559496" y="3068960"/>
          <a:ext cx="4968553" cy="2877803"/>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600697">
                <a:tc gridSpan="3">
                  <a:txBody>
                    <a:bodyPr/>
                    <a:lstStyle/>
                    <a:p>
                      <a:pPr marL="80963" indent="0" algn="l" defTabSz="261938"/>
                      <a:endParaRPr lang="es-ES" sz="1400" dirty="0" smtClean="0">
                        <a:solidFill>
                          <a:schemeClr val="tx1"/>
                        </a:solidFill>
                      </a:endParaRPr>
                    </a:p>
                    <a:p>
                      <a:pPr marL="80963" indent="0" algn="l" defTabSz="261938"/>
                      <a:endParaRPr lang="es-ES" sz="1400" dirty="0" smtClean="0">
                        <a:solidFill>
                          <a:schemeClr val="tx1"/>
                        </a:solidFill>
                      </a:endParaRPr>
                    </a:p>
                    <a:p>
                      <a:pPr marL="80963" indent="0" algn="l" defTabSz="261938"/>
                      <a:r>
                        <a:rPr lang="es-ES" sz="1400" dirty="0" smtClean="0">
                          <a:solidFill>
                            <a:schemeClr val="tx1"/>
                          </a:solidFill>
                        </a:rPr>
                        <a:t>JESUS IGNACIO ROLDAN PEREZ,</a:t>
                      </a:r>
                      <a:r>
                        <a:rPr lang="es-ES" sz="1400" baseline="0" dirty="0" smtClean="0">
                          <a:solidFill>
                            <a:schemeClr val="tx1"/>
                          </a:solidFill>
                        </a:rPr>
                        <a:t> alias “</a:t>
                      </a:r>
                      <a:r>
                        <a:rPr lang="es-ES" sz="1400" baseline="0" dirty="0" err="1" smtClean="0">
                          <a:solidFill>
                            <a:schemeClr val="tx1"/>
                          </a:solidFill>
                        </a:rPr>
                        <a:t>Monoleche</a:t>
                      </a:r>
                      <a:r>
                        <a:rPr lang="es-ES" sz="1400" baseline="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baseline="0" dirty="0" smtClean="0">
                          <a:solidFill>
                            <a:schemeClr val="tx1"/>
                          </a:solidFill>
                        </a:rPr>
                        <a:t>Comandante</a:t>
                      </a:r>
                    </a:p>
                    <a:p>
                      <a:pPr marL="0" indent="0" algn="l" defTabSz="185738"/>
                      <a:endParaRPr lang="es-ES" sz="1400" baseline="0" dirty="0" smtClean="0">
                        <a:solidFill>
                          <a:schemeClr val="tx1"/>
                        </a:solidFill>
                      </a:endParaRPr>
                    </a:p>
                    <a:p>
                      <a:pPr marL="0" indent="0" algn="l" defTabSz="185738"/>
                      <a:endParaRPr lang="es-ES" sz="1400" baseline="0" dirty="0" smtClean="0">
                        <a:solidFill>
                          <a:schemeClr val="tx1"/>
                        </a:solidFill>
                      </a:endParaRPr>
                    </a:p>
                    <a:p>
                      <a:pPr marL="0" indent="0" algn="l" defTabSz="185738"/>
                      <a:endParaRPr lang="es-ES" sz="1400" baseline="0" dirty="0" smtClean="0">
                        <a:solidFill>
                          <a:schemeClr val="tx1"/>
                        </a:solidFill>
                      </a:endParaRPr>
                    </a:p>
                    <a:p>
                      <a:pPr marL="0" indent="0" algn="l" defTabSz="185738"/>
                      <a:endParaRPr lang="es-ES" sz="1400" baseline="0" dirty="0" smtClean="0">
                        <a:solidFill>
                          <a:schemeClr val="tx1"/>
                        </a:solidFill>
                      </a:endParaRPr>
                    </a:p>
                    <a:p>
                      <a:pPr marL="0" indent="0" algn="l" defTabSz="185738"/>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97968">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53351">
                <a:tc>
                  <a:txBody>
                    <a:bodyPr/>
                    <a:lstStyle/>
                    <a:p>
                      <a:r>
                        <a:rPr lang="es-ES" sz="1400" dirty="0" smtClean="0"/>
                        <a:t>Homicidio</a:t>
                      </a:r>
                      <a:endParaRPr lang="es-ES" sz="1400" dirty="0"/>
                    </a:p>
                  </a:txBody>
                  <a:tcPr/>
                </a:tc>
                <a:tc>
                  <a:txBody>
                    <a:bodyPr/>
                    <a:lstStyle/>
                    <a:p>
                      <a:r>
                        <a:rPr lang="es-ES" sz="1400" dirty="0" smtClean="0"/>
                        <a:t>11</a:t>
                      </a:r>
                      <a:endParaRPr lang="es-ES" sz="1400" dirty="0"/>
                    </a:p>
                  </a:txBody>
                  <a:tcPr/>
                </a:tc>
                <a:tc gridSpan="2">
                  <a:txBody>
                    <a:bodyPr/>
                    <a:lstStyle/>
                    <a:p>
                      <a:r>
                        <a:rPr lang="es-ES" sz="1400" dirty="0" smtClean="0"/>
                        <a:t>Secuestro</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404112">
                <a:tc>
                  <a:txBody>
                    <a:bodyPr/>
                    <a:lstStyle/>
                    <a:p>
                      <a:r>
                        <a:rPr lang="es-ES" sz="1400" dirty="0" smtClean="0"/>
                        <a:t>Desaparición</a:t>
                      </a:r>
                      <a:r>
                        <a:rPr lang="es-ES" sz="1400" baseline="0" dirty="0" smtClean="0"/>
                        <a:t> Forzada</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404112">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2" name="Imagen 1"/>
          <p:cNvPicPr>
            <a:picLocks noChangeAspect="1"/>
          </p:cNvPicPr>
          <p:nvPr/>
        </p:nvPicPr>
        <p:blipFill>
          <a:blip r:embed="rId6"/>
          <a:stretch>
            <a:fillRect/>
          </a:stretch>
        </p:blipFill>
        <p:spPr>
          <a:xfrm>
            <a:off x="4971953" y="3431121"/>
            <a:ext cx="647700" cy="809625"/>
          </a:xfrm>
          <a:prstGeom prst="rect">
            <a:avLst/>
          </a:prstGeom>
        </p:spPr>
      </p:pic>
    </p:spTree>
    <p:extLst>
      <p:ext uri="{BB962C8B-B14F-4D97-AF65-F5344CB8AC3E}">
        <p14:creationId xmlns:p14="http://schemas.microsoft.com/office/powerpoint/2010/main" val="3565490484"/>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3399623968"/>
              </p:ext>
            </p:extLst>
          </p:nvPr>
        </p:nvGraphicFramePr>
        <p:xfrm>
          <a:off x="407368" y="2686169"/>
          <a:ext cx="6912768" cy="933568"/>
        </p:xfrm>
        <a:graphic>
          <a:graphicData uri="http://schemas.openxmlformats.org/drawingml/2006/table">
            <a:tbl>
              <a:tblPr firstRow="1" bandRow="1">
                <a:tableStyleId>{5C22544A-7EE6-4342-B048-85BDC9FD1C3A}</a:tableStyleId>
              </a:tblPr>
              <a:tblGrid>
                <a:gridCol w="3528392"/>
                <a:gridCol w="3141822"/>
                <a:gridCol w="242554"/>
              </a:tblGrid>
              <a:tr h="607649">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325919">
                <a:tc>
                  <a:txBody>
                    <a:bodyPr/>
                    <a:lstStyle/>
                    <a:p>
                      <a:pPr algn="l" fontAlgn="ctr"/>
                      <a:r>
                        <a:rPr lang="es-CO" sz="1400" b="1" i="0" u="none" strike="noStrike" dirty="0" smtClean="0">
                          <a:solidFill>
                            <a:schemeClr val="tx2">
                              <a:lumMod val="50000"/>
                            </a:schemeClr>
                          </a:solidFill>
                          <a:effectLst/>
                          <a:latin typeface="Calibri" panose="020F0502020204030204" pitchFamily="34" charset="0"/>
                        </a:rPr>
                        <a:t>RAMIRO</a:t>
                      </a:r>
                      <a:r>
                        <a:rPr lang="es-CO" sz="1400" b="1" i="0" u="none" strike="noStrike" baseline="0" dirty="0" smtClean="0">
                          <a:solidFill>
                            <a:schemeClr val="tx2">
                              <a:lumMod val="50000"/>
                            </a:schemeClr>
                          </a:solidFill>
                          <a:effectLst/>
                          <a:latin typeface="Calibri" panose="020F0502020204030204" pitchFamily="34" charset="0"/>
                        </a:rPr>
                        <a:t> VANOY MURILLO alias “Cuco </a:t>
                      </a:r>
                      <a:r>
                        <a:rPr lang="es-CO" sz="1400" b="1" i="0" u="none" strike="noStrike" baseline="0" dirty="0" err="1" smtClean="0">
                          <a:solidFill>
                            <a:schemeClr val="tx2">
                              <a:lumMod val="50000"/>
                            </a:schemeClr>
                          </a:solidFill>
                          <a:effectLst/>
                          <a:latin typeface="Calibri" panose="020F0502020204030204" pitchFamily="34" charset="0"/>
                        </a:rPr>
                        <a:t>Vanoy</a:t>
                      </a:r>
                      <a:r>
                        <a:rPr lang="es-CO" sz="1400" b="1" i="0" u="none" strike="noStrike" baseline="0" dirty="0" smtClean="0">
                          <a:solidFill>
                            <a:schemeClr val="tx2">
                              <a:lumMod val="50000"/>
                            </a:schemeClr>
                          </a:solidFill>
                          <a:effectLst/>
                          <a:latin typeface="Calibri" panose="020F0502020204030204" pitchFamily="34" charset="0"/>
                        </a:rPr>
                        <a:t>”</a:t>
                      </a:r>
                      <a:endParaRPr lang="es-CO" sz="1400" b="1" i="0" u="none" strike="noStrike" dirty="0">
                        <a:solidFill>
                          <a:schemeClr val="tx2">
                            <a:lumMod val="50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COMANDANTE</a:t>
                      </a:r>
                      <a:r>
                        <a:rPr lang="es-CO" sz="1000" b="0" i="0" u="none" strike="noStrike" baseline="0" dirty="0" smtClean="0">
                          <a:solidFill>
                            <a:schemeClr val="accent2">
                              <a:lumMod val="75000"/>
                            </a:schemeClr>
                          </a:solidFill>
                          <a:effectLst/>
                          <a:latin typeface="Calibri" panose="020F0502020204030204" pitchFamily="34" charset="0"/>
                        </a:rPr>
                        <a:t> GENERAL</a:t>
                      </a:r>
                      <a:endParaRPr lang="es-CO" sz="1000" b="0" i="0" u="none" strike="noStrike" dirty="0">
                        <a:solidFill>
                          <a:schemeClr val="accent2">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267626" y="748855"/>
            <a:ext cx="4444998"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5.548</a:t>
            </a:r>
          </a:p>
          <a:p>
            <a:pPr algn="r"/>
            <a:r>
              <a:rPr lang="es-ES" sz="1600" b="1" cap="small" dirty="0">
                <a:solidFill>
                  <a:schemeClr val="accent5">
                    <a:lumMod val="20000"/>
                    <a:lumOff val="80000"/>
                  </a:schemeClr>
                </a:solidFill>
              </a:rPr>
              <a:t>Hechos: 192</a:t>
            </a:r>
          </a:p>
          <a:p>
            <a:pPr algn="r"/>
            <a:r>
              <a:rPr lang="es-ES" sz="1600" b="1" cap="small" dirty="0" smtClean="0">
                <a:solidFill>
                  <a:schemeClr val="accent5">
                    <a:lumMod val="20000"/>
                    <a:lumOff val="80000"/>
                  </a:schemeClr>
                </a:solidFill>
              </a:rPr>
              <a:t>Victimas: 1.736</a:t>
            </a:r>
            <a:endParaRPr lang="es-ES" sz="1600" b="1" cap="small" dirty="0">
              <a:solidFill>
                <a:schemeClr val="accent5">
                  <a:lumMod val="20000"/>
                  <a:lumOff val="80000"/>
                </a:schemeClr>
              </a:solidFill>
            </a:endParaRPr>
          </a:p>
        </p:txBody>
      </p:sp>
      <p:graphicFrame>
        <p:nvGraphicFramePr>
          <p:cNvPr id="11" name="Tabla 10"/>
          <p:cNvGraphicFramePr>
            <a:graphicFrameLocks noGrp="1"/>
          </p:cNvGraphicFramePr>
          <p:nvPr>
            <p:extLst>
              <p:ext uri="{D42A27DB-BD31-4B8C-83A1-F6EECF244321}">
                <p14:modId xmlns:p14="http://schemas.microsoft.com/office/powerpoint/2010/main" val="15744705"/>
              </p:ext>
            </p:extLst>
          </p:nvPr>
        </p:nvGraphicFramePr>
        <p:xfrm>
          <a:off x="479376" y="3671272"/>
          <a:ext cx="11161238" cy="292608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262</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76</a:t>
                      </a:r>
                      <a:endParaRPr lang="es-ES" sz="1400" dirty="0"/>
                    </a:p>
                  </a:txBody>
                  <a:tcPr/>
                </a:tc>
                <a:tc>
                  <a:txBody>
                    <a:bodyPr/>
                    <a:lstStyle/>
                    <a:p>
                      <a:r>
                        <a:rPr lang="es-ES" sz="1400" dirty="0" smtClean="0"/>
                        <a:t>Tráfico</a:t>
                      </a:r>
                      <a:r>
                        <a:rPr lang="es-ES" sz="1400" baseline="0" dirty="0" smtClean="0"/>
                        <a:t> de estupefacientes</a:t>
                      </a:r>
                      <a:endParaRPr lang="es-ES" sz="1400" dirty="0"/>
                    </a:p>
                  </a:txBody>
                  <a:tcPr/>
                </a:tc>
                <a:tc>
                  <a:txBody>
                    <a:bodyPr/>
                    <a:lstStyle/>
                    <a:p>
                      <a:r>
                        <a:rPr lang="es-ES" sz="1400" dirty="0" smtClean="0"/>
                        <a:t>1</a:t>
                      </a:r>
                      <a:endParaRPr lang="es-ES" sz="1400" dirty="0"/>
                    </a:p>
                  </a:txBody>
                  <a:tcPr/>
                </a:tc>
              </a:tr>
              <a:tr h="254496">
                <a:tc>
                  <a:txBody>
                    <a:bodyPr/>
                    <a:lstStyle/>
                    <a:p>
                      <a:r>
                        <a:rPr lang="es-ES" sz="1400" dirty="0" smtClean="0"/>
                        <a:t>Reclutamiento ilícito</a:t>
                      </a:r>
                      <a:endParaRPr lang="es-ES" sz="1400" dirty="0"/>
                    </a:p>
                  </a:txBody>
                  <a:tcPr/>
                </a:tc>
                <a:tc>
                  <a:txBody>
                    <a:bodyPr/>
                    <a:lstStyle/>
                    <a:p>
                      <a:r>
                        <a:rPr lang="es-ES" sz="1400" dirty="0" smtClean="0"/>
                        <a:t>360</a:t>
                      </a:r>
                      <a:endParaRPr lang="es-ES" sz="1400" dirty="0"/>
                    </a:p>
                  </a:txBody>
                  <a:tcPr/>
                </a:tc>
                <a:tc>
                  <a:txBody>
                    <a:bodyPr/>
                    <a:lstStyle/>
                    <a:p>
                      <a:r>
                        <a:rPr lang="es-ES" sz="1400" dirty="0" smtClean="0"/>
                        <a:t>Tentativa de homicidio</a:t>
                      </a:r>
                      <a:endParaRPr lang="es-ES" sz="1400" dirty="0"/>
                    </a:p>
                  </a:txBody>
                  <a:tcPr/>
                </a:tc>
                <a:tc>
                  <a:txBody>
                    <a:bodyPr/>
                    <a:lstStyle/>
                    <a:p>
                      <a:r>
                        <a:rPr lang="es-ES" sz="1400" dirty="0" smtClean="0"/>
                        <a:t>1</a:t>
                      </a:r>
                      <a:endParaRPr lang="es-ES" sz="1400" dirty="0"/>
                    </a:p>
                  </a:txBody>
                  <a:tcPr/>
                </a:tc>
                <a:tc>
                  <a:txBody>
                    <a:bodyPr/>
                    <a:lstStyle/>
                    <a:p>
                      <a:r>
                        <a:rPr lang="es-ES" sz="1400" dirty="0" smtClean="0"/>
                        <a:t>Lesiones personales</a:t>
                      </a:r>
                      <a:endParaRPr lang="es-ES" sz="1400" dirty="0"/>
                    </a:p>
                  </a:txBody>
                  <a:tcPr/>
                </a:tc>
                <a:tc>
                  <a:txBody>
                    <a:bodyPr/>
                    <a:lstStyle/>
                    <a:p>
                      <a:r>
                        <a:rPr lang="es-ES" sz="1400" dirty="0" smtClean="0"/>
                        <a:t>1</a:t>
                      </a:r>
                      <a:endParaRPr lang="es-ES" sz="1400" dirty="0"/>
                    </a:p>
                  </a:txBody>
                  <a:tcPr/>
                </a:tc>
              </a:tr>
              <a:tr h="237728">
                <a:tc>
                  <a:txBody>
                    <a:bodyPr/>
                    <a:lstStyle/>
                    <a:p>
                      <a:r>
                        <a:rPr lang="es-ES" sz="1400" dirty="0" smtClean="0"/>
                        <a:t>Desplazamiento forzado</a:t>
                      </a:r>
                      <a:endParaRPr lang="es-ES" sz="1400" dirty="0"/>
                    </a:p>
                  </a:txBody>
                  <a:tcPr/>
                </a:tc>
                <a:tc>
                  <a:txBody>
                    <a:bodyPr/>
                    <a:lstStyle/>
                    <a:p>
                      <a:r>
                        <a:rPr lang="es-ES" sz="1400" dirty="0" smtClean="0"/>
                        <a:t>3554</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1419</a:t>
                      </a:r>
                      <a:endParaRPr lang="es-ES" sz="1400" dirty="0"/>
                    </a:p>
                  </a:txBody>
                  <a:tcPr/>
                </a:tc>
                <a:tc>
                  <a:txBody>
                    <a:bodyPr/>
                    <a:lstStyle/>
                    <a:p>
                      <a:r>
                        <a:rPr lang="es-ES" sz="1400" dirty="0" smtClean="0"/>
                        <a:t>Constreñimiento ilegal</a:t>
                      </a:r>
                      <a:endParaRPr lang="es-ES" sz="1400" dirty="0"/>
                    </a:p>
                  </a:txBody>
                  <a:tcPr/>
                </a:tc>
                <a:tc>
                  <a:txBody>
                    <a:bodyPr/>
                    <a:lstStyle/>
                    <a:p>
                      <a:r>
                        <a:rPr lang="es-ES" sz="1400" dirty="0" smtClean="0"/>
                        <a:t>45</a:t>
                      </a:r>
                      <a:endParaRPr lang="es-ES" sz="1400" dirty="0"/>
                    </a:p>
                  </a:txBody>
                  <a:tcPr/>
                </a:tc>
              </a:tr>
              <a:tr h="220960">
                <a:tc>
                  <a:txBody>
                    <a:bodyPr/>
                    <a:lstStyle/>
                    <a:p>
                      <a:r>
                        <a:rPr lang="es-ES" sz="1400" dirty="0" smtClean="0"/>
                        <a:t>Extorsión</a:t>
                      </a:r>
                      <a:endParaRPr lang="es-ES" sz="1400" dirty="0"/>
                    </a:p>
                  </a:txBody>
                  <a:tcPr/>
                </a:tc>
                <a:tc>
                  <a:txBody>
                    <a:bodyPr/>
                    <a:lstStyle/>
                    <a:p>
                      <a:r>
                        <a:rPr lang="es-ES" sz="1400" dirty="0" smtClean="0"/>
                        <a:t>1</a:t>
                      </a:r>
                      <a:endParaRPr lang="es-ES" sz="1400" dirty="0"/>
                    </a:p>
                  </a:txBody>
                  <a:tcPr/>
                </a:tc>
                <a:tc>
                  <a:txBody>
                    <a:bodyPr/>
                    <a:lstStyle/>
                    <a:p>
                      <a:r>
                        <a:rPr lang="es-ES" sz="1400" dirty="0" smtClean="0"/>
                        <a:t>Utilización de métodos y medios de guerra ilícitos</a:t>
                      </a:r>
                      <a:endParaRPr lang="es-ES" sz="1400" dirty="0"/>
                    </a:p>
                  </a:txBody>
                  <a:tcPr/>
                </a:tc>
                <a:tc>
                  <a:txBody>
                    <a:bodyPr/>
                    <a:lstStyle/>
                    <a:p>
                      <a:r>
                        <a:rPr lang="es-ES" sz="1400" dirty="0" smtClean="0"/>
                        <a:t>1</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29</a:t>
                      </a:r>
                      <a:endParaRPr lang="es-ES" sz="1400" dirty="0"/>
                    </a:p>
                  </a:txBody>
                  <a:tcPr/>
                </a:tc>
              </a:tr>
              <a:tr h="204192">
                <a:tc>
                  <a:txBody>
                    <a:bodyPr/>
                    <a:lstStyle/>
                    <a:p>
                      <a:r>
                        <a:rPr lang="es-ES" sz="1400" dirty="0" smtClean="0"/>
                        <a:t>Entrenamiento</a:t>
                      </a:r>
                      <a:r>
                        <a:rPr lang="es-ES" sz="1400" baseline="0" dirty="0" smtClean="0"/>
                        <a:t> actividades ilícitas</a:t>
                      </a:r>
                      <a:endParaRPr lang="es-ES" sz="1400" dirty="0"/>
                    </a:p>
                  </a:txBody>
                  <a:tcPr/>
                </a:tc>
                <a:tc>
                  <a:txBody>
                    <a:bodyPr/>
                    <a:lstStyle/>
                    <a:p>
                      <a:r>
                        <a:rPr lang="es-ES" sz="1400" dirty="0" smtClean="0"/>
                        <a:t>1</a:t>
                      </a:r>
                      <a:endParaRPr lang="es-ES" sz="1400" dirty="0"/>
                    </a:p>
                  </a:txBody>
                  <a:tcPr/>
                </a:tc>
                <a:tc>
                  <a:txBody>
                    <a:bodyPr/>
                    <a:lstStyle/>
                    <a:p>
                      <a:r>
                        <a:rPr lang="es-ES" sz="1400" dirty="0" smtClean="0"/>
                        <a:t>Utilización ilícita de equipos</a:t>
                      </a:r>
                      <a:r>
                        <a:rPr lang="es-ES" sz="1400" baseline="0" dirty="0" smtClean="0"/>
                        <a:t> T.</a:t>
                      </a:r>
                      <a:endParaRPr lang="es-ES" sz="1400" dirty="0"/>
                    </a:p>
                  </a:txBody>
                  <a:tcPr/>
                </a:tc>
                <a:tc>
                  <a:txBody>
                    <a:bodyPr/>
                    <a:lstStyle/>
                    <a:p>
                      <a:r>
                        <a:rPr lang="es-ES" sz="1400" dirty="0" smtClean="0"/>
                        <a:t>1</a:t>
                      </a:r>
                      <a:endParaRPr lang="es-ES" sz="1400" dirty="0"/>
                    </a:p>
                  </a:txBody>
                  <a:tcPr/>
                </a:tc>
                <a:tc>
                  <a:txBody>
                    <a:bodyPr/>
                    <a:lstStyle/>
                    <a:p>
                      <a:r>
                        <a:rPr lang="es-ES" sz="1400" dirty="0" smtClean="0"/>
                        <a:t>Violación a los derechos de asociación</a:t>
                      </a:r>
                      <a:r>
                        <a:rPr lang="es-ES" sz="1400" baseline="0" dirty="0" smtClean="0"/>
                        <a:t> y reunión</a:t>
                      </a:r>
                      <a:endParaRPr lang="es-ES" sz="1400" dirty="0"/>
                    </a:p>
                  </a:txBody>
                  <a:tcPr/>
                </a:tc>
                <a:tc>
                  <a:txBody>
                    <a:bodyPr/>
                    <a:lstStyle/>
                    <a:p>
                      <a:r>
                        <a:rPr lang="es-ES" sz="1400" dirty="0" smtClean="0"/>
                        <a:t>45</a:t>
                      </a:r>
                      <a:endParaRPr lang="es-ES" sz="1400" dirty="0"/>
                    </a:p>
                  </a:txBody>
                  <a:tcPr/>
                </a:tc>
              </a:tr>
              <a:tr h="280525">
                <a:tc>
                  <a:txBody>
                    <a:bodyPr/>
                    <a:lstStyle/>
                    <a:p>
                      <a:r>
                        <a:rPr lang="es-ES" sz="1400" dirty="0" smtClean="0"/>
                        <a:t>Toma</a:t>
                      </a:r>
                      <a:r>
                        <a:rPr lang="es-ES" sz="1400" baseline="0" dirty="0" smtClean="0"/>
                        <a:t> de rehenes</a:t>
                      </a:r>
                      <a:endParaRPr lang="es-ES" sz="1400" dirty="0"/>
                    </a:p>
                  </a:txBody>
                  <a:tcPr/>
                </a:tc>
                <a:tc>
                  <a:txBody>
                    <a:bodyPr/>
                    <a:lstStyle/>
                    <a:p>
                      <a:r>
                        <a:rPr lang="es-ES" sz="1400" dirty="0" smtClean="0"/>
                        <a:t>2</a:t>
                      </a:r>
                      <a:endParaRPr lang="es-ES" sz="1400" dirty="0"/>
                    </a:p>
                  </a:txBody>
                  <a:tcPr/>
                </a:tc>
                <a:tc>
                  <a:txBody>
                    <a:bodyPr/>
                    <a:lstStyle/>
                    <a:p>
                      <a:r>
                        <a:rPr lang="es-ES" sz="1400" dirty="0" smtClean="0"/>
                        <a:t>Amenazas</a:t>
                      </a:r>
                      <a:endParaRPr lang="es-ES" sz="1400" dirty="0"/>
                    </a:p>
                  </a:txBody>
                  <a:tcPr/>
                </a:tc>
                <a:tc>
                  <a:txBody>
                    <a:bodyPr/>
                    <a:lstStyle/>
                    <a:p>
                      <a:r>
                        <a:rPr lang="es-ES" sz="1400" dirty="0" smtClean="0"/>
                        <a:t>45</a:t>
                      </a:r>
                      <a:endParaRPr lang="es-ES" sz="1400" dirty="0"/>
                    </a:p>
                  </a:txBody>
                  <a:tcPr/>
                </a:tc>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r>
              <a:tr h="280525">
                <a:tc>
                  <a:txBody>
                    <a:bodyPr/>
                    <a:lstStyle/>
                    <a:p>
                      <a:r>
                        <a:rPr lang="es-ES" sz="1400" dirty="0" smtClean="0"/>
                        <a:t>Otros</a:t>
                      </a:r>
                      <a:endParaRPr lang="es-ES" sz="1400" dirty="0"/>
                    </a:p>
                  </a:txBody>
                  <a:tcPr/>
                </a:tc>
                <a:tc>
                  <a:txBody>
                    <a:bodyPr/>
                    <a:lstStyle/>
                    <a:p>
                      <a:r>
                        <a:rPr lang="es-ES" sz="1400" dirty="0" smtClean="0"/>
                        <a:t>3</a:t>
                      </a:r>
                      <a:endParaRPr lang="es-ES" sz="1400" dirty="0"/>
                    </a:p>
                  </a:txBody>
                  <a:tcPr/>
                </a:tc>
                <a:tc>
                  <a:txBody>
                    <a:bodyPr/>
                    <a:lstStyle/>
                    <a:p>
                      <a:endParaRPr lang="es-ES" dirty="0"/>
                    </a:p>
                  </a:txBody>
                  <a:tcPr/>
                </a:tc>
                <a:tc>
                  <a:txBody>
                    <a:bodyPr/>
                    <a:lstStyle/>
                    <a:p>
                      <a:endParaRPr lang="es-ES" dirty="0"/>
                    </a:p>
                  </a:txBody>
                  <a:tcPr/>
                </a:tc>
                <a:tc>
                  <a:txBody>
                    <a:bodyPr/>
                    <a:lstStyle/>
                    <a:p>
                      <a:endParaRPr lang="es-ES" sz="1400" dirty="0"/>
                    </a:p>
                  </a:txBody>
                  <a:tcPr/>
                </a:tc>
                <a:tc>
                  <a:txBody>
                    <a:bodyPr/>
                    <a:lstStyle/>
                    <a:p>
                      <a:endParaRPr lang="es-ES" sz="14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1532694712"/>
              </p:ext>
            </p:extLst>
          </p:nvPr>
        </p:nvGraphicFramePr>
        <p:xfrm>
          <a:off x="407368" y="620688"/>
          <a:ext cx="6984776" cy="21652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Mineros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t>
                      </a:r>
                    </a:p>
                  </a:txBody>
                  <a:tcPr/>
                </a:tc>
                <a:tc>
                  <a:txBody>
                    <a:bodyPr/>
                    <a:lstStyle/>
                    <a:p>
                      <a:r>
                        <a:rPr lang="es-ES" sz="1400" dirty="0" smtClean="0"/>
                        <a:t>2 de febrero de 2015.  </a:t>
                      </a:r>
                      <a:r>
                        <a:rPr lang="es-ES" sz="1400" dirty="0" smtClean="0">
                          <a:hlinkClick r:id="rId2"/>
                        </a:rPr>
                        <a:t>Ver Sentencia. </a:t>
                      </a:r>
                      <a:endParaRPr lang="es-ES" sz="1400" dirty="0" smtClean="0"/>
                    </a:p>
                    <a:p>
                      <a:r>
                        <a:rPr lang="es-ES" sz="1400" dirty="0" smtClean="0">
                          <a:hlinkClick r:id="rId3"/>
                        </a:rPr>
                        <a:t>Ver Salvamento Parcial de Voto.</a:t>
                      </a:r>
                      <a:endParaRPr lang="es-ES" sz="1400" dirty="0" smtClean="0"/>
                    </a:p>
                    <a:p>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r h="17329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Segunda</a:t>
                      </a:r>
                      <a:r>
                        <a:rPr lang="es-ES" sz="1400" baseline="0" dirty="0" smtClean="0"/>
                        <a:t> </a:t>
                      </a:r>
                      <a:r>
                        <a:rPr lang="es-ES" sz="1400" dirty="0" smtClean="0"/>
                        <a:t>Instancia. </a:t>
                      </a:r>
                      <a:r>
                        <a:rPr lang="es-ES" sz="1050" dirty="0" smtClean="0"/>
                        <a:t>M.P. Dr.</a:t>
                      </a:r>
                      <a:r>
                        <a:rPr lang="es-ES" sz="1050" baseline="0" dirty="0" smtClean="0"/>
                        <a:t> Luis Antonio Hernández Barbosa.</a:t>
                      </a:r>
                    </a:p>
                    <a:p>
                      <a:endParaRPr lang="es-ES" sz="1050" dirty="0"/>
                    </a:p>
                  </a:txBody>
                  <a:tcPr/>
                </a:tc>
                <a:tc>
                  <a:txBody>
                    <a:bodyPr/>
                    <a:lstStyle/>
                    <a:p>
                      <a:r>
                        <a:rPr lang="es-ES" sz="1400" dirty="0" smtClean="0"/>
                        <a:t>46061 4 de mayo de 2016  </a:t>
                      </a:r>
                      <a:r>
                        <a:rPr lang="es-ES" sz="1400" dirty="0" smtClean="0">
                          <a:hlinkClick r:id="rId4"/>
                        </a:rPr>
                        <a:t>Ver sentencia</a:t>
                      </a:r>
                      <a:endParaRPr lang="es-ES" sz="1400" dirty="0"/>
                    </a:p>
                  </a:txBody>
                  <a:tcPr/>
                </a:tc>
              </a:tr>
            </a:tbl>
          </a:graphicData>
        </a:graphic>
      </p:graphicFrame>
      <p:grpSp>
        <p:nvGrpSpPr>
          <p:cNvPr id="13" name="93 Grupo"/>
          <p:cNvGrpSpPr/>
          <p:nvPr/>
        </p:nvGrpSpPr>
        <p:grpSpPr>
          <a:xfrm>
            <a:off x="8374001" y="1845757"/>
            <a:ext cx="2232248" cy="1800200"/>
            <a:chOff x="1187450" y="-23549"/>
            <a:chExt cx="7754938" cy="6811700"/>
          </a:xfrm>
        </p:grpSpPr>
        <p:sp>
          <p:nvSpPr>
            <p:cNvPr id="16"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Text Box 86"/>
            <p:cNvSpPr txBox="1">
              <a:spLocks noChangeArrowheads="1"/>
            </p:cNvSpPr>
            <p:nvPr/>
          </p:nvSpPr>
          <p:spPr bwMode="auto">
            <a:xfrm>
              <a:off x="5881227" y="57146"/>
              <a:ext cx="3061161" cy="192156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MINEROS</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49"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51" name="Oval 55"/>
          <p:cNvSpPr>
            <a:spLocks noChangeArrowheads="1"/>
          </p:cNvSpPr>
          <p:nvPr/>
        </p:nvSpPr>
        <p:spPr bwMode="auto">
          <a:xfrm rot="1031138">
            <a:off x="8940944" y="2878702"/>
            <a:ext cx="204989" cy="90551"/>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2" name="Oval 55"/>
          <p:cNvSpPr>
            <a:spLocks noChangeArrowheads="1"/>
          </p:cNvSpPr>
          <p:nvPr/>
        </p:nvSpPr>
        <p:spPr bwMode="auto">
          <a:xfrm rot="1031138">
            <a:off x="9723790" y="2141115"/>
            <a:ext cx="183529" cy="137714"/>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2" name="Imagen 1"/>
          <p:cNvPicPr>
            <a:picLocks noChangeAspect="1"/>
          </p:cNvPicPr>
          <p:nvPr/>
        </p:nvPicPr>
        <p:blipFill>
          <a:blip r:embed="rId7"/>
          <a:stretch>
            <a:fillRect/>
          </a:stretch>
        </p:blipFill>
        <p:spPr>
          <a:xfrm>
            <a:off x="6598522" y="2811219"/>
            <a:ext cx="735064" cy="750015"/>
          </a:xfrm>
          <a:prstGeom prst="rect">
            <a:avLst/>
          </a:prstGeom>
        </p:spPr>
      </p:pic>
    </p:spTree>
    <p:extLst>
      <p:ext uri="{BB962C8B-B14F-4D97-AF65-F5344CB8AC3E}">
        <p14:creationId xmlns:p14="http://schemas.microsoft.com/office/powerpoint/2010/main" val="936752737"/>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3</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Mineros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331132" y="2595965"/>
            <a:ext cx="9649072" cy="3158557"/>
          </a:xfrm>
          <a:prstGeom prst="rect">
            <a:avLst/>
          </a:prstGeom>
        </p:spPr>
        <p:txBody>
          <a:bodyPr wrap="square">
            <a:spAutoFit/>
          </a:bodyPr>
          <a:lstStyle/>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 panose="020B0504020202030204" pitchFamily="34" charset="0"/>
              </a:rPr>
              <a:t>Los grupos urbanos delinquían en los municipios de Caucasia, Cáceres, Tarazá, los corregimientos de La Caucana, El Guáimaro, El 12, los municipios de Valdivia, Yarumal y Briceño, el corregimiento de Uré, que para ese entonces pertenecía al municipio de Montelíbano departamento de Córdoba, hoy es el municipio de San José De Uré.</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Bold"/>
              </a:rPr>
              <a:t>ESTRUCTURA DEL FRENTE BARRO BLANCO: </a:t>
            </a:r>
            <a:r>
              <a:rPr lang="es-CO" dirty="0">
                <a:latin typeface="Corbel" panose="020B0503020204020204" pitchFamily="34" charset="0"/>
                <a:ea typeface="Calibri" panose="020F0502020204030204" pitchFamily="34" charset="0"/>
                <a:cs typeface="Helvetica" panose="020B0504020202030204" pitchFamily="34" charset="0"/>
              </a:rPr>
              <a:t>Delinquía en el corregimiento Barro Blanco del municipio de Tarazá – Antioquia y era de naturaleza esencialmente rural.</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107000"/>
              </a:lnSpc>
              <a:spcAft>
                <a:spcPts val="0"/>
              </a:spcAft>
              <a:buFont typeface="Symbol" panose="05050102010706020507" pitchFamily="18" charset="2"/>
              <a:buChar char=""/>
            </a:pPr>
            <a:r>
              <a:rPr lang="es-CO" dirty="0">
                <a:latin typeface="Corbel" panose="020B0503020204020204" pitchFamily="34" charset="0"/>
                <a:ea typeface="Calibri" panose="020F0502020204030204" pitchFamily="34" charset="0"/>
                <a:cs typeface="Helvetica" panose="020B0504020202030204" pitchFamily="34" charset="0"/>
              </a:rPr>
              <a:t>Se estableció que el Bloque Mineros tuvo un grupo delinquiendo en el municipio de Bello – Antioquia, área metropolitana del Valle de Aburrá</a:t>
            </a:r>
            <a:endParaRPr lang="es-CO" sz="16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542076610"/>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44285" y="2732354"/>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4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96</a:t>
            </a:r>
          </a:p>
          <a:p>
            <a:pPr algn="r"/>
            <a:r>
              <a:rPr lang="es-ES" sz="1600" b="1" cap="small" dirty="0" smtClean="0">
                <a:solidFill>
                  <a:schemeClr val="accent5">
                    <a:lumMod val="20000"/>
                    <a:lumOff val="80000"/>
                  </a:schemeClr>
                </a:solidFill>
              </a:rPr>
              <a:t>hechos: 60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390</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650900130"/>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Córdoba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23 de abril de 2015.</a:t>
                      </a:r>
                      <a:r>
                        <a:rPr lang="es-ES" sz="1400" baseline="0" dirty="0" smtClean="0"/>
                        <a:t> </a:t>
                      </a:r>
                      <a:r>
                        <a:rPr lang="es-ES" sz="1400" u="sng" baseline="0" dirty="0" smtClean="0">
                          <a:solidFill>
                            <a:srgbClr val="7030A0"/>
                          </a:solidFill>
                          <a:hlinkClick r:id="rId3"/>
                        </a:rPr>
                        <a:t>Ver sentencia</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453627" y="244351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0" name="Group 111"/>
          <p:cNvGrpSpPr>
            <a:grpSpLocks/>
          </p:cNvGrpSpPr>
          <p:nvPr/>
        </p:nvGrpSpPr>
        <p:grpSpPr bwMode="auto">
          <a:xfrm>
            <a:off x="8472264" y="2204864"/>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899"/>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 CÓRDOBA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C000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49" name="Tabla 48"/>
          <p:cNvGraphicFramePr>
            <a:graphicFrameLocks noGrp="1"/>
          </p:cNvGraphicFramePr>
          <p:nvPr>
            <p:extLst>
              <p:ext uri="{D42A27DB-BD31-4B8C-83A1-F6EECF244321}">
                <p14:modId xmlns:p14="http://schemas.microsoft.com/office/powerpoint/2010/main" val="2203480391"/>
              </p:ext>
            </p:extLst>
          </p:nvPr>
        </p:nvGraphicFramePr>
        <p:xfrm>
          <a:off x="839416" y="3551511"/>
          <a:ext cx="4248472" cy="2643445"/>
        </p:xfrm>
        <a:graphic>
          <a:graphicData uri="http://schemas.openxmlformats.org/drawingml/2006/table">
            <a:tbl>
              <a:tblPr firstRow="1" bandRow="1">
                <a:tableStyleId>{5C22544A-7EE6-4342-B048-85BDC9FD1C3A}</a:tableStyleId>
              </a:tblPr>
              <a:tblGrid>
                <a:gridCol w="3159354"/>
                <a:gridCol w="1089118"/>
              </a:tblGrid>
              <a:tr h="509845">
                <a:tc gridSpan="2">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785547">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JORGE</a:t>
                      </a:r>
                      <a:r>
                        <a:rPr lang="es-CO" sz="1400" b="1" i="0" u="none" strike="noStrike" baseline="0" dirty="0" smtClean="0">
                          <a:solidFill>
                            <a:schemeClr val="bg2">
                              <a:lumMod val="25000"/>
                            </a:schemeClr>
                          </a:solidFill>
                          <a:effectLst/>
                          <a:latin typeface="Calibri" panose="020F0502020204030204" pitchFamily="34" charset="0"/>
                        </a:rPr>
                        <a:t> ELIÉCER BARRANCO GALVÁN </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1178321">
                <a:tc>
                  <a:txBody>
                    <a:bodyPr/>
                    <a:lstStyle/>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r>
                        <a:rPr lang="es-CO" sz="1400" b="1" i="0" u="none" strike="noStrike" dirty="0" smtClean="0">
                          <a:solidFill>
                            <a:schemeClr val="bg2">
                              <a:lumMod val="25000"/>
                            </a:schemeClr>
                          </a:solidFill>
                          <a:effectLst/>
                          <a:latin typeface="Calibri" panose="020F0502020204030204" pitchFamily="34" charset="0"/>
                        </a:rPr>
                        <a:t>JOSÉ LUIS HERNÁNDEZ</a:t>
                      </a:r>
                      <a:r>
                        <a:rPr lang="es-CO" sz="1400" b="1" i="0" u="none" strike="noStrike" baseline="0" dirty="0" smtClean="0">
                          <a:solidFill>
                            <a:schemeClr val="bg2">
                              <a:lumMod val="25000"/>
                            </a:schemeClr>
                          </a:solidFill>
                          <a:effectLst/>
                          <a:latin typeface="Calibri" panose="020F0502020204030204" pitchFamily="34" charset="0"/>
                        </a:rPr>
                        <a:t> SALAZAR</a:t>
                      </a:r>
                    </a:p>
                    <a:p>
                      <a:pPr marL="0" marR="0" lvl="1" indent="0" algn="l" defTabSz="457200" rtl="0" eaLnBrk="1" fontAlgn="ctr" latinLnBrk="0" hangingPunct="1">
                        <a:lnSpc>
                          <a:spcPct val="100000"/>
                        </a:lnSpc>
                        <a:spcBef>
                          <a:spcPts val="0"/>
                        </a:spcBef>
                        <a:spcAft>
                          <a:spcPts val="0"/>
                        </a:spcAft>
                        <a:buClrTx/>
                        <a:buSzTx/>
                        <a:buFontTx/>
                        <a:buNone/>
                        <a:tabLst/>
                        <a:defRPr/>
                      </a:pPr>
                      <a:r>
                        <a:rPr lang="es-CO" sz="1400" b="1" i="0" u="none" strike="noStrike" dirty="0" smtClean="0">
                          <a:solidFill>
                            <a:schemeClr val="bg2">
                              <a:lumMod val="25000"/>
                            </a:schemeClr>
                          </a:solidFill>
                          <a:effectLst/>
                          <a:latin typeface="Calibri" panose="020F0502020204030204" pitchFamily="34" charset="0"/>
                        </a:rPr>
                        <a:t>                                                       PATRULLERO</a:t>
                      </a:r>
                    </a:p>
                    <a:p>
                      <a:pPr algn="l" fontAlgn="ctr"/>
                      <a:endParaRPr lang="es-CO" sz="1400" b="1" i="0" u="none" strike="noStrike" baseline="0" dirty="0" smtClean="0">
                        <a:solidFill>
                          <a:schemeClr val="bg2">
                            <a:lumMod val="25000"/>
                          </a:schemeClr>
                        </a:solidFill>
                        <a:effectLst/>
                        <a:latin typeface="Calibri" panose="020F0502020204030204" pitchFamily="34" charset="0"/>
                      </a:endParaRPr>
                    </a:p>
                    <a:p>
                      <a:pPr algn="l" fontAlgn="ctr"/>
                      <a:endParaRPr lang="es-CO" sz="1400" b="1" i="0" u="none" strike="noStrike" baseline="0" dirty="0" smtClean="0">
                        <a:solidFill>
                          <a:schemeClr val="bg2">
                            <a:lumMod val="25000"/>
                          </a:schemeClr>
                        </a:solidFill>
                        <a:effectLst/>
                        <a:latin typeface="Calibri" panose="020F0502020204030204" pitchFamily="34" charset="0"/>
                      </a:endParaRPr>
                    </a:p>
                    <a:p>
                      <a:pPr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51" name="Freeform 32"/>
          <p:cNvSpPr>
            <a:spLocks/>
          </p:cNvSpPr>
          <p:nvPr/>
        </p:nvSpPr>
        <p:spPr bwMode="auto">
          <a:xfrm>
            <a:off x="9031847" y="2464261"/>
            <a:ext cx="233474" cy="3946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solidFill>
            <a:srgbClr val="C00000"/>
          </a:solidFill>
          <a:ln w="12700" cap="rnd" cmpd="sng">
            <a:noFill/>
            <a:prstDash val="solid"/>
            <a:round/>
            <a:headEnd type="none" w="sm" len="sm"/>
            <a:tailEnd type="none" w="sm" len="sm"/>
          </a:ln>
          <a:effectLst/>
        </p:spPr>
        <p:txBody>
          <a:bodyPr/>
          <a:lstStyle/>
          <a:p>
            <a:pPr fontAlgn="auto">
              <a:spcBef>
                <a:spcPts val="0"/>
              </a:spcBef>
              <a:spcAft>
                <a:spcPts val="0"/>
              </a:spcAft>
              <a:defRPr/>
            </a:pPr>
            <a:endParaRPr lang="es-ES" sz="900">
              <a:solidFill>
                <a:srgbClr val="7030A0"/>
              </a:solidFill>
              <a:effectLst>
                <a:outerShdw blurRad="38100" dist="38100" dir="2700000" algn="tl">
                  <a:srgbClr val="000000">
                    <a:alpha val="43137"/>
                  </a:srgbClr>
                </a:outerShdw>
              </a:effectLst>
              <a:latin typeface="Arial Narrow" pitchFamily="34" charset="0"/>
            </a:endParaRPr>
          </a:p>
        </p:txBody>
      </p:sp>
      <p:pic>
        <p:nvPicPr>
          <p:cNvPr id="2" name="Imagen 1"/>
          <p:cNvPicPr>
            <a:picLocks noChangeAspect="1"/>
          </p:cNvPicPr>
          <p:nvPr/>
        </p:nvPicPr>
        <p:blipFill>
          <a:blip r:embed="rId6"/>
          <a:stretch>
            <a:fillRect/>
          </a:stretch>
        </p:blipFill>
        <p:spPr>
          <a:xfrm>
            <a:off x="4210178" y="4052044"/>
            <a:ext cx="647700" cy="809625"/>
          </a:xfrm>
          <a:prstGeom prst="rect">
            <a:avLst/>
          </a:prstGeom>
        </p:spPr>
      </p:pic>
      <p:pic>
        <p:nvPicPr>
          <p:cNvPr id="4" name="Imagen 3"/>
          <p:cNvPicPr>
            <a:picLocks noChangeAspect="1"/>
          </p:cNvPicPr>
          <p:nvPr/>
        </p:nvPicPr>
        <p:blipFill>
          <a:blip r:embed="rId7"/>
          <a:stretch>
            <a:fillRect/>
          </a:stretch>
        </p:blipFill>
        <p:spPr>
          <a:xfrm>
            <a:off x="4234419" y="5157192"/>
            <a:ext cx="647700" cy="809625"/>
          </a:xfrm>
          <a:prstGeom prst="rect">
            <a:avLst/>
          </a:prstGeom>
        </p:spPr>
      </p:pic>
    </p:spTree>
    <p:extLst>
      <p:ext uri="{BB962C8B-B14F-4D97-AF65-F5344CB8AC3E}">
        <p14:creationId xmlns:p14="http://schemas.microsoft.com/office/powerpoint/2010/main" val="1114843725"/>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err="1">
                <a:solidFill>
                  <a:schemeClr val="accent5">
                    <a:lumMod val="75000"/>
                  </a:schemeClr>
                </a:solidFill>
                <a:latin typeface="Agency FB" panose="020B0503020202020204" pitchFamily="34" charset="0"/>
              </a:rPr>
              <a:t>Georeferenciación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25539" y="265554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a:t>
            </a:r>
            <a:r>
              <a:rPr lang="es-ES" sz="1600" b="1" cap="small" dirty="0" smtClean="0">
                <a:solidFill>
                  <a:schemeClr val="accent5">
                    <a:lumMod val="20000"/>
                    <a:lumOff val="80000"/>
                  </a:schemeClr>
                </a:solidFill>
              </a:rPr>
              <a:t>4</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96</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 60 </a:t>
            </a:r>
          </a:p>
          <a:p>
            <a:pPr algn="r"/>
            <a:r>
              <a:rPr lang="es-ES" sz="1600" b="1" cap="small" dirty="0">
                <a:solidFill>
                  <a:schemeClr val="accent5">
                    <a:lumMod val="20000"/>
                    <a:lumOff val="80000"/>
                  </a:schemeClr>
                </a:solidFill>
              </a:rPr>
              <a:t>Total víctimas: 390</a:t>
            </a:r>
          </a:p>
        </p:txBody>
      </p:sp>
      <p:graphicFrame>
        <p:nvGraphicFramePr>
          <p:cNvPr id="17" name="16 Tabla"/>
          <p:cNvGraphicFramePr>
            <a:graphicFrameLocks noGrp="1"/>
          </p:cNvGraphicFramePr>
          <p:nvPr>
            <p:extLst>
              <p:ext uri="{D42A27DB-BD31-4B8C-83A1-F6EECF244321}">
                <p14:modId xmlns:p14="http://schemas.microsoft.com/office/powerpoint/2010/main" val="777312821"/>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Córdoba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23 de abril de 2015.</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446676" y="2383923"/>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0" name="Group 111"/>
          <p:cNvGrpSpPr>
            <a:grpSpLocks/>
          </p:cNvGrpSpPr>
          <p:nvPr/>
        </p:nvGrpSpPr>
        <p:grpSpPr bwMode="auto">
          <a:xfrm>
            <a:off x="8472264" y="2204864"/>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899"/>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 CÓRDOBA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C000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49" name="Tabla 48"/>
          <p:cNvGraphicFramePr>
            <a:graphicFrameLocks noGrp="1"/>
          </p:cNvGraphicFramePr>
          <p:nvPr>
            <p:extLst>
              <p:ext uri="{D42A27DB-BD31-4B8C-83A1-F6EECF244321}">
                <p14:modId xmlns:p14="http://schemas.microsoft.com/office/powerpoint/2010/main" val="2389605251"/>
              </p:ext>
            </p:extLst>
          </p:nvPr>
        </p:nvGraphicFramePr>
        <p:xfrm>
          <a:off x="1055440" y="3579945"/>
          <a:ext cx="4536318" cy="2757758"/>
        </p:xfrm>
        <a:graphic>
          <a:graphicData uri="http://schemas.openxmlformats.org/drawingml/2006/table">
            <a:tbl>
              <a:tblPr firstRow="1" bandRow="1">
                <a:tableStyleId>{5C22544A-7EE6-4342-B048-85BDC9FD1C3A}</a:tableStyleId>
              </a:tblPr>
              <a:tblGrid>
                <a:gridCol w="3365656"/>
                <a:gridCol w="1170662"/>
              </a:tblGrid>
              <a:tr h="282889">
                <a:tc gridSpan="2">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990113">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DOVIS GRIMALDI NUÑEZ SALAZAR</a:t>
                      </a: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smtClean="0">
                        <a:solidFill>
                          <a:schemeClr val="bg2">
                            <a:lumMod val="25000"/>
                          </a:schemeClr>
                        </a:solidFill>
                        <a:effectLst/>
                        <a:latin typeface="Calibri" panose="020F0502020204030204" pitchFamily="34" charset="0"/>
                      </a:endParaRPr>
                    </a:p>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1386158">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IVÁN DAVID CORREA</a:t>
                      </a:r>
                    </a:p>
                    <a:p>
                      <a:pPr marL="0" marR="0" lvl="1" indent="0" algn="l" defTabSz="457200" rtl="0" eaLnBrk="1" fontAlgn="ctr" latinLnBrk="0" hangingPunct="1">
                        <a:lnSpc>
                          <a:spcPct val="100000"/>
                        </a:lnSpc>
                        <a:spcBef>
                          <a:spcPts val="0"/>
                        </a:spcBef>
                        <a:spcAft>
                          <a:spcPts val="0"/>
                        </a:spcAft>
                        <a:buClrTx/>
                        <a:buSzTx/>
                        <a:buFontTx/>
                        <a:buNone/>
                        <a:tabLst/>
                        <a:defRPr/>
                      </a:pPr>
                      <a:r>
                        <a:rPr lang="es-CO" sz="1400" b="1" i="0" u="none" strike="noStrike" dirty="0" smtClean="0">
                          <a:solidFill>
                            <a:schemeClr val="bg2">
                              <a:lumMod val="25000"/>
                            </a:schemeClr>
                          </a:solidFill>
                          <a:effectLst/>
                          <a:latin typeface="Calibri" panose="020F0502020204030204" pitchFamily="34" charset="0"/>
                        </a:rPr>
                        <a:t>                                                            PATRULLERO</a:t>
                      </a: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51" name="Freeform 32"/>
          <p:cNvSpPr>
            <a:spLocks/>
          </p:cNvSpPr>
          <p:nvPr/>
        </p:nvSpPr>
        <p:spPr bwMode="auto">
          <a:xfrm>
            <a:off x="9031847" y="2464261"/>
            <a:ext cx="233474" cy="3946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solidFill>
            <a:srgbClr val="C00000"/>
          </a:solidFill>
          <a:ln w="12700" cap="rnd" cmpd="sng">
            <a:noFill/>
            <a:prstDash val="solid"/>
            <a:round/>
            <a:headEnd type="none" w="sm" len="sm"/>
            <a:tailEnd type="none" w="sm" len="sm"/>
          </a:ln>
          <a:effectLst/>
        </p:spPr>
        <p:txBody>
          <a:bodyPr/>
          <a:lstStyle/>
          <a:p>
            <a:pPr fontAlgn="auto">
              <a:spcBef>
                <a:spcPts val="0"/>
              </a:spcBef>
              <a:spcAft>
                <a:spcPts val="0"/>
              </a:spcAft>
              <a:defRPr/>
            </a:pPr>
            <a:endParaRPr lang="es-ES" sz="900">
              <a:solidFill>
                <a:srgbClr val="7030A0"/>
              </a:solidFill>
              <a:effectLst>
                <a:outerShdw blurRad="38100" dist="38100" dir="2700000" algn="tl">
                  <a:srgbClr val="000000">
                    <a:alpha val="43137"/>
                  </a:srgbClr>
                </a:outerShdw>
              </a:effectLst>
              <a:latin typeface="Arial Narrow" pitchFamily="34" charset="0"/>
            </a:endParaRPr>
          </a:p>
        </p:txBody>
      </p:sp>
      <p:pic>
        <p:nvPicPr>
          <p:cNvPr id="3" name="Imagen 2"/>
          <p:cNvPicPr>
            <a:picLocks noChangeAspect="1"/>
          </p:cNvPicPr>
          <p:nvPr/>
        </p:nvPicPr>
        <p:blipFill>
          <a:blip r:embed="rId6"/>
          <a:stretch>
            <a:fillRect/>
          </a:stretch>
        </p:blipFill>
        <p:spPr>
          <a:xfrm>
            <a:off x="4682444" y="3924034"/>
            <a:ext cx="647700" cy="809625"/>
          </a:xfrm>
          <a:prstGeom prst="rect">
            <a:avLst/>
          </a:prstGeom>
        </p:spPr>
      </p:pic>
      <p:pic>
        <p:nvPicPr>
          <p:cNvPr id="4" name="Imagen 3"/>
          <p:cNvPicPr>
            <a:picLocks noChangeAspect="1"/>
          </p:cNvPicPr>
          <p:nvPr/>
        </p:nvPicPr>
        <p:blipFill>
          <a:blip r:embed="rId7"/>
          <a:stretch>
            <a:fillRect/>
          </a:stretch>
        </p:blipFill>
        <p:spPr>
          <a:xfrm>
            <a:off x="4711495" y="5157192"/>
            <a:ext cx="647700" cy="809625"/>
          </a:xfrm>
          <a:prstGeom prst="rect">
            <a:avLst/>
          </a:prstGeom>
        </p:spPr>
      </p:pic>
    </p:spTree>
    <p:extLst>
      <p:ext uri="{BB962C8B-B14F-4D97-AF65-F5344CB8AC3E}">
        <p14:creationId xmlns:p14="http://schemas.microsoft.com/office/powerpoint/2010/main" val="712511715"/>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err="1">
                <a:solidFill>
                  <a:schemeClr val="accent5">
                    <a:lumMod val="75000"/>
                  </a:schemeClr>
                </a:solidFill>
                <a:latin typeface="Agency FB" panose="020B0503020202020204" pitchFamily="34" charset="0"/>
              </a:rPr>
              <a:t>Georeferenciación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a:t>
            </a:r>
            <a:r>
              <a:rPr lang="es-ES" sz="1600" b="1" cap="small" dirty="0" smtClean="0">
                <a:solidFill>
                  <a:schemeClr val="accent5">
                    <a:lumMod val="20000"/>
                    <a:lumOff val="80000"/>
                  </a:schemeClr>
                </a:solidFill>
              </a:rPr>
              <a:t>4</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96</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 60 </a:t>
            </a:r>
          </a:p>
          <a:p>
            <a:pPr algn="r"/>
            <a:r>
              <a:rPr lang="es-ES" sz="1600" b="1" cap="small" dirty="0">
                <a:solidFill>
                  <a:schemeClr val="accent5">
                    <a:lumMod val="20000"/>
                    <a:lumOff val="80000"/>
                  </a:schemeClr>
                </a:solidFill>
              </a:rPr>
              <a:t>Total víctimas: 390</a:t>
            </a:r>
          </a:p>
        </p:txBody>
      </p:sp>
      <p:graphicFrame>
        <p:nvGraphicFramePr>
          <p:cNvPr id="17" name="16 Tabla"/>
          <p:cNvGraphicFramePr>
            <a:graphicFrameLocks noGrp="1"/>
          </p:cNvGraphicFramePr>
          <p:nvPr>
            <p:extLst>
              <p:ext uri="{D42A27DB-BD31-4B8C-83A1-F6EECF244321}">
                <p14:modId xmlns:p14="http://schemas.microsoft.com/office/powerpoint/2010/main" val="923145348"/>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Córdoba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23 de abril de 2015.</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28443"/>
            <a:ext cx="2736304" cy="2088232"/>
            <a:chOff x="748" y="80"/>
            <a:chExt cx="488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Oval 69"/>
            <p:cNvSpPr>
              <a:spLocks noChangeArrowheads="1"/>
            </p:cNvSpPr>
            <p:nvPr/>
          </p:nvSpPr>
          <p:spPr bwMode="auto">
            <a:xfrm>
              <a:off x="2219" y="871"/>
              <a:ext cx="101" cy="235"/>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241" y="428"/>
              <a:ext cx="1392" cy="899"/>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a:t>
              </a:r>
              <a:r>
                <a:rPr lang="es-ES" sz="800" b="1" dirty="0" smtClean="0">
                  <a:effectLst>
                    <a:outerShdw blurRad="38100" dist="38100" dir="2700000" algn="tl">
                      <a:srgbClr val="000000">
                        <a:alpha val="43137"/>
                      </a:srgbClr>
                    </a:outerShdw>
                  </a:effectLst>
                  <a:latin typeface="Calibri" pitchFamily="34" charset="0"/>
                  <a:cs typeface="Tahoma" pitchFamily="34" charset="0"/>
                </a:rPr>
                <a:t> CÓRDOBA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9"/>
            <p:cNvSpPr>
              <a:spLocks noChangeArrowheads="1"/>
            </p:cNvSpPr>
            <p:nvPr/>
          </p:nvSpPr>
          <p:spPr bwMode="auto">
            <a:xfrm flipV="1">
              <a:off x="4015" y="576"/>
              <a:ext cx="286" cy="271"/>
            </a:xfrm>
            <a:prstGeom prst="ellipse">
              <a:avLst/>
            </a:prstGeom>
            <a:solidFill>
              <a:srgbClr val="C000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8"/>
          <p:cNvSpPr>
            <a:spLocks/>
          </p:cNvSpPr>
          <p:nvPr/>
        </p:nvSpPr>
        <p:spPr bwMode="auto">
          <a:xfrm>
            <a:off x="9480376" y="2852936"/>
            <a:ext cx="432048" cy="15028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1" name="Freeform 32"/>
          <p:cNvSpPr>
            <a:spLocks/>
          </p:cNvSpPr>
          <p:nvPr/>
        </p:nvSpPr>
        <p:spPr bwMode="auto">
          <a:xfrm>
            <a:off x="8981291" y="2097924"/>
            <a:ext cx="233474" cy="3946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solidFill>
            <a:srgbClr val="C00000"/>
          </a:solidFill>
          <a:ln w="12700" cap="rnd" cmpd="sng">
            <a:noFill/>
            <a:prstDash val="solid"/>
            <a:round/>
            <a:headEnd type="none" w="sm" len="sm"/>
            <a:tailEnd type="none" w="sm" len="sm"/>
          </a:ln>
          <a:effectLst/>
        </p:spPr>
        <p:txBody>
          <a:bodyPr/>
          <a:lstStyle/>
          <a:p>
            <a:pPr fontAlgn="auto">
              <a:spcBef>
                <a:spcPts val="0"/>
              </a:spcBef>
              <a:spcAft>
                <a:spcPts val="0"/>
              </a:spcAft>
              <a:defRPr/>
            </a:pPr>
            <a:endParaRPr lang="es-ES" sz="900">
              <a:solidFill>
                <a:srgbClr val="7030A0"/>
              </a:solidFill>
              <a:effectLst>
                <a:outerShdw blurRad="38100" dist="38100" dir="2700000" algn="tl">
                  <a:srgbClr val="000000">
                    <a:alpha val="43137"/>
                  </a:srgbClr>
                </a:outerShdw>
              </a:effectLst>
              <a:latin typeface="Arial Narrow" pitchFamily="34" charset="0"/>
            </a:endParaRPr>
          </a:p>
        </p:txBody>
      </p:sp>
      <p:graphicFrame>
        <p:nvGraphicFramePr>
          <p:cNvPr id="2" name="Tabla 1"/>
          <p:cNvGraphicFramePr>
            <a:graphicFrameLocks noGrp="1"/>
          </p:cNvGraphicFramePr>
          <p:nvPr>
            <p:extLst>
              <p:ext uri="{D42A27DB-BD31-4B8C-83A1-F6EECF244321}">
                <p14:modId xmlns:p14="http://schemas.microsoft.com/office/powerpoint/2010/main" val="3058162381"/>
              </p:ext>
            </p:extLst>
          </p:nvPr>
        </p:nvGraphicFramePr>
        <p:xfrm>
          <a:off x="455667" y="4117772"/>
          <a:ext cx="11161238" cy="121920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61</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1</a:t>
                      </a:r>
                      <a:endParaRPr lang="es-ES" sz="1400" dirty="0"/>
                    </a:p>
                  </a:txBody>
                  <a:tcPr/>
                </a:tc>
                <a:tc>
                  <a:txBody>
                    <a:bodyPr/>
                    <a:lstStyle/>
                    <a:p>
                      <a:r>
                        <a:rPr lang="es-ES" sz="1400" dirty="0" smtClean="0"/>
                        <a:t>Despojo en campo de batalla</a:t>
                      </a:r>
                      <a:endParaRPr lang="es-ES" sz="1400" dirty="0"/>
                    </a:p>
                  </a:txBody>
                  <a:tcPr/>
                </a:tc>
                <a:tc>
                  <a:txBody>
                    <a:bodyPr/>
                    <a:lstStyle/>
                    <a:p>
                      <a:r>
                        <a:rPr lang="es-ES" sz="1400" dirty="0" smtClean="0"/>
                        <a:t>4</a:t>
                      </a:r>
                      <a:endParaRPr lang="es-ES" sz="1400" dirty="0"/>
                    </a:p>
                  </a:txBody>
                  <a:tcPr/>
                </a:tc>
              </a:tr>
              <a:tr h="254496">
                <a:tc>
                  <a:txBody>
                    <a:bodyPr/>
                    <a:lstStyle/>
                    <a:p>
                      <a:r>
                        <a:rPr lang="es-ES" sz="1400" dirty="0" smtClean="0"/>
                        <a:t>Reclutamiento ilícito</a:t>
                      </a:r>
                      <a:endParaRPr lang="es-ES" sz="1400" dirty="0"/>
                    </a:p>
                  </a:txBody>
                  <a:tcPr/>
                </a:tc>
                <a:tc>
                  <a:txBody>
                    <a:bodyPr/>
                    <a:lstStyle/>
                    <a:p>
                      <a:endParaRPr lang="es-ES" sz="1400" dirty="0"/>
                    </a:p>
                  </a:txBody>
                  <a:tcPr/>
                </a:tc>
                <a:tc>
                  <a:txBody>
                    <a:bodyPr/>
                    <a:lstStyle/>
                    <a:p>
                      <a:r>
                        <a:rPr lang="es-ES" sz="1400" dirty="0" smtClean="0"/>
                        <a:t>Tentativa de homicidio</a:t>
                      </a:r>
                      <a:endParaRPr lang="es-ES" sz="1400" dirty="0"/>
                    </a:p>
                  </a:txBody>
                  <a:tcPr/>
                </a:tc>
                <a:tc>
                  <a:txBody>
                    <a:bodyPr/>
                    <a:lstStyle/>
                    <a:p>
                      <a:r>
                        <a:rPr lang="es-ES" sz="1400" dirty="0" smtClean="0"/>
                        <a:t>8</a:t>
                      </a:r>
                      <a:endParaRPr lang="es-ES" sz="1400" dirty="0"/>
                    </a:p>
                  </a:txBody>
                  <a:tcPr/>
                </a:tc>
                <a:tc>
                  <a:txBody>
                    <a:bodyPr/>
                    <a:lstStyle/>
                    <a:p>
                      <a:r>
                        <a:rPr lang="es-ES" sz="1400" dirty="0" smtClean="0"/>
                        <a:t>Lesiones personales</a:t>
                      </a:r>
                      <a:endParaRPr lang="es-ES" sz="1400" dirty="0"/>
                    </a:p>
                  </a:txBody>
                  <a:tcPr/>
                </a:tc>
                <a:tc>
                  <a:txBody>
                    <a:bodyPr/>
                    <a:lstStyle/>
                    <a:p>
                      <a:r>
                        <a:rPr lang="es-ES" sz="1400" dirty="0" smtClean="0"/>
                        <a:t>9</a:t>
                      </a:r>
                      <a:endParaRPr lang="es-ES" sz="1400" dirty="0"/>
                    </a:p>
                  </a:txBody>
                  <a:tcPr/>
                </a:tc>
              </a:tr>
              <a:tr h="237728">
                <a:tc>
                  <a:txBody>
                    <a:bodyPr/>
                    <a:lstStyle/>
                    <a:p>
                      <a:r>
                        <a:rPr lang="es-ES" sz="1400" dirty="0" smtClean="0"/>
                        <a:t>Desplazamiento forzado</a:t>
                      </a:r>
                      <a:endParaRPr lang="es-ES" sz="1400" dirty="0"/>
                    </a:p>
                  </a:txBody>
                  <a:tcPr/>
                </a:tc>
                <a:tc>
                  <a:txBody>
                    <a:bodyPr/>
                    <a:lstStyle/>
                    <a:p>
                      <a:r>
                        <a:rPr lang="es-ES" sz="1400" dirty="0" smtClean="0"/>
                        <a:t>8</a:t>
                      </a:r>
                      <a:endParaRPr lang="es-ES" sz="1400" dirty="0"/>
                    </a:p>
                  </a:txBody>
                  <a:tcPr/>
                </a:tc>
                <a:tc>
                  <a:txBody>
                    <a:bodyPr/>
                    <a:lstStyle/>
                    <a:p>
                      <a:r>
                        <a:rPr lang="es-ES" sz="1400" dirty="0" smtClean="0"/>
                        <a:t>Concierto</a:t>
                      </a:r>
                      <a:r>
                        <a:rPr lang="es-ES" sz="1400" baseline="0" dirty="0" smtClean="0"/>
                        <a:t> para </a:t>
                      </a:r>
                      <a:r>
                        <a:rPr lang="es-ES" sz="1400" baseline="0" dirty="0" err="1" smtClean="0"/>
                        <a:t>deinquir</a:t>
                      </a:r>
                      <a:endParaRPr lang="es-ES" sz="1400" dirty="0"/>
                    </a:p>
                  </a:txBody>
                  <a:tcPr/>
                </a:tc>
                <a:tc>
                  <a:txBody>
                    <a:bodyPr/>
                    <a:lstStyle/>
                    <a:p>
                      <a:r>
                        <a:rPr lang="es-ES" sz="1400" dirty="0" smtClean="0"/>
                        <a:t>4</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1</a:t>
                      </a:r>
                      <a:endParaRPr lang="es-ES" sz="1400" dirty="0"/>
                    </a:p>
                  </a:txBody>
                  <a:tcPr/>
                </a:tc>
              </a:tr>
            </a:tbl>
          </a:graphicData>
        </a:graphic>
      </p:graphicFrame>
    </p:spTree>
    <p:extLst>
      <p:ext uri="{BB962C8B-B14F-4D97-AF65-F5344CB8AC3E}">
        <p14:creationId xmlns:p14="http://schemas.microsoft.com/office/powerpoint/2010/main" val="1777555322"/>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1271464" y="764704"/>
            <a:ext cx="9505056" cy="496996"/>
          </a:xfrm>
          <a:prstGeom prst="rect">
            <a:avLst/>
          </a:prstGeom>
          <a:noFill/>
        </p:spPr>
        <p:txBody>
          <a:bodyPr wrap="square" rtlCol="0">
            <a:spAutoFit/>
          </a:bodyPr>
          <a:lstStyle/>
          <a:p>
            <a:pPr algn="ctr">
              <a:lnSpc>
                <a:spcPct val="150000"/>
              </a:lnSpc>
            </a:pPr>
            <a:endParaRPr lang="es-CO" sz="2000" dirty="0">
              <a:solidFill>
                <a:srgbClr val="FF0066"/>
              </a:solidFill>
            </a:endParaRPr>
          </a:p>
        </p:txBody>
      </p:sp>
      <p:sp>
        <p:nvSpPr>
          <p:cNvPr id="12" name="52 CuadroTexto"/>
          <p:cNvSpPr txBox="1"/>
          <p:nvPr/>
        </p:nvSpPr>
        <p:spPr>
          <a:xfrm>
            <a:off x="7464152" y="597703"/>
            <a:ext cx="4176464" cy="1323439"/>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patrulleros: 7</a:t>
            </a:r>
          </a:p>
          <a:p>
            <a:pPr algn="r"/>
            <a:r>
              <a:rPr lang="es-ES" sz="1600" b="1" cap="small" dirty="0">
                <a:solidFill>
                  <a:schemeClr val="accent5">
                    <a:lumMod val="20000"/>
                    <a:lumOff val="80000"/>
                  </a:schemeClr>
                </a:solidFill>
              </a:rPr>
              <a:t>Conductas punibles</a:t>
            </a:r>
            <a:r>
              <a:rPr lang="es-ES" sz="1600" b="1" cap="small" dirty="0" smtClean="0">
                <a:solidFill>
                  <a:schemeClr val="accent5">
                    <a:lumMod val="20000"/>
                    <a:lumOff val="80000"/>
                  </a:schemeClr>
                </a:solidFill>
              </a:rPr>
              <a:t>: 58 </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40 </a:t>
            </a:r>
            <a:r>
              <a:rPr lang="es-ES" sz="1600" b="1" cap="small" dirty="0" err="1" smtClean="0">
                <a:solidFill>
                  <a:schemeClr val="accent5">
                    <a:lumMod val="20000"/>
                    <a:lumOff val="80000"/>
                  </a:schemeClr>
                </a:solidFill>
              </a:rPr>
              <a:t>aprox</a:t>
            </a:r>
            <a:endParaRPr lang="es-ES" sz="1600" b="1" cap="small" dirty="0" smtClean="0">
              <a:solidFill>
                <a:schemeClr val="accent5">
                  <a:lumMod val="20000"/>
                  <a:lumOff val="80000"/>
                </a:schemeClr>
              </a:solidFill>
            </a:endParaRPr>
          </a:p>
          <a:p>
            <a:pPr algn="r"/>
            <a:r>
              <a:rPr lang="es-ES" sz="1600" b="1" cap="small" dirty="0">
                <a:solidFill>
                  <a:schemeClr val="accent5">
                    <a:lumMod val="20000"/>
                    <a:lumOff val="80000"/>
                  </a:schemeClr>
                </a:solidFill>
              </a:rPr>
              <a:t>Total víctimas: 300</a:t>
            </a:r>
          </a:p>
          <a:p>
            <a:pPr algn="r"/>
            <a:endParaRPr lang="es-ES" sz="1600" b="1" cap="small" dirty="0" smtClean="0">
              <a:solidFill>
                <a:schemeClr val="accent5">
                  <a:lumMod val="20000"/>
                  <a:lumOff val="80000"/>
                </a:schemeClr>
              </a:solidFill>
            </a:endParaRPr>
          </a:p>
        </p:txBody>
      </p:sp>
      <p:graphicFrame>
        <p:nvGraphicFramePr>
          <p:cNvPr id="10" name="16 Tabla"/>
          <p:cNvGraphicFramePr>
            <a:graphicFrameLocks noGrp="1"/>
          </p:cNvGraphicFramePr>
          <p:nvPr>
            <p:extLst>
              <p:ext uri="{D42A27DB-BD31-4B8C-83A1-F6EECF244321}">
                <p14:modId xmlns:p14="http://schemas.microsoft.com/office/powerpoint/2010/main" val="2001809605"/>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Cacique Nutibara de las autodefensas unidas de Colombia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24 de septiembre de 2015. </a:t>
                      </a:r>
                      <a:r>
                        <a:rPr lang="es-ES" sz="1400" u="sng" dirty="0" smtClean="0">
                          <a:solidFill>
                            <a:srgbClr val="7030A0"/>
                          </a:solidFill>
                          <a:hlinkClick r:id="rId2"/>
                        </a:rPr>
                        <a:t>Ver Sentencia</a:t>
                      </a:r>
                      <a:endParaRPr lang="es-ES" sz="1400" u="sng" dirty="0" smtClean="0">
                        <a:solidFill>
                          <a:srgbClr val="7030A0"/>
                        </a:solidFill>
                      </a:endParaRPr>
                    </a:p>
                    <a:p>
                      <a:endParaRPr lang="es-ES" sz="1400" u="none"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7</a:t>
                      </a:r>
                      <a:endParaRPr lang="es-ES" sz="1400" dirty="0"/>
                    </a:p>
                  </a:txBody>
                  <a:tcPr/>
                </a:tc>
              </a:tr>
            </a:tbl>
          </a:graphicData>
        </a:graphic>
      </p:graphicFrame>
      <p:sp>
        <p:nvSpPr>
          <p:cNvPr id="11"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graphicFrame>
        <p:nvGraphicFramePr>
          <p:cNvPr id="125" name="Tabla 124"/>
          <p:cNvGraphicFramePr>
            <a:graphicFrameLocks noGrp="1"/>
          </p:cNvGraphicFramePr>
          <p:nvPr>
            <p:extLst>
              <p:ext uri="{D42A27DB-BD31-4B8C-83A1-F6EECF244321}">
                <p14:modId xmlns:p14="http://schemas.microsoft.com/office/powerpoint/2010/main" val="3169763426"/>
              </p:ext>
            </p:extLst>
          </p:nvPr>
        </p:nvGraphicFramePr>
        <p:xfrm>
          <a:off x="407368" y="2475270"/>
          <a:ext cx="7056784" cy="4266100"/>
        </p:xfrm>
        <a:graphic>
          <a:graphicData uri="http://schemas.openxmlformats.org/drawingml/2006/table">
            <a:tbl>
              <a:tblPr firstRow="1" bandRow="1">
                <a:tableStyleId>{5C22544A-7EE6-4342-B048-85BDC9FD1C3A}</a:tableStyleId>
              </a:tblPr>
              <a:tblGrid>
                <a:gridCol w="5132208"/>
                <a:gridCol w="1924576"/>
              </a:tblGrid>
              <a:tr h="523658">
                <a:tc gridSpan="2">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503614">
                <a:tc>
                  <a:txBody>
                    <a:bodyPr/>
                    <a:lstStyle/>
                    <a:p>
                      <a:pPr algn="l" fontAlgn="ctr"/>
                      <a:r>
                        <a:rPr lang="es-CO" sz="1400" b="1" i="0" u="none" strike="noStrike" baseline="0" dirty="0" smtClean="0">
                          <a:solidFill>
                            <a:schemeClr val="bg2">
                              <a:lumMod val="25000"/>
                            </a:schemeClr>
                          </a:solidFill>
                          <a:effectLst/>
                          <a:latin typeface="Calibri" panose="020F0502020204030204" pitchFamily="34" charset="0"/>
                        </a:rPr>
                        <a:t>EDILBERTO DE JESÚS CAÑAS CHAVARRIAGA</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720758">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NESTOR EDUARDO CARDONA </a:t>
                      </a:r>
                      <a:r>
                        <a:rPr lang="es-CO" sz="1400" b="1" i="0" u="none" strike="noStrike" dirty="0" err="1" smtClean="0">
                          <a:solidFill>
                            <a:schemeClr val="bg2">
                              <a:lumMod val="25000"/>
                            </a:schemeClr>
                          </a:solidFill>
                          <a:effectLst/>
                          <a:latin typeface="Calibri" panose="020F0502020204030204" pitchFamily="34" charset="0"/>
                        </a:rPr>
                        <a:t>CARDONA</a:t>
                      </a:r>
                      <a:endParaRPr lang="es-CO" sz="1400" b="1" i="0" u="none" strike="noStrike" dirty="0" smtClean="0">
                        <a:solidFill>
                          <a:schemeClr val="bg2">
                            <a:lumMod val="25000"/>
                          </a:schemeClr>
                        </a:solidFill>
                        <a:effectLst/>
                        <a:latin typeface="Calibri" panose="020F0502020204030204" pitchFamily="34" charset="0"/>
                      </a:endParaRP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JUAN</a:t>
                      </a:r>
                      <a:r>
                        <a:rPr lang="es-CO" sz="1400" b="1" i="0" u="none" strike="noStrike" baseline="0" dirty="0" smtClean="0">
                          <a:solidFill>
                            <a:schemeClr val="bg2">
                              <a:lumMod val="25000"/>
                            </a:schemeClr>
                          </a:solidFill>
                          <a:effectLst/>
                          <a:latin typeface="Calibri" panose="020F0502020204030204" pitchFamily="34" charset="0"/>
                        </a:rPr>
                        <a:t> FERNANDO CHICA ATEHORTUA</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EDGAR</a:t>
                      </a:r>
                      <a:r>
                        <a:rPr lang="es-CO" sz="1400" b="1" i="0" u="none" strike="noStrike" baseline="0" dirty="0" smtClean="0">
                          <a:solidFill>
                            <a:schemeClr val="bg2">
                              <a:lumMod val="25000"/>
                            </a:schemeClr>
                          </a:solidFill>
                          <a:effectLst/>
                          <a:latin typeface="Calibri" panose="020F0502020204030204" pitchFamily="34" charset="0"/>
                        </a:rPr>
                        <a:t> ALEXANDER ERAZO GUZMÁN</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MAURO ALEXANDER MEJÍA</a:t>
                      </a:r>
                      <a:r>
                        <a:rPr lang="es-CO" sz="1400" b="1" i="0" u="none" strike="noStrike" baseline="0" dirty="0" smtClean="0">
                          <a:solidFill>
                            <a:schemeClr val="bg2">
                              <a:lumMod val="25000"/>
                            </a:schemeClr>
                          </a:solidFill>
                          <a:effectLst/>
                          <a:latin typeface="Calibri" panose="020F0502020204030204" pitchFamily="34" charset="0"/>
                        </a:rPr>
                        <a:t> OCAMPO</a:t>
                      </a:r>
                    </a:p>
                    <a:p>
                      <a:pPr algn="l" fontAlgn="ctr"/>
                      <a:r>
                        <a:rPr lang="es-CO" sz="1400" b="1" i="0" u="none" strike="noStrike" baseline="0"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JUAN MAURICIO OSPINA BOLÍVAR</a:t>
                      </a: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r h="503614">
                <a:tc>
                  <a:txBody>
                    <a:bodyPr/>
                    <a:lstStyle/>
                    <a:p>
                      <a:pPr algn="l" fontAlgn="ctr"/>
                      <a:r>
                        <a:rPr lang="es-CO" sz="1400" b="1" i="0" u="none" strike="noStrike" dirty="0" smtClean="0">
                          <a:solidFill>
                            <a:schemeClr val="bg2">
                              <a:lumMod val="25000"/>
                            </a:schemeClr>
                          </a:solidFill>
                          <a:effectLst/>
                          <a:latin typeface="Calibri" panose="020F0502020204030204" pitchFamily="34" charset="0"/>
                        </a:rPr>
                        <a:t>WANDER LEY VIASUS TORRES</a:t>
                      </a:r>
                    </a:p>
                    <a:p>
                      <a:pPr algn="l" fontAlgn="ctr"/>
                      <a:r>
                        <a:rPr lang="es-CO" sz="1400" b="1" i="0" u="none" strike="noStrike" dirty="0" smtClean="0">
                          <a:solidFill>
                            <a:schemeClr val="bg2">
                              <a:lumMod val="25000"/>
                            </a:schemeClr>
                          </a:solidFill>
                          <a:effectLst/>
                          <a:latin typeface="Calibri" panose="020F0502020204030204" pitchFamily="34" charset="0"/>
                        </a:rPr>
                        <a:t>                                                                        Patrullero</a:t>
                      </a: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2" name="Imagen 1"/>
          <p:cNvPicPr>
            <a:picLocks noChangeAspect="1"/>
          </p:cNvPicPr>
          <p:nvPr/>
        </p:nvPicPr>
        <p:blipFill>
          <a:blip r:embed="rId3"/>
          <a:stretch>
            <a:fillRect/>
          </a:stretch>
        </p:blipFill>
        <p:spPr>
          <a:xfrm>
            <a:off x="5400611" y="2986154"/>
            <a:ext cx="382666" cy="500410"/>
          </a:xfrm>
          <a:prstGeom prst="rect">
            <a:avLst/>
          </a:prstGeom>
        </p:spPr>
      </p:pic>
      <p:pic>
        <p:nvPicPr>
          <p:cNvPr id="3" name="Imagen 2"/>
          <p:cNvPicPr>
            <a:picLocks noChangeAspect="1"/>
          </p:cNvPicPr>
          <p:nvPr/>
        </p:nvPicPr>
        <p:blipFill>
          <a:blip r:embed="rId4"/>
          <a:stretch>
            <a:fillRect/>
          </a:stretch>
        </p:blipFill>
        <p:spPr>
          <a:xfrm>
            <a:off x="5400611" y="3517539"/>
            <a:ext cx="451889" cy="648438"/>
          </a:xfrm>
          <a:prstGeom prst="rect">
            <a:avLst/>
          </a:prstGeom>
        </p:spPr>
      </p:pic>
      <p:pic>
        <p:nvPicPr>
          <p:cNvPr id="4" name="Imagen 3"/>
          <p:cNvPicPr>
            <a:picLocks noChangeAspect="1"/>
          </p:cNvPicPr>
          <p:nvPr/>
        </p:nvPicPr>
        <p:blipFill>
          <a:blip r:embed="rId5"/>
          <a:stretch>
            <a:fillRect/>
          </a:stretch>
        </p:blipFill>
        <p:spPr>
          <a:xfrm>
            <a:off x="5444932" y="4207821"/>
            <a:ext cx="430107" cy="537634"/>
          </a:xfrm>
          <a:prstGeom prst="rect">
            <a:avLst/>
          </a:prstGeom>
        </p:spPr>
      </p:pic>
      <p:pic>
        <p:nvPicPr>
          <p:cNvPr id="5" name="Imagen 4"/>
          <p:cNvPicPr>
            <a:picLocks noChangeAspect="1"/>
          </p:cNvPicPr>
          <p:nvPr/>
        </p:nvPicPr>
        <p:blipFill>
          <a:blip r:embed="rId6"/>
          <a:stretch>
            <a:fillRect/>
          </a:stretch>
        </p:blipFill>
        <p:spPr>
          <a:xfrm>
            <a:off x="5444006" y="4762376"/>
            <a:ext cx="431033" cy="448642"/>
          </a:xfrm>
          <a:prstGeom prst="rect">
            <a:avLst/>
          </a:prstGeom>
        </p:spPr>
      </p:pic>
      <p:pic>
        <p:nvPicPr>
          <p:cNvPr id="6" name="Imagen 5"/>
          <p:cNvPicPr>
            <a:picLocks noChangeAspect="1"/>
          </p:cNvPicPr>
          <p:nvPr/>
        </p:nvPicPr>
        <p:blipFill>
          <a:blip r:embed="rId7"/>
          <a:stretch>
            <a:fillRect/>
          </a:stretch>
        </p:blipFill>
        <p:spPr>
          <a:xfrm>
            <a:off x="5444006" y="5248380"/>
            <a:ext cx="389235" cy="486544"/>
          </a:xfrm>
          <a:prstGeom prst="rect">
            <a:avLst/>
          </a:prstGeom>
        </p:spPr>
      </p:pic>
      <p:pic>
        <p:nvPicPr>
          <p:cNvPr id="8" name="Imagen 7"/>
          <p:cNvPicPr>
            <a:picLocks noChangeAspect="1"/>
          </p:cNvPicPr>
          <p:nvPr/>
        </p:nvPicPr>
        <p:blipFill>
          <a:blip r:embed="rId8"/>
          <a:stretch>
            <a:fillRect/>
          </a:stretch>
        </p:blipFill>
        <p:spPr>
          <a:xfrm>
            <a:off x="5424745" y="5772286"/>
            <a:ext cx="427755" cy="465026"/>
          </a:xfrm>
          <a:prstGeom prst="rect">
            <a:avLst/>
          </a:prstGeom>
        </p:spPr>
      </p:pic>
      <p:pic>
        <p:nvPicPr>
          <p:cNvPr id="9" name="Imagen 8"/>
          <p:cNvPicPr>
            <a:picLocks noChangeAspect="1"/>
          </p:cNvPicPr>
          <p:nvPr/>
        </p:nvPicPr>
        <p:blipFill>
          <a:blip r:embed="rId9"/>
          <a:stretch>
            <a:fillRect/>
          </a:stretch>
        </p:blipFill>
        <p:spPr>
          <a:xfrm>
            <a:off x="5396106" y="6262016"/>
            <a:ext cx="456394" cy="499739"/>
          </a:xfrm>
          <a:prstGeom prst="rect">
            <a:avLst/>
          </a:prstGeom>
        </p:spPr>
      </p:pic>
      <p:grpSp>
        <p:nvGrpSpPr>
          <p:cNvPr id="52" name="Group 111"/>
          <p:cNvGrpSpPr>
            <a:grpSpLocks/>
          </p:cNvGrpSpPr>
          <p:nvPr/>
        </p:nvGrpSpPr>
        <p:grpSpPr bwMode="auto">
          <a:xfrm>
            <a:off x="8616280" y="1988840"/>
            <a:ext cx="3203833" cy="2132856"/>
            <a:chOff x="748" y="80"/>
            <a:chExt cx="5573"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7"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Text Box 29"/>
            <p:cNvSpPr txBox="1">
              <a:spLocks noChangeArrowheads="1"/>
            </p:cNvSpPr>
            <p:nvPr/>
          </p:nvSpPr>
          <p:spPr bwMode="auto">
            <a:xfrm>
              <a:off x="1916" y="3017"/>
              <a:ext cx="321" cy="459"/>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2"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10"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11"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Text Box 86"/>
            <p:cNvSpPr txBox="1">
              <a:spLocks noChangeArrowheads="1"/>
            </p:cNvSpPr>
            <p:nvPr/>
          </p:nvSpPr>
          <p:spPr bwMode="auto">
            <a:xfrm>
              <a:off x="3879" y="80"/>
              <a:ext cx="2442" cy="96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endParaRPr lang="es-ES" sz="900" b="1" dirty="0" smtClean="0">
                <a:latin typeface="Calibri" pitchFamily="34" charset="0"/>
                <a:cs typeface="Tahoma" pitchFamily="34" charset="0"/>
              </a:endParaRPr>
            </a:p>
            <a:p>
              <a:pPr fontAlgn="auto">
                <a:lnSpc>
                  <a:spcPct val="150000"/>
                </a:lnSpc>
                <a:spcBef>
                  <a:spcPts val="0"/>
                </a:spcBef>
                <a:spcAft>
                  <a:spcPts val="0"/>
                </a:spcAft>
                <a:defRPr/>
              </a:pPr>
              <a:r>
                <a:rPr lang="es-ES" sz="900" b="1" dirty="0" smtClean="0">
                  <a:latin typeface="Calibri" pitchFamily="34" charset="0"/>
                  <a:cs typeface="Tahoma" pitchFamily="34" charset="0"/>
                </a:rPr>
                <a:t>F</a:t>
              </a:r>
              <a:r>
                <a:rPr lang="es-ES" sz="900" b="1" dirty="0">
                  <a:latin typeface="Calibri" pitchFamily="34" charset="0"/>
                  <a:cs typeface="Tahoma" pitchFamily="34" charset="0"/>
                </a:rPr>
                <a:t>. CACIQUE </a:t>
              </a:r>
              <a:r>
                <a:rPr lang="es-ES" sz="900" b="1" dirty="0" smtClean="0">
                  <a:latin typeface="Calibri" pitchFamily="34" charset="0"/>
                  <a:cs typeface="Tahoma" pitchFamily="34" charset="0"/>
                </a:rPr>
                <a:t>NUTIBARA</a:t>
              </a:r>
              <a:endParaRPr lang="es-ES" sz="900" b="1" dirty="0">
                <a:latin typeface="Calibri" pitchFamily="34" charset="0"/>
                <a:cs typeface="Tahoma" pitchFamily="34" charset="0"/>
              </a:endParaRPr>
            </a:p>
          </p:txBody>
        </p:sp>
        <p:sp>
          <p:nvSpPr>
            <p:cNvPr id="90" name="Rectangle 87"/>
            <p:cNvSpPr>
              <a:spLocks noChangeArrowheads="1"/>
            </p:cNvSpPr>
            <p:nvPr/>
          </p:nvSpPr>
          <p:spPr bwMode="auto">
            <a:xfrm>
              <a:off x="3754" y="80"/>
              <a:ext cx="2380" cy="113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Oval 89"/>
            <p:cNvSpPr>
              <a:spLocks noChangeArrowheads="1"/>
            </p:cNvSpPr>
            <p:nvPr/>
          </p:nvSpPr>
          <p:spPr bwMode="auto">
            <a:xfrm flipH="1">
              <a:off x="3754" y="754"/>
              <a:ext cx="215" cy="130"/>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13" name="Imagen 12"/>
          <p:cNvPicPr>
            <a:picLocks noChangeAspect="1"/>
          </p:cNvPicPr>
          <p:nvPr/>
        </p:nvPicPr>
        <p:blipFill>
          <a:blip r:embed="rId12"/>
          <a:stretch>
            <a:fillRect/>
          </a:stretch>
        </p:blipFill>
        <p:spPr>
          <a:xfrm>
            <a:off x="9092885" y="2683332"/>
            <a:ext cx="201185" cy="121931"/>
          </a:xfrm>
          <a:prstGeom prst="rect">
            <a:avLst/>
          </a:prstGeom>
        </p:spPr>
      </p:pic>
    </p:spTree>
    <p:extLst>
      <p:ext uri="{BB962C8B-B14F-4D97-AF65-F5344CB8AC3E}">
        <p14:creationId xmlns:p14="http://schemas.microsoft.com/office/powerpoint/2010/main" val="2920476067"/>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a:t>
            </a:r>
            <a:r>
              <a:rPr lang="es-ES" b="1" cap="small" dirty="0" smtClean="0">
                <a:latin typeface="Corbel" pitchFamily="34" charset="0"/>
              </a:rPr>
              <a:t> </a:t>
            </a:r>
            <a:r>
              <a:rPr lang="es-ES" b="1" cap="small" dirty="0" smtClean="0">
                <a:solidFill>
                  <a:srgbClr val="C00000"/>
                </a:solidFill>
                <a:latin typeface="Corbel" pitchFamily="34" charset="0"/>
              </a:rPr>
              <a:t>Tribunal</a:t>
            </a:r>
            <a:r>
              <a:rPr lang="es-ES" b="1" cap="small" dirty="0" smtClean="0">
                <a:latin typeface="Corbel" pitchFamily="34" charset="0"/>
              </a:rPr>
              <a:t> </a:t>
            </a:r>
            <a:r>
              <a:rPr lang="es-ES" b="1" cap="small" dirty="0" smtClean="0">
                <a:solidFill>
                  <a:srgbClr val="C00000"/>
                </a:solidFill>
                <a:latin typeface="Corbel" pitchFamily="34" charset="0"/>
              </a:rPr>
              <a:t>Superior</a:t>
            </a:r>
            <a:r>
              <a:rPr lang="es-ES" b="1" cap="small" dirty="0" smtClean="0">
                <a:latin typeface="Corbel" pitchFamily="34" charset="0"/>
              </a:rPr>
              <a:t> </a:t>
            </a:r>
            <a:r>
              <a:rPr lang="es-ES" b="1" cap="small" dirty="0" smtClean="0">
                <a:solidFill>
                  <a:srgbClr val="C00000"/>
                </a:solidFill>
                <a:latin typeface="Corbel" pitchFamily="34" charset="0"/>
              </a:rPr>
              <a:t>de</a:t>
            </a:r>
            <a:r>
              <a:rPr lang="es-ES" b="1" cap="small" dirty="0" smtClean="0">
                <a:latin typeface="Corbel" pitchFamily="34" charset="0"/>
              </a:rPr>
              <a:t> </a:t>
            </a:r>
            <a:r>
              <a:rPr lang="es-ES" b="1" cap="small" dirty="0" smtClean="0">
                <a:solidFill>
                  <a:srgbClr val="C00000"/>
                </a:solidFill>
                <a:latin typeface="Corbel" pitchFamily="34" charset="0"/>
              </a:rPr>
              <a:t>Bogotá</a:t>
            </a:r>
            <a:endParaRPr lang="es-ES" b="1" cap="small" dirty="0">
              <a:solidFill>
                <a:srgbClr val="C00000"/>
              </a:solidFill>
              <a:latin typeface="Corbel" pitchFamily="34" charset="0"/>
            </a:endParaRPr>
          </a:p>
        </p:txBody>
      </p:sp>
      <p:sp>
        <p:nvSpPr>
          <p:cNvPr id="122" name="121 CuadroTexto"/>
          <p:cNvSpPr txBox="1"/>
          <p:nvPr/>
        </p:nvSpPr>
        <p:spPr>
          <a:xfrm>
            <a:off x="9538540" y="3252272"/>
            <a:ext cx="174203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974628" y="3304727"/>
            <a:ext cx="10513168" cy="227191"/>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a:t>
            </a:r>
            <a:r>
              <a:rPr lang="es-ES" sz="1600" b="1" dirty="0">
                <a:solidFill>
                  <a:schemeClr val="accent5">
                    <a:lumMod val="20000"/>
                    <a:lumOff val="80000"/>
                  </a:schemeClr>
                </a:solidFill>
              </a:rPr>
              <a:t>1</a:t>
            </a:r>
          </a:p>
          <a:p>
            <a:pPr algn="r"/>
            <a:r>
              <a:rPr lang="es-ES" sz="1600" b="1" cap="small" dirty="0" smtClean="0">
                <a:solidFill>
                  <a:schemeClr val="accent5">
                    <a:lumMod val="20000"/>
                    <a:lumOff val="80000"/>
                  </a:schemeClr>
                </a:solidFill>
              </a:rPr>
              <a:t>Consolidado conductas punibles: 4</a:t>
            </a:r>
          </a:p>
          <a:p>
            <a:pPr algn="r"/>
            <a:r>
              <a:rPr lang="es-ES" sz="1600" b="1" cap="small" dirty="0" smtClean="0">
                <a:solidFill>
                  <a:schemeClr val="accent5">
                    <a:lumMod val="20000"/>
                    <a:lumOff val="80000"/>
                  </a:schemeClr>
                </a:solidFill>
              </a:rPr>
              <a:t>Hechos: 3</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a:t>
            </a:r>
            <a:endParaRPr lang="es-ES" sz="1600" b="1" cap="small" dirty="0">
              <a:solidFill>
                <a:schemeClr val="accent5">
                  <a:lumMod val="20000"/>
                  <a:lumOff val="80000"/>
                </a:schemeClr>
              </a:solidFill>
            </a:endParaRPr>
          </a:p>
        </p:txBody>
      </p:sp>
      <p:sp>
        <p:nvSpPr>
          <p:cNvPr id="54" name="Freeform 28"/>
          <p:cNvSpPr>
            <a:spLocks/>
          </p:cNvSpPr>
          <p:nvPr/>
        </p:nvSpPr>
        <p:spPr bwMode="auto">
          <a:xfrm>
            <a:off x="9025347" y="2517990"/>
            <a:ext cx="342999" cy="143264"/>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55" name="Tabla 54"/>
          <p:cNvGraphicFramePr>
            <a:graphicFrameLocks noGrp="1"/>
          </p:cNvGraphicFramePr>
          <p:nvPr>
            <p:extLst>
              <p:ext uri="{D42A27DB-BD31-4B8C-83A1-F6EECF244321}">
                <p14:modId xmlns:p14="http://schemas.microsoft.com/office/powerpoint/2010/main" val="2209516911"/>
              </p:ext>
            </p:extLst>
          </p:nvPr>
        </p:nvGraphicFramePr>
        <p:xfrm>
          <a:off x="1127448" y="3758731"/>
          <a:ext cx="5217518" cy="2090869"/>
        </p:xfrm>
        <a:graphic>
          <a:graphicData uri="http://schemas.openxmlformats.org/drawingml/2006/table">
            <a:tbl>
              <a:tblPr firstRow="1" bandRow="1">
                <a:tableStyleId>{5C22544A-7EE6-4342-B048-85BDC9FD1C3A}</a:tableStyleId>
              </a:tblPr>
              <a:tblGrid>
                <a:gridCol w="3273301"/>
                <a:gridCol w="440295"/>
                <a:gridCol w="1503922"/>
              </a:tblGrid>
              <a:tr h="1110429">
                <a:tc>
                  <a:txBody>
                    <a:bodyPr/>
                    <a:lstStyle/>
                    <a:p>
                      <a:pPr marL="908050" lvl="1" indent="0" algn="just"/>
                      <a:r>
                        <a:rPr lang="es-ES" sz="1400" dirty="0" smtClean="0">
                          <a:solidFill>
                            <a:schemeClr val="tx1"/>
                          </a:solidFill>
                        </a:rPr>
                        <a:t>Aramis Machado </a:t>
                      </a:r>
                      <a:r>
                        <a:rPr lang="es-ES" sz="1400" dirty="0" err="1" smtClean="0">
                          <a:solidFill>
                            <a:schemeClr val="tx1"/>
                          </a:solidFill>
                        </a:rPr>
                        <a:t>Ortíz</a:t>
                      </a:r>
                      <a:r>
                        <a:rPr lang="es-ES" sz="1400" dirty="0" smtClean="0">
                          <a:solidFill>
                            <a:schemeClr val="tx1"/>
                          </a:solidFill>
                        </a:rPr>
                        <a:t> alias “Cabo Machado”</a:t>
                      </a:r>
                      <a:endParaRPr lang="es-ES" sz="1400" dirty="0">
                        <a:solidFill>
                          <a:schemeClr val="tx1"/>
                        </a:solidFill>
                      </a:endParaRPr>
                    </a:p>
                  </a:txBody>
                  <a:tcPr>
                    <a:solidFill>
                      <a:schemeClr val="bg1">
                        <a:lumMod val="95000"/>
                      </a:schemeClr>
                    </a:solidFill>
                  </a:tcPr>
                </a:tc>
                <a:tc gridSpan="2">
                  <a:txBody>
                    <a:bodyPr/>
                    <a:lstStyle/>
                    <a:p>
                      <a:pPr marL="908050" lvl="1" indent="0" algn="just"/>
                      <a:r>
                        <a:rPr lang="es-ES" sz="1400" dirty="0" smtClean="0">
                          <a:solidFill>
                            <a:schemeClr val="tx1"/>
                          </a:solidFill>
                        </a:rPr>
                        <a:t>Patrullero</a:t>
                      </a:r>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70840">
                <a:tc gridSpan="3">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31963">
                <a:tc gridSpan="2">
                  <a:txBody>
                    <a:bodyPr/>
                    <a:lstStyle/>
                    <a:p>
                      <a:r>
                        <a:rPr lang="es-ES" sz="1400" dirty="0" smtClean="0"/>
                        <a:t>Fuga de presos</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81483">
                <a:tc gridSpan="2">
                  <a:txBody>
                    <a:bodyPr/>
                    <a:lstStyle/>
                    <a:p>
                      <a:r>
                        <a:rPr lang="es-ES" sz="1400" dirty="0" smtClean="0"/>
                        <a:t>Otros </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8669"/>
          <a:ext cx="6811287" cy="2002267"/>
        </p:xfrm>
        <a:graphic>
          <a:graphicData uri="http://schemas.openxmlformats.org/drawingml/2006/table">
            <a:tbl>
              <a:tblPr firstRow="1" bandRow="1">
                <a:tableStyleId>{5C22544A-7EE6-4342-B048-85BDC9FD1C3A}</a:tableStyleId>
              </a:tblPr>
              <a:tblGrid>
                <a:gridCol w="3642935"/>
                <a:gridCol w="3168352"/>
              </a:tblGrid>
              <a:tr h="712099">
                <a:tc gridSpan="2">
                  <a:txBody>
                    <a:bodyPr/>
                    <a:lstStyle/>
                    <a:p>
                      <a:pPr lvl="0" algn="ctr"/>
                      <a:r>
                        <a:rPr lang="es-ES" sz="1800" b="1" kern="1200" cap="small" spc="0" baseline="0" dirty="0" smtClean="0">
                          <a:solidFill>
                            <a:srgbClr val="FFFF66"/>
                          </a:solidFill>
                          <a:latin typeface="+mn-lt"/>
                          <a:ea typeface="+mn-ea"/>
                          <a:cs typeface="Arial" pitchFamily="34" charset="0"/>
                        </a:rPr>
                        <a:t>Frente Fronteras del Bloque Catatumbo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a:t>
                      </a:r>
                      <a:endParaRPr lang="es-ES" sz="1050" dirty="0"/>
                    </a:p>
                  </a:txBody>
                  <a:tcPr/>
                </a:tc>
                <a:tc>
                  <a:txBody>
                    <a:bodyPr/>
                    <a:lstStyle/>
                    <a:p>
                      <a:r>
                        <a:rPr lang="es-ES" sz="1400" dirty="0" smtClean="0"/>
                        <a:t>29 de</a:t>
                      </a:r>
                      <a:r>
                        <a:rPr lang="es-ES" sz="1400" baseline="0" dirty="0" smtClean="0"/>
                        <a:t> junio de 2011 </a:t>
                      </a:r>
                      <a:r>
                        <a:rPr lang="es-ES" sz="1400" baseline="0" dirty="0" smtClean="0">
                          <a:hlinkClick r:id="rId3"/>
                        </a:rPr>
                        <a:t>Consulte texto</a:t>
                      </a:r>
                      <a:endParaRPr lang="es-ES" sz="1400" dirty="0"/>
                    </a:p>
                  </a:txBody>
                  <a:tcPr/>
                </a:tc>
              </a:tr>
              <a:tr h="386004">
                <a:tc>
                  <a:txBody>
                    <a:bodyPr/>
                    <a:lstStyle/>
                    <a:p>
                      <a:r>
                        <a:rPr lang="es-ES" sz="1400" dirty="0" smtClean="0"/>
                        <a:t>Segunda</a:t>
                      </a:r>
                      <a:r>
                        <a:rPr lang="es-ES" sz="1400" baseline="0" dirty="0" smtClean="0"/>
                        <a:t> Instancia. </a:t>
                      </a:r>
                      <a:r>
                        <a:rPr lang="es-ES" sz="1050" baseline="0" dirty="0" smtClean="0"/>
                        <a:t>M.P. Dr. Javier Zapata </a:t>
                      </a:r>
                      <a:r>
                        <a:rPr lang="es-ES" sz="1050" baseline="0" dirty="0" err="1" smtClean="0"/>
                        <a:t>Ortíz</a:t>
                      </a:r>
                      <a:endParaRPr lang="es-ES" sz="1050" dirty="0"/>
                    </a:p>
                  </a:txBody>
                  <a:tcPr/>
                </a:tc>
                <a:tc>
                  <a:txBody>
                    <a:bodyPr/>
                    <a:lstStyle/>
                    <a:p>
                      <a:r>
                        <a:rPr lang="es-ES" sz="1400" dirty="0" smtClean="0"/>
                        <a:t>Rad. 37048 6</a:t>
                      </a:r>
                      <a:r>
                        <a:rPr lang="es-ES" sz="1400" baseline="0" dirty="0" smtClean="0"/>
                        <a:t> de diciembre de 2012 </a:t>
                      </a:r>
                      <a:r>
                        <a:rPr lang="es-ES" sz="1400" baseline="0" dirty="0" smtClean="0">
                          <a:hlinkClick r:id="rId4"/>
                        </a:rPr>
                        <a:t>Consulte texto</a:t>
                      </a:r>
                      <a:endParaRPr lang="es-ES" sz="1400" dirty="0"/>
                    </a:p>
                  </a:txBody>
                  <a:tcPr/>
                </a:tc>
              </a:tr>
              <a:tr h="386004">
                <a:tc>
                  <a:txBody>
                    <a:bodyPr/>
                    <a:lstStyle/>
                    <a:p>
                      <a:r>
                        <a:rPr lang="es-ES" sz="1400" dirty="0" smtClean="0"/>
                        <a:t>Postulados</a:t>
                      </a:r>
                      <a:endParaRPr lang="es-ES" sz="140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a:t>
            </a:r>
            <a:endParaRPr lang="es-ES" cap="small" dirty="0">
              <a:solidFill>
                <a:srgbClr val="C00000"/>
              </a:solidFill>
              <a:latin typeface="Agency FB" panose="020B0503020202020204" pitchFamily="34" charset="0"/>
            </a:endParaRPr>
          </a:p>
        </p:txBody>
      </p:sp>
      <p:sp>
        <p:nvSpPr>
          <p:cNvPr id="7" name="CuadroTexto 6"/>
          <p:cNvSpPr txBox="1"/>
          <p:nvPr/>
        </p:nvSpPr>
        <p:spPr>
          <a:xfrm>
            <a:off x="605390" y="272520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9" name="Group 111"/>
          <p:cNvGrpSpPr>
            <a:grpSpLocks/>
          </p:cNvGrpSpPr>
          <p:nvPr/>
        </p:nvGrpSpPr>
        <p:grpSpPr bwMode="auto">
          <a:xfrm>
            <a:off x="8256240" y="1959447"/>
            <a:ext cx="2726997" cy="1799284"/>
            <a:chOff x="748" y="80"/>
            <a:chExt cx="6097" cy="4240"/>
          </a:xfrm>
        </p:grpSpPr>
        <p:sp>
          <p:nvSpPr>
            <p:cNvPr id="6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9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273" y="449"/>
              <a:ext cx="2572" cy="118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Frente </a:t>
              </a:r>
              <a:r>
                <a:rPr lang="es-ES" sz="800" b="1" dirty="0" err="1">
                  <a:effectLst>
                    <a:outerShdw blurRad="38100" dist="38100" dir="2700000" algn="tl">
                      <a:srgbClr val="000000">
                        <a:alpha val="43137"/>
                      </a:srgbClr>
                    </a:outerShdw>
                  </a:effectLst>
                  <a:latin typeface="Calibri" pitchFamily="34" charset="0"/>
                  <a:cs typeface="Tahoma" pitchFamily="34" charset="0"/>
                </a:rPr>
                <a:t>Froteras</a:t>
              </a: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err="1">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CATATUMBO</a:t>
              </a:r>
            </a:p>
          </p:txBody>
        </p:sp>
        <p:sp>
          <p:nvSpPr>
            <p:cNvPr id="95" name="Rectangle 87"/>
            <p:cNvSpPr>
              <a:spLocks noChangeArrowheads="1"/>
            </p:cNvSpPr>
            <p:nvPr/>
          </p:nvSpPr>
          <p:spPr bwMode="auto">
            <a:xfrm>
              <a:off x="3895" y="450"/>
              <a:ext cx="2754"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49" name="52 Imagen" descr="77030318.jpg"/>
          <p:cNvPicPr>
            <a:picLocks noChangeAspect="1"/>
          </p:cNvPicPr>
          <p:nvPr/>
        </p:nvPicPr>
        <p:blipFill>
          <a:blip r:embed="rId7" cstate="print"/>
          <a:stretch>
            <a:fillRect/>
          </a:stretch>
        </p:blipFill>
        <p:spPr>
          <a:xfrm>
            <a:off x="1127448" y="3769578"/>
            <a:ext cx="864096" cy="100811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691674577"/>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1271464" y="764704"/>
            <a:ext cx="9505056" cy="496996"/>
          </a:xfrm>
          <a:prstGeom prst="rect">
            <a:avLst/>
          </a:prstGeom>
          <a:noFill/>
        </p:spPr>
        <p:txBody>
          <a:bodyPr wrap="square" rtlCol="0">
            <a:spAutoFit/>
          </a:bodyPr>
          <a:lstStyle/>
          <a:p>
            <a:pPr algn="ctr">
              <a:lnSpc>
                <a:spcPct val="150000"/>
              </a:lnSpc>
            </a:pPr>
            <a:endParaRPr lang="es-CO" sz="2000" dirty="0">
              <a:solidFill>
                <a:srgbClr val="FF0066"/>
              </a:solidFill>
            </a:endParaRPr>
          </a:p>
        </p:txBody>
      </p:sp>
      <p:sp>
        <p:nvSpPr>
          <p:cNvPr id="12" name="52 CuadroTexto"/>
          <p:cNvSpPr txBox="1"/>
          <p:nvPr/>
        </p:nvSpPr>
        <p:spPr>
          <a:xfrm>
            <a:off x="7474315" y="825320"/>
            <a:ext cx="4248472"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Patrulleros 7</a:t>
            </a:r>
          </a:p>
          <a:p>
            <a:pPr algn="r"/>
            <a:r>
              <a:rPr lang="es-ES" sz="1600" b="1" cap="small" dirty="0" smtClean="0">
                <a:solidFill>
                  <a:schemeClr val="accent5">
                    <a:lumMod val="20000"/>
                    <a:lumOff val="80000"/>
                  </a:schemeClr>
                </a:solidFill>
              </a:rPr>
              <a:t>Conductas punibles: 58</a:t>
            </a:r>
          </a:p>
          <a:p>
            <a:pPr algn="r"/>
            <a:r>
              <a:rPr lang="es-ES" sz="1600" b="1" cap="small" dirty="0" smtClean="0">
                <a:solidFill>
                  <a:schemeClr val="accent5">
                    <a:lumMod val="20000"/>
                    <a:lumOff val="80000"/>
                  </a:schemeClr>
                </a:solidFill>
              </a:rPr>
              <a:t>Hechos: 40 </a:t>
            </a:r>
            <a:r>
              <a:rPr lang="es-ES" sz="1600" b="1" cap="small" dirty="0" err="1" smtClean="0">
                <a:solidFill>
                  <a:schemeClr val="accent5">
                    <a:lumMod val="20000"/>
                    <a:lumOff val="80000"/>
                  </a:schemeClr>
                </a:solidFill>
              </a:rPr>
              <a:t>aprox</a:t>
            </a: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Total víctimas: 300</a:t>
            </a:r>
          </a:p>
        </p:txBody>
      </p:sp>
      <p:graphicFrame>
        <p:nvGraphicFramePr>
          <p:cNvPr id="10" name="16 Tabla"/>
          <p:cNvGraphicFramePr>
            <a:graphicFrameLocks noGrp="1"/>
          </p:cNvGraphicFramePr>
          <p:nvPr>
            <p:extLst>
              <p:ext uri="{D42A27DB-BD31-4B8C-83A1-F6EECF244321}">
                <p14:modId xmlns:p14="http://schemas.microsoft.com/office/powerpoint/2010/main" val="1585874111"/>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Cacique Nutibara de las autodefensas unidas de Colombia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a:t>
                      </a:r>
                      <a:r>
                        <a:rPr lang="es-ES" sz="1050" baseline="0" dirty="0" err="1" smtClean="0"/>
                        <a:t>Ruben</a:t>
                      </a:r>
                      <a:r>
                        <a:rPr lang="es-ES" sz="1050" baseline="0" dirty="0" smtClean="0"/>
                        <a:t>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24 de septiembre de 2015. </a:t>
                      </a:r>
                      <a:r>
                        <a:rPr lang="es-ES" sz="1400" u="sng" dirty="0" smtClean="0">
                          <a:solidFill>
                            <a:srgbClr val="7030A0"/>
                          </a:solidFill>
                        </a:rPr>
                        <a:t>Ver Sentencia</a:t>
                      </a:r>
                    </a:p>
                    <a:p>
                      <a:endParaRPr lang="es-ES" sz="1400" u="none"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7</a:t>
                      </a:r>
                      <a:endParaRPr lang="es-ES" sz="1400" dirty="0"/>
                    </a:p>
                  </a:txBody>
                  <a:tcPr/>
                </a:tc>
              </a:tr>
            </a:tbl>
          </a:graphicData>
        </a:graphic>
      </p:graphicFrame>
      <p:sp>
        <p:nvSpPr>
          <p:cNvPr id="11"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a:t>
            </a:r>
            <a:r>
              <a:rPr lang="es-ES" cap="small" dirty="0">
                <a:solidFill>
                  <a:srgbClr val="C00000"/>
                </a:solidFill>
                <a:latin typeface="Agency FB" panose="020B0503020202020204" pitchFamily="34" charset="0"/>
              </a:rPr>
              <a:t>5</a:t>
            </a:r>
          </a:p>
        </p:txBody>
      </p:sp>
      <p:graphicFrame>
        <p:nvGraphicFramePr>
          <p:cNvPr id="44" name="Tabla 43"/>
          <p:cNvGraphicFramePr>
            <a:graphicFrameLocks noGrp="1"/>
          </p:cNvGraphicFramePr>
          <p:nvPr>
            <p:extLst>
              <p:ext uri="{D42A27DB-BD31-4B8C-83A1-F6EECF244321}">
                <p14:modId xmlns:p14="http://schemas.microsoft.com/office/powerpoint/2010/main" val="3032352429"/>
              </p:ext>
            </p:extLst>
          </p:nvPr>
        </p:nvGraphicFramePr>
        <p:xfrm>
          <a:off x="1127448" y="2664873"/>
          <a:ext cx="4641497" cy="2133208"/>
        </p:xfrm>
        <a:graphic>
          <a:graphicData uri="http://schemas.openxmlformats.org/drawingml/2006/table">
            <a:tbl>
              <a:tblPr firstRow="1" bandRow="1">
                <a:tableStyleId>{5C22544A-7EE6-4342-B048-85BDC9FD1C3A}</a:tableStyleId>
              </a:tblPr>
              <a:tblGrid>
                <a:gridCol w="1667334"/>
                <a:gridCol w="495694"/>
                <a:gridCol w="1982775"/>
                <a:gridCol w="495694"/>
              </a:tblGrid>
              <a:tr h="792088">
                <a:tc gridSpan="4">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92123">
                <a:tc>
                  <a:txBody>
                    <a:bodyPr/>
                    <a:lstStyle/>
                    <a:p>
                      <a:r>
                        <a:rPr lang="es-ES" sz="1400" dirty="0" smtClean="0"/>
                        <a:t>Homicidio en persona protegida</a:t>
                      </a:r>
                      <a:endParaRPr lang="es-ES" sz="1400" dirty="0"/>
                    </a:p>
                  </a:txBody>
                  <a:tcPr/>
                </a:tc>
                <a:tc>
                  <a:txBody>
                    <a:bodyPr/>
                    <a:lstStyle/>
                    <a:p>
                      <a:r>
                        <a:rPr lang="es-ES" sz="1400" dirty="0" smtClean="0"/>
                        <a:t>39</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2</a:t>
                      </a:r>
                      <a:endParaRPr lang="es-ES" sz="1400" dirty="0"/>
                    </a:p>
                  </a:txBody>
                  <a:tcPr/>
                </a:tc>
              </a:tr>
              <a:tr h="171837">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c>
                  <a:txBody>
                    <a:bodyPr/>
                    <a:lstStyle/>
                    <a:p>
                      <a:r>
                        <a:rPr lang="es-ES" sz="1400" dirty="0" smtClean="0"/>
                        <a:t>Lesiones personales</a:t>
                      </a:r>
                      <a:endParaRPr lang="es-ES" sz="1400" dirty="0"/>
                    </a:p>
                  </a:txBody>
                  <a:tcPr/>
                </a:tc>
                <a:tc>
                  <a:txBody>
                    <a:bodyPr/>
                    <a:lstStyle/>
                    <a:p>
                      <a:r>
                        <a:rPr lang="es-ES" sz="1400" dirty="0" smtClean="0"/>
                        <a:t>4</a:t>
                      </a:r>
                      <a:endParaRPr lang="es-ES" sz="1400" dirty="0"/>
                    </a:p>
                  </a:txBody>
                  <a:tcPr/>
                </a:tc>
              </a:tr>
              <a:tr h="292123">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2</a:t>
                      </a:r>
                      <a:endParaRPr lang="es-ES" sz="1400" dirty="0"/>
                    </a:p>
                  </a:txBody>
                  <a:tcPr/>
                </a:tc>
              </a:tr>
            </a:tbl>
          </a:graphicData>
        </a:graphic>
      </p:graphicFrame>
      <p:grpSp>
        <p:nvGrpSpPr>
          <p:cNvPr id="50" name="Group 111"/>
          <p:cNvGrpSpPr>
            <a:grpSpLocks/>
          </p:cNvGrpSpPr>
          <p:nvPr/>
        </p:nvGrpSpPr>
        <p:grpSpPr bwMode="auto">
          <a:xfrm>
            <a:off x="8616280" y="1988840"/>
            <a:ext cx="3203833" cy="2132856"/>
            <a:chOff x="748" y="80"/>
            <a:chExt cx="5573" cy="4240"/>
          </a:xfrm>
        </p:grpSpPr>
        <p:sp>
          <p:nvSpPr>
            <p:cNvPr id="51"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3"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Text Box 29"/>
            <p:cNvSpPr txBox="1">
              <a:spLocks noChangeArrowheads="1"/>
            </p:cNvSpPr>
            <p:nvPr/>
          </p:nvSpPr>
          <p:spPr bwMode="auto">
            <a:xfrm>
              <a:off x="1916" y="3017"/>
              <a:ext cx="321" cy="459"/>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3"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2"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86"/>
            <p:cNvSpPr txBox="1">
              <a:spLocks noChangeArrowheads="1"/>
            </p:cNvSpPr>
            <p:nvPr/>
          </p:nvSpPr>
          <p:spPr bwMode="auto">
            <a:xfrm>
              <a:off x="3879" y="80"/>
              <a:ext cx="2442" cy="96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endParaRPr lang="es-ES" sz="900" b="1" dirty="0" smtClean="0">
                <a:latin typeface="Calibri" pitchFamily="34" charset="0"/>
                <a:cs typeface="Tahoma" pitchFamily="34" charset="0"/>
              </a:endParaRPr>
            </a:p>
            <a:p>
              <a:pPr fontAlgn="auto">
                <a:lnSpc>
                  <a:spcPct val="150000"/>
                </a:lnSpc>
                <a:spcBef>
                  <a:spcPts val="0"/>
                </a:spcBef>
                <a:spcAft>
                  <a:spcPts val="0"/>
                </a:spcAft>
                <a:defRPr/>
              </a:pPr>
              <a:r>
                <a:rPr lang="es-ES" sz="900" b="1" dirty="0" smtClean="0">
                  <a:latin typeface="Calibri" pitchFamily="34" charset="0"/>
                  <a:cs typeface="Tahoma" pitchFamily="34" charset="0"/>
                </a:rPr>
                <a:t>F</a:t>
              </a:r>
              <a:r>
                <a:rPr lang="es-ES" sz="900" b="1" dirty="0">
                  <a:latin typeface="Calibri" pitchFamily="34" charset="0"/>
                  <a:cs typeface="Tahoma" pitchFamily="34" charset="0"/>
                </a:rPr>
                <a:t>. CACIQUE </a:t>
              </a:r>
              <a:r>
                <a:rPr lang="es-ES" sz="900" b="1" dirty="0" smtClean="0">
                  <a:latin typeface="Calibri" pitchFamily="34" charset="0"/>
                  <a:cs typeface="Tahoma" pitchFamily="34" charset="0"/>
                </a:rPr>
                <a:t>NUTIBARA</a:t>
              </a:r>
              <a:endParaRPr lang="es-ES" sz="900" b="1" dirty="0">
                <a:latin typeface="Calibri" pitchFamily="34" charset="0"/>
                <a:cs typeface="Tahoma" pitchFamily="34" charset="0"/>
              </a:endParaRPr>
            </a:p>
          </p:txBody>
        </p:sp>
        <p:sp>
          <p:nvSpPr>
            <p:cNvPr id="120" name="Rectangle 87"/>
            <p:cNvSpPr>
              <a:spLocks noChangeArrowheads="1"/>
            </p:cNvSpPr>
            <p:nvPr/>
          </p:nvSpPr>
          <p:spPr bwMode="auto">
            <a:xfrm>
              <a:off x="3754" y="80"/>
              <a:ext cx="2380" cy="113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2" name="Oval 89"/>
            <p:cNvSpPr>
              <a:spLocks noChangeArrowheads="1"/>
            </p:cNvSpPr>
            <p:nvPr/>
          </p:nvSpPr>
          <p:spPr bwMode="auto">
            <a:xfrm flipH="1">
              <a:off x="3754" y="754"/>
              <a:ext cx="215" cy="130"/>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2" name="Imagen 1"/>
          <p:cNvPicPr>
            <a:picLocks noChangeAspect="1"/>
          </p:cNvPicPr>
          <p:nvPr/>
        </p:nvPicPr>
        <p:blipFill>
          <a:blip r:embed="rId4"/>
          <a:stretch>
            <a:fillRect/>
          </a:stretch>
        </p:blipFill>
        <p:spPr>
          <a:xfrm>
            <a:off x="9088836" y="2682785"/>
            <a:ext cx="203032" cy="119973"/>
          </a:xfrm>
          <a:prstGeom prst="rect">
            <a:avLst/>
          </a:prstGeom>
        </p:spPr>
      </p:pic>
    </p:spTree>
    <p:extLst>
      <p:ext uri="{BB962C8B-B14F-4D97-AF65-F5344CB8AC3E}">
        <p14:creationId xmlns:p14="http://schemas.microsoft.com/office/powerpoint/2010/main" val="1104677392"/>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52 CuadroTexto"/>
          <p:cNvSpPr txBox="1"/>
          <p:nvPr/>
        </p:nvSpPr>
        <p:spPr>
          <a:xfrm>
            <a:off x="7441695" y="596843"/>
            <a:ext cx="4414945" cy="1169551"/>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400" b="1" cap="small" dirty="0">
                <a:solidFill>
                  <a:schemeClr val="accent5">
                    <a:lumMod val="20000"/>
                    <a:lumOff val="80000"/>
                  </a:schemeClr>
                </a:solidFill>
              </a:rPr>
              <a:t>Comandantes: 4</a:t>
            </a:r>
          </a:p>
          <a:p>
            <a:pPr algn="r"/>
            <a:r>
              <a:rPr lang="es-ES" sz="1400" b="1" cap="small" dirty="0">
                <a:solidFill>
                  <a:schemeClr val="accent5">
                    <a:lumMod val="20000"/>
                    <a:lumOff val="80000"/>
                  </a:schemeClr>
                </a:solidFill>
              </a:rPr>
              <a:t>Patrulleros: 16</a:t>
            </a:r>
          </a:p>
          <a:p>
            <a:pPr algn="r"/>
            <a:r>
              <a:rPr lang="es-ES" sz="1400" b="1" cap="small" dirty="0">
                <a:solidFill>
                  <a:schemeClr val="accent5">
                    <a:lumMod val="20000"/>
                    <a:lumOff val="80000"/>
                  </a:schemeClr>
                </a:solidFill>
              </a:rPr>
              <a:t>Consolidado conductas punibles:  1.775</a:t>
            </a:r>
          </a:p>
          <a:p>
            <a:pPr algn="r"/>
            <a:r>
              <a:rPr lang="es-ES" sz="1400" b="1" cap="small" dirty="0">
                <a:solidFill>
                  <a:schemeClr val="accent5">
                    <a:lumMod val="20000"/>
                    <a:lumOff val="80000"/>
                  </a:schemeClr>
                </a:solidFill>
              </a:rPr>
              <a:t>Hechos: 203</a:t>
            </a:r>
          </a:p>
          <a:p>
            <a:pPr algn="r"/>
            <a:r>
              <a:rPr lang="es-ES" sz="1400" b="1" cap="small" dirty="0">
                <a:solidFill>
                  <a:schemeClr val="accent5">
                    <a:lumMod val="20000"/>
                    <a:lumOff val="80000"/>
                  </a:schemeClr>
                </a:solidFill>
              </a:rPr>
              <a:t>Total víctimas aprox. : 841</a:t>
            </a:r>
          </a:p>
        </p:txBody>
      </p:sp>
      <p:graphicFrame>
        <p:nvGraphicFramePr>
          <p:cNvPr id="11" name="Tabla 10"/>
          <p:cNvGraphicFramePr>
            <a:graphicFrameLocks noGrp="1"/>
          </p:cNvGraphicFramePr>
          <p:nvPr>
            <p:extLst>
              <p:ext uri="{D42A27DB-BD31-4B8C-83A1-F6EECF244321}">
                <p14:modId xmlns:p14="http://schemas.microsoft.com/office/powerpoint/2010/main" val="3093060219"/>
              </p:ext>
            </p:extLst>
          </p:nvPr>
        </p:nvGraphicFramePr>
        <p:xfrm>
          <a:off x="334632" y="3495508"/>
          <a:ext cx="10861885" cy="3291840"/>
        </p:xfrm>
        <a:graphic>
          <a:graphicData uri="http://schemas.openxmlformats.org/drawingml/2006/table">
            <a:tbl>
              <a:tblPr firstRow="1" bandRow="1">
                <a:tableStyleId>{5C22544A-7EE6-4342-B048-85BDC9FD1C3A}</a:tableStyleId>
              </a:tblPr>
              <a:tblGrid>
                <a:gridCol w="2011461"/>
                <a:gridCol w="864739"/>
                <a:gridCol w="2487695"/>
                <a:gridCol w="963745"/>
                <a:gridCol w="3238100"/>
                <a:gridCol w="1296145"/>
              </a:tblGrid>
              <a:tr h="291465">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408051">
                <a:tc>
                  <a:txBody>
                    <a:bodyPr/>
                    <a:lstStyle/>
                    <a:p>
                      <a:r>
                        <a:rPr lang="es-ES" sz="1100" dirty="0" smtClean="0"/>
                        <a:t>OLIMPO DE JESÚS</a:t>
                      </a:r>
                      <a:r>
                        <a:rPr lang="es-ES" sz="1100" baseline="0" dirty="0" smtClean="0"/>
                        <a:t> SÁNCHEZ CARO - COMANDANTE</a:t>
                      </a:r>
                      <a:endParaRPr lang="es-ES" sz="1100" dirty="0"/>
                    </a:p>
                  </a:txBody>
                  <a:tcPr/>
                </a:tc>
                <a:tc>
                  <a:txBody>
                    <a:bodyPr/>
                    <a:lstStyle/>
                    <a:p>
                      <a:endParaRPr lang="es-ES" sz="1100" dirty="0"/>
                    </a:p>
                  </a:txBody>
                  <a:tcPr/>
                </a:tc>
                <a:tc>
                  <a:txBody>
                    <a:bodyPr/>
                    <a:lstStyle/>
                    <a:p>
                      <a:r>
                        <a:rPr lang="es-ES" sz="1100" dirty="0" smtClean="0"/>
                        <a:t>MARIA YARELIS PALOMEQUE MOSQUERA -PATRULLERA</a:t>
                      </a:r>
                      <a:endParaRPr lang="es-ES" sz="1100" dirty="0"/>
                    </a:p>
                  </a:txBody>
                  <a:tcPr/>
                </a:tc>
                <a:tc>
                  <a:txBody>
                    <a:bodyPr/>
                    <a:lstStyle/>
                    <a:p>
                      <a:endParaRPr lang="es-ES" sz="1100" dirty="0"/>
                    </a:p>
                  </a:txBody>
                  <a:tcPr/>
                </a:tc>
                <a:tc>
                  <a:txBody>
                    <a:bodyPr/>
                    <a:lstStyle/>
                    <a:p>
                      <a:r>
                        <a:rPr lang="es-ES" sz="1100" dirty="0" smtClean="0"/>
                        <a:t>BANDER YAVED CARO SANCHEZ</a:t>
                      </a:r>
                    </a:p>
                    <a:p>
                      <a:r>
                        <a:rPr lang="es-ES" sz="1100" dirty="0" smtClean="0"/>
                        <a:t>PATRULLERO</a:t>
                      </a:r>
                      <a:endParaRPr lang="es-ES" sz="1100" dirty="0"/>
                    </a:p>
                  </a:txBody>
                  <a:tcPr/>
                </a:tc>
                <a:tc>
                  <a:txBody>
                    <a:bodyPr/>
                    <a:lstStyle/>
                    <a:p>
                      <a:endParaRPr lang="es-ES" sz="1100" dirty="0"/>
                    </a:p>
                  </a:txBody>
                  <a:tcPr/>
                </a:tc>
              </a:tr>
              <a:tr h="408051">
                <a:tc>
                  <a:txBody>
                    <a:bodyPr/>
                    <a:lstStyle/>
                    <a:p>
                      <a:r>
                        <a:rPr lang="es-ES" sz="1100" dirty="0" smtClean="0"/>
                        <a:t>BEATRIZ ELENA ARENAS VASQUEZ - COMANDANTE</a:t>
                      </a:r>
                      <a:endParaRPr lang="es-ES" sz="1100" dirty="0"/>
                    </a:p>
                  </a:txBody>
                  <a:tcPr/>
                </a:tc>
                <a:tc>
                  <a:txBody>
                    <a:bodyPr/>
                    <a:lstStyle/>
                    <a:p>
                      <a:endParaRPr lang="es-ES" sz="1100" dirty="0"/>
                    </a:p>
                  </a:txBody>
                  <a:tcPr/>
                </a:tc>
                <a:tc>
                  <a:txBody>
                    <a:bodyPr/>
                    <a:lstStyle/>
                    <a:p>
                      <a:r>
                        <a:rPr lang="es-ES" sz="1100" dirty="0" smtClean="0"/>
                        <a:t>FRANCISCO ANTONIO SALAZAR HINESTROZA -COMANDANTE</a:t>
                      </a:r>
                      <a:endParaRPr lang="es-ES" sz="1100" dirty="0"/>
                    </a:p>
                  </a:txBody>
                  <a:tcPr/>
                </a:tc>
                <a:tc>
                  <a:txBody>
                    <a:bodyPr/>
                    <a:lstStyle/>
                    <a:p>
                      <a:endParaRPr lang="es-ES" sz="1100" dirty="0"/>
                    </a:p>
                  </a:txBody>
                  <a:tcPr/>
                </a:tc>
                <a:tc>
                  <a:txBody>
                    <a:bodyPr/>
                    <a:lstStyle/>
                    <a:p>
                      <a:r>
                        <a:rPr lang="es-ES" sz="1100" dirty="0" smtClean="0"/>
                        <a:t>OCTAVIO</a:t>
                      </a:r>
                      <a:r>
                        <a:rPr lang="es-ES" sz="1100" baseline="0" dirty="0" smtClean="0"/>
                        <a:t> DE JESUS SANCHEZ CARO</a:t>
                      </a:r>
                    </a:p>
                    <a:p>
                      <a:r>
                        <a:rPr lang="es-ES" sz="1100" baseline="0" dirty="0" smtClean="0"/>
                        <a:t>PATRULLERO</a:t>
                      </a:r>
                      <a:endParaRPr lang="es-ES" sz="1100" dirty="0"/>
                    </a:p>
                  </a:txBody>
                  <a:tcPr/>
                </a:tc>
                <a:tc>
                  <a:txBody>
                    <a:bodyPr/>
                    <a:lstStyle/>
                    <a:p>
                      <a:endParaRPr lang="es-ES" sz="1100" dirty="0"/>
                    </a:p>
                  </a:txBody>
                  <a:tcPr/>
                </a:tc>
              </a:tr>
              <a:tr h="408051">
                <a:tc>
                  <a:txBody>
                    <a:bodyPr/>
                    <a:lstStyle/>
                    <a:p>
                      <a:r>
                        <a:rPr lang="es-ES" sz="1100" dirty="0" smtClean="0"/>
                        <a:t>LADYS YISER EUSSE FLOREZ- PATRULLERA</a:t>
                      </a:r>
                      <a:endParaRPr lang="es-ES" sz="1100" dirty="0"/>
                    </a:p>
                  </a:txBody>
                  <a:tcPr/>
                </a:tc>
                <a:tc>
                  <a:txBody>
                    <a:bodyPr/>
                    <a:lstStyle/>
                    <a:p>
                      <a:endParaRPr lang="es-ES" sz="1100" dirty="0"/>
                    </a:p>
                  </a:txBody>
                  <a:tcPr/>
                </a:tc>
                <a:tc>
                  <a:txBody>
                    <a:bodyPr/>
                    <a:lstStyle/>
                    <a:p>
                      <a:r>
                        <a:rPr lang="es-ES" sz="1100" dirty="0" smtClean="0"/>
                        <a:t>MARTIN ALONSO ARENAS</a:t>
                      </a:r>
                      <a:r>
                        <a:rPr lang="es-ES" sz="1100" baseline="0" dirty="0" smtClean="0"/>
                        <a:t> VASQUEZ -PATRULLERO</a:t>
                      </a:r>
                      <a:endParaRPr lang="es-ES" sz="1100" dirty="0"/>
                    </a:p>
                  </a:txBody>
                  <a:tcPr/>
                </a:tc>
                <a:tc>
                  <a:txBody>
                    <a:bodyPr/>
                    <a:lstStyle/>
                    <a:p>
                      <a:endParaRPr lang="es-ES" sz="1100" dirty="0"/>
                    </a:p>
                  </a:txBody>
                  <a:tcPr/>
                </a:tc>
                <a:tc>
                  <a:txBody>
                    <a:bodyPr/>
                    <a:lstStyle/>
                    <a:p>
                      <a:r>
                        <a:rPr lang="es-ES" sz="1100" dirty="0" smtClean="0"/>
                        <a:t>FRANKLIN ELI MOSQUERA SANCHEZ</a:t>
                      </a:r>
                    </a:p>
                    <a:p>
                      <a:r>
                        <a:rPr lang="es-ES" sz="1100" dirty="0" smtClean="0"/>
                        <a:t>PATRULLERO</a:t>
                      </a:r>
                      <a:endParaRPr lang="es-ES" sz="1100" dirty="0"/>
                    </a:p>
                  </a:txBody>
                  <a:tcPr/>
                </a:tc>
                <a:tc>
                  <a:txBody>
                    <a:bodyPr/>
                    <a:lstStyle/>
                    <a:p>
                      <a:endParaRPr lang="es-ES" sz="1100" dirty="0"/>
                    </a:p>
                  </a:txBody>
                  <a:tcPr/>
                </a:tc>
              </a:tr>
              <a:tr h="408051">
                <a:tc>
                  <a:txBody>
                    <a:bodyPr/>
                    <a:lstStyle/>
                    <a:p>
                      <a:r>
                        <a:rPr lang="es-ES" sz="1100" dirty="0" smtClean="0"/>
                        <a:t>CLARIBEL MOSQUERA PALACIOS -</a:t>
                      </a:r>
                      <a:r>
                        <a:rPr lang="es-ES" sz="1100" baseline="0" dirty="0" smtClean="0"/>
                        <a:t> PATRULLERA</a:t>
                      </a:r>
                      <a:endParaRPr lang="es-ES" sz="1100" dirty="0"/>
                    </a:p>
                  </a:txBody>
                  <a:tcPr/>
                </a:tc>
                <a:tc>
                  <a:txBody>
                    <a:bodyPr/>
                    <a:lstStyle/>
                    <a:p>
                      <a:endParaRPr lang="es-ES" sz="1100" dirty="0"/>
                    </a:p>
                  </a:txBody>
                  <a:tcPr/>
                </a:tc>
                <a:tc>
                  <a:txBody>
                    <a:bodyPr/>
                    <a:lstStyle/>
                    <a:p>
                      <a:r>
                        <a:rPr lang="es-ES" sz="1100" dirty="0" smtClean="0"/>
                        <a:t>LISARDO CARO -</a:t>
                      </a:r>
                      <a:r>
                        <a:rPr lang="es-ES" sz="1100" baseline="0" dirty="0" smtClean="0"/>
                        <a:t> PATRULLERO</a:t>
                      </a:r>
                      <a:endParaRPr lang="es-ES" sz="1100" dirty="0"/>
                    </a:p>
                  </a:txBody>
                  <a:tcPr/>
                </a:tc>
                <a:tc>
                  <a:txBody>
                    <a:bodyPr/>
                    <a:lstStyle/>
                    <a:p>
                      <a:endParaRPr lang="es-ES" sz="1100" dirty="0"/>
                    </a:p>
                  </a:txBody>
                  <a:tcPr/>
                </a:tc>
                <a:tc>
                  <a:txBody>
                    <a:bodyPr/>
                    <a:lstStyle/>
                    <a:p>
                      <a:r>
                        <a:rPr lang="es-ES" sz="1100" dirty="0" smtClean="0"/>
                        <a:t>CARLOS FERNANDO MOSQUERA AGUILAR –</a:t>
                      </a:r>
                      <a:r>
                        <a:rPr lang="es-ES" sz="1100" baseline="0" dirty="0" smtClean="0"/>
                        <a:t> PATRULLERO</a:t>
                      </a:r>
                      <a:endParaRPr lang="es-ES" sz="1100" dirty="0"/>
                    </a:p>
                  </a:txBody>
                  <a:tcPr/>
                </a:tc>
                <a:tc>
                  <a:txBody>
                    <a:bodyPr/>
                    <a:lstStyle/>
                    <a:p>
                      <a:endParaRPr lang="es-ES" sz="1100" dirty="0"/>
                    </a:p>
                  </a:txBody>
                  <a:tcPr/>
                </a:tc>
              </a:tr>
              <a:tr h="408051">
                <a:tc>
                  <a:txBody>
                    <a:bodyPr/>
                    <a:lstStyle/>
                    <a:p>
                      <a:r>
                        <a:rPr lang="es-ES" sz="1100" dirty="0" smtClean="0"/>
                        <a:t>BIBIANA MARIA SUAREZ ALVAREZ -PATRULLERA</a:t>
                      </a:r>
                      <a:endParaRPr lang="es-ES" sz="1100" dirty="0"/>
                    </a:p>
                  </a:txBody>
                  <a:tcPr/>
                </a:tc>
                <a:tc>
                  <a:txBody>
                    <a:bodyPr/>
                    <a:lstStyle/>
                    <a:p>
                      <a:endParaRPr lang="es-ES" sz="1100" dirty="0"/>
                    </a:p>
                  </a:txBody>
                  <a:tcPr/>
                </a:tc>
                <a:tc>
                  <a:txBody>
                    <a:bodyPr/>
                    <a:lstStyle/>
                    <a:p>
                      <a:r>
                        <a:rPr lang="es-ES" sz="1100" dirty="0" smtClean="0"/>
                        <a:t>EDISON MATURANA MOSQUERA -PATRULLERO</a:t>
                      </a:r>
                      <a:endParaRPr lang="es-ES" sz="1100" dirty="0"/>
                    </a:p>
                  </a:txBody>
                  <a:tcPr/>
                </a:tc>
                <a:tc>
                  <a:txBody>
                    <a:bodyPr/>
                    <a:lstStyle/>
                    <a:p>
                      <a:endParaRPr lang="es-ES" sz="1100" dirty="0"/>
                    </a:p>
                  </a:txBody>
                  <a:tcPr/>
                </a:tc>
                <a:tc>
                  <a:txBody>
                    <a:bodyPr/>
                    <a:lstStyle/>
                    <a:p>
                      <a:r>
                        <a:rPr lang="es-ES" sz="1100" dirty="0" smtClean="0"/>
                        <a:t>ANIBAL DUAVE VALENCIA –PATRULLERO</a:t>
                      </a:r>
                      <a:endParaRPr lang="es-ES" sz="1100" dirty="0"/>
                    </a:p>
                  </a:txBody>
                  <a:tcPr/>
                </a:tc>
                <a:tc>
                  <a:txBody>
                    <a:bodyPr/>
                    <a:lstStyle/>
                    <a:p>
                      <a:endParaRPr lang="es-ES" sz="1100" dirty="0"/>
                    </a:p>
                  </a:txBody>
                  <a:tcPr/>
                </a:tc>
              </a:tr>
              <a:tr h="408051">
                <a:tc>
                  <a:txBody>
                    <a:bodyPr/>
                    <a:lstStyle/>
                    <a:p>
                      <a:r>
                        <a:rPr lang="es-ES" sz="1100" dirty="0" smtClean="0"/>
                        <a:t>GLORIA NANCY SUAREZ ALVAREZ-</a:t>
                      </a:r>
                      <a:r>
                        <a:rPr lang="es-ES" sz="1100" baseline="0" dirty="0" smtClean="0"/>
                        <a:t> PATRULLERA</a:t>
                      </a:r>
                      <a:endParaRPr lang="es-ES" sz="1100" dirty="0"/>
                    </a:p>
                  </a:txBody>
                  <a:tcPr/>
                </a:tc>
                <a:tc>
                  <a:txBody>
                    <a:bodyPr/>
                    <a:lstStyle/>
                    <a:p>
                      <a:endParaRPr lang="es-ES" sz="1100" dirty="0"/>
                    </a:p>
                  </a:txBody>
                  <a:tcPr/>
                </a:tc>
                <a:tc>
                  <a:txBody>
                    <a:bodyPr/>
                    <a:lstStyle/>
                    <a:p>
                      <a:r>
                        <a:rPr lang="es-ES" sz="1100" dirty="0" smtClean="0"/>
                        <a:t>EFRAIN DE JESUS SANCHEZ CARO -COMANDANTE</a:t>
                      </a:r>
                      <a:endParaRPr lang="es-ES" sz="1100" dirty="0"/>
                    </a:p>
                  </a:txBody>
                  <a:tcPr/>
                </a:tc>
                <a:tc>
                  <a:txBody>
                    <a:bodyPr/>
                    <a:lstStyle/>
                    <a:p>
                      <a:endParaRPr lang="es-ES" sz="1100" dirty="0"/>
                    </a:p>
                  </a:txBody>
                  <a:tcPr/>
                </a:tc>
                <a:tc>
                  <a:txBody>
                    <a:bodyPr/>
                    <a:lstStyle/>
                    <a:p>
                      <a:r>
                        <a:rPr lang="es-ES" sz="1100" dirty="0" smtClean="0"/>
                        <a:t>ALBEIRO BITUCAY CAMPO -PATRULLERO</a:t>
                      </a:r>
                      <a:endParaRPr lang="es-ES" sz="1100" dirty="0"/>
                    </a:p>
                  </a:txBody>
                  <a:tcPr/>
                </a:tc>
                <a:tc>
                  <a:txBody>
                    <a:bodyPr/>
                    <a:lstStyle/>
                    <a:p>
                      <a:endParaRPr lang="es-ES" sz="1100" dirty="0"/>
                    </a:p>
                  </a:txBody>
                  <a:tcPr/>
                </a:tc>
              </a:tr>
              <a:tr h="408051">
                <a:tc>
                  <a:txBody>
                    <a:bodyPr/>
                    <a:lstStyle/>
                    <a:p>
                      <a:r>
                        <a:rPr lang="es-ES" sz="1100" dirty="0" smtClean="0"/>
                        <a:t>MARIA ROSMERY SUAREZ ALVAREZ -PATRULLERA</a:t>
                      </a:r>
                      <a:endParaRPr lang="es-ES" sz="1100" dirty="0"/>
                    </a:p>
                  </a:txBody>
                  <a:tcPr/>
                </a:tc>
                <a:tc>
                  <a:txBody>
                    <a:bodyPr/>
                    <a:lstStyle/>
                    <a:p>
                      <a:endParaRPr lang="es-ES" sz="1100" dirty="0"/>
                    </a:p>
                  </a:txBody>
                  <a:tcPr/>
                </a:tc>
                <a:tc>
                  <a:txBody>
                    <a:bodyPr/>
                    <a:lstStyle/>
                    <a:p>
                      <a:r>
                        <a:rPr lang="es-ES" sz="1100" dirty="0" smtClean="0"/>
                        <a:t>ALVARO GUZMAN PALOMARES</a:t>
                      </a:r>
                    </a:p>
                    <a:p>
                      <a:r>
                        <a:rPr lang="es-ES" sz="1100" dirty="0" smtClean="0"/>
                        <a:t>PATRULLERO</a:t>
                      </a:r>
                      <a:endParaRPr lang="es-ES" sz="1100" dirty="0"/>
                    </a:p>
                  </a:txBody>
                  <a:tcPr/>
                </a:tc>
                <a:tc>
                  <a:txBody>
                    <a:bodyPr/>
                    <a:lstStyle/>
                    <a:p>
                      <a:endParaRPr lang="es-ES" sz="1100" dirty="0"/>
                    </a:p>
                  </a:txBody>
                  <a:tcPr/>
                </a:tc>
                <a:tc>
                  <a:txBody>
                    <a:bodyPr/>
                    <a:lstStyle/>
                    <a:p>
                      <a:endParaRPr lang="es-ES" sz="1100" dirty="0"/>
                    </a:p>
                  </a:txBody>
                  <a:tcPr/>
                </a:tc>
                <a:tc>
                  <a:txBody>
                    <a:bodyPr/>
                    <a:lstStyle/>
                    <a:p>
                      <a:endParaRPr lang="es-ES" sz="11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6</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1035273886"/>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Ejercito revolucionario guevarista y</a:t>
                      </a:r>
                      <a:r>
                        <a:rPr lang="es-ES" sz="1800" b="1" kern="1200" cap="small" baseline="0" dirty="0" smtClean="0">
                          <a:solidFill>
                            <a:srgbClr val="FFFF66"/>
                          </a:solidFill>
                          <a:latin typeface="+mn-lt"/>
                          <a:ea typeface="+mn-ea"/>
                          <a:cs typeface="Arial" pitchFamily="34" charset="0"/>
                        </a:rPr>
                        <a:t> frente Ernesto che Guevara del </a:t>
                      </a:r>
                      <a:r>
                        <a:rPr lang="es-ES" sz="1800" b="1" kern="1200" cap="small" baseline="0" dirty="0" err="1" smtClean="0">
                          <a:solidFill>
                            <a:srgbClr val="FFFF66"/>
                          </a:solidFill>
                          <a:latin typeface="+mn-lt"/>
                          <a:ea typeface="+mn-ea"/>
                          <a:cs typeface="Arial" pitchFamily="34" charset="0"/>
                        </a:rPr>
                        <a:t>e.l.n</a:t>
                      </a:r>
                      <a:r>
                        <a:rPr lang="es-ES" sz="1800" b="1" kern="1200" cap="small" baseline="0" dirty="0" smtClean="0">
                          <a:solidFill>
                            <a:srgbClr val="FFFF66"/>
                          </a:solidFill>
                          <a:latin typeface="+mn-lt"/>
                          <a:ea typeface="+mn-ea"/>
                          <a:cs typeface="Arial" pitchFamily="34" charset="0"/>
                        </a:rPr>
                        <a:t>.</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16</a:t>
                      </a:r>
                      <a:r>
                        <a:rPr lang="es-ES" sz="1400" baseline="0" dirty="0" smtClean="0"/>
                        <a:t> de diciembre de </a:t>
                      </a:r>
                      <a:r>
                        <a:rPr lang="es-ES" sz="1400" dirty="0" smtClean="0"/>
                        <a:t>2015. </a:t>
                      </a:r>
                      <a:r>
                        <a:rPr lang="es-ES" sz="1400" u="sng" dirty="0" smtClean="0">
                          <a:solidFill>
                            <a:srgbClr val="7030A0"/>
                          </a:solidFill>
                          <a:hlinkClick r:id="rId2"/>
                        </a:rPr>
                        <a:t>Ver</a:t>
                      </a:r>
                      <a:r>
                        <a:rPr lang="es-ES" sz="1400" u="sng" baseline="0" dirty="0" smtClean="0">
                          <a:solidFill>
                            <a:srgbClr val="7030A0"/>
                          </a:solidFill>
                          <a:hlinkClick r:id="rId2"/>
                        </a:rPr>
                        <a:t> Sentencia</a:t>
                      </a:r>
                      <a:r>
                        <a:rPr lang="es-ES" sz="1400" u="none" baseline="0" dirty="0" smtClean="0">
                          <a:solidFill>
                            <a:srgbClr val="7030A0"/>
                          </a:solidFill>
                        </a:rPr>
                        <a:t>. </a:t>
                      </a:r>
                      <a:r>
                        <a:rPr lang="es-ES" sz="1400" u="sng" baseline="0" dirty="0" smtClean="0">
                          <a:solidFill>
                            <a:srgbClr val="7030A0"/>
                          </a:solidFill>
                          <a:hlinkClick r:id="rId3"/>
                        </a:rPr>
                        <a:t>Salvamento de Voto</a:t>
                      </a:r>
                      <a:r>
                        <a:rPr lang="es-ES" sz="1400" u="none" baseline="0" dirty="0" smtClean="0">
                          <a:solidFill>
                            <a:srgbClr val="7030A0"/>
                          </a:solidFill>
                        </a:rPr>
                        <a:t>.  </a:t>
                      </a:r>
                      <a:r>
                        <a:rPr lang="es-ES" sz="1400" u="sng" baseline="0" dirty="0" smtClean="0">
                          <a:solidFill>
                            <a:srgbClr val="7030A0"/>
                          </a:solidFill>
                          <a:hlinkClick r:id="rId4"/>
                        </a:rPr>
                        <a:t>Aclaración de Voto</a:t>
                      </a:r>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20</a:t>
                      </a:r>
                      <a:endParaRPr lang="es-ES" sz="1400" dirty="0"/>
                    </a:p>
                  </a:txBody>
                  <a:tcPr/>
                </a:tc>
              </a:tr>
            </a:tbl>
          </a:graphicData>
        </a:graphic>
      </p:graphicFrame>
      <p:grpSp>
        <p:nvGrpSpPr>
          <p:cNvPr id="13" name="93 Grupo"/>
          <p:cNvGrpSpPr/>
          <p:nvPr/>
        </p:nvGrpSpPr>
        <p:grpSpPr>
          <a:xfrm>
            <a:off x="8316740" y="1766394"/>
            <a:ext cx="2664854" cy="1780890"/>
            <a:chOff x="1187450" y="49518"/>
            <a:chExt cx="9257832" cy="6738633"/>
          </a:xfrm>
        </p:grpSpPr>
        <p:sp>
          <p:nvSpPr>
            <p:cNvPr id="16"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Text Box 86"/>
            <p:cNvSpPr txBox="1">
              <a:spLocks noChangeArrowheads="1"/>
            </p:cNvSpPr>
            <p:nvPr/>
          </p:nvSpPr>
          <p:spPr bwMode="auto">
            <a:xfrm>
              <a:off x="6536067" y="49518"/>
              <a:ext cx="3909215" cy="2707656"/>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smtClean="0">
                  <a:effectLst>
                    <a:outerShdw blurRad="38100" dist="38100" dir="2700000" algn="tl">
                      <a:srgbClr val="000000">
                        <a:alpha val="43137"/>
                      </a:srgbClr>
                    </a:outerShdw>
                  </a:effectLst>
                  <a:latin typeface="Calibri" pitchFamily="34" charset="0"/>
                  <a:cs typeface="Tahoma" pitchFamily="34" charset="0"/>
                </a:rPr>
                <a:t>Ejercito  Revolucionario Guevarista</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49" name="Rectangle 87"/>
            <p:cNvSpPr>
              <a:spLocks noChangeArrowheads="1"/>
            </p:cNvSpPr>
            <p:nvPr/>
          </p:nvSpPr>
          <p:spPr bwMode="auto">
            <a:xfrm>
              <a:off x="5955971" y="521353"/>
              <a:ext cx="3659104" cy="2197861"/>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Oval 103"/>
            <p:cNvSpPr>
              <a:spLocks noChangeArrowheads="1"/>
            </p:cNvSpPr>
            <p:nvPr/>
          </p:nvSpPr>
          <p:spPr bwMode="auto">
            <a:xfrm>
              <a:off x="6229350" y="959642"/>
              <a:ext cx="501583" cy="516731"/>
            </a:xfrm>
            <a:prstGeom prst="ellipse">
              <a:avLst/>
            </a:prstGeom>
            <a:solidFill>
              <a:srgbClr val="FFFF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367727" y="2375318"/>
            <a:ext cx="2396810"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sp>
        <p:nvSpPr>
          <p:cNvPr id="51" name="122 Menos"/>
          <p:cNvSpPr/>
          <p:nvPr/>
        </p:nvSpPr>
        <p:spPr>
          <a:xfrm flipV="1">
            <a:off x="-735469" y="28045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pic>
        <p:nvPicPr>
          <p:cNvPr id="3" name="Imagen 2"/>
          <p:cNvPicPr>
            <a:picLocks noChangeAspect="1"/>
          </p:cNvPicPr>
          <p:nvPr/>
        </p:nvPicPr>
        <p:blipFill>
          <a:blip r:embed="rId7"/>
          <a:stretch>
            <a:fillRect/>
          </a:stretch>
        </p:blipFill>
        <p:spPr>
          <a:xfrm>
            <a:off x="2725194" y="3805029"/>
            <a:ext cx="418478" cy="416059"/>
          </a:xfrm>
          <a:prstGeom prst="rect">
            <a:avLst/>
          </a:prstGeom>
        </p:spPr>
      </p:pic>
      <p:pic>
        <p:nvPicPr>
          <p:cNvPr id="4" name="Imagen 3"/>
          <p:cNvPicPr>
            <a:picLocks noChangeAspect="1"/>
          </p:cNvPicPr>
          <p:nvPr/>
        </p:nvPicPr>
        <p:blipFill>
          <a:blip r:embed="rId8"/>
          <a:stretch>
            <a:fillRect/>
          </a:stretch>
        </p:blipFill>
        <p:spPr>
          <a:xfrm>
            <a:off x="2732170" y="4252118"/>
            <a:ext cx="411502" cy="424845"/>
          </a:xfrm>
          <a:prstGeom prst="rect">
            <a:avLst/>
          </a:prstGeom>
        </p:spPr>
      </p:pic>
      <p:pic>
        <p:nvPicPr>
          <p:cNvPr id="5" name="Imagen 4"/>
          <p:cNvPicPr>
            <a:picLocks noChangeAspect="1"/>
          </p:cNvPicPr>
          <p:nvPr/>
        </p:nvPicPr>
        <p:blipFill>
          <a:blip r:embed="rId9"/>
          <a:stretch>
            <a:fillRect/>
          </a:stretch>
        </p:blipFill>
        <p:spPr>
          <a:xfrm>
            <a:off x="2725194" y="4693549"/>
            <a:ext cx="418477" cy="416517"/>
          </a:xfrm>
          <a:prstGeom prst="rect">
            <a:avLst/>
          </a:prstGeom>
        </p:spPr>
      </p:pic>
      <p:pic>
        <p:nvPicPr>
          <p:cNvPr id="6" name="Imagen 5"/>
          <p:cNvPicPr>
            <a:picLocks noChangeAspect="1"/>
          </p:cNvPicPr>
          <p:nvPr/>
        </p:nvPicPr>
        <p:blipFill>
          <a:blip r:embed="rId10"/>
          <a:stretch>
            <a:fillRect/>
          </a:stretch>
        </p:blipFill>
        <p:spPr>
          <a:xfrm>
            <a:off x="2710720" y="5134064"/>
            <a:ext cx="432951" cy="383168"/>
          </a:xfrm>
          <a:prstGeom prst="rect">
            <a:avLst/>
          </a:prstGeom>
        </p:spPr>
      </p:pic>
      <p:pic>
        <p:nvPicPr>
          <p:cNvPr id="7" name="Imagen 6"/>
          <p:cNvPicPr>
            <a:picLocks noChangeAspect="1"/>
          </p:cNvPicPr>
          <p:nvPr/>
        </p:nvPicPr>
        <p:blipFill>
          <a:blip r:embed="rId11"/>
          <a:stretch>
            <a:fillRect/>
          </a:stretch>
        </p:blipFill>
        <p:spPr>
          <a:xfrm>
            <a:off x="2718970" y="5564240"/>
            <a:ext cx="430924" cy="386802"/>
          </a:xfrm>
          <a:prstGeom prst="rect">
            <a:avLst/>
          </a:prstGeom>
        </p:spPr>
      </p:pic>
      <p:pic>
        <p:nvPicPr>
          <p:cNvPr id="8" name="Imagen 7"/>
          <p:cNvPicPr>
            <a:picLocks noChangeAspect="1"/>
          </p:cNvPicPr>
          <p:nvPr/>
        </p:nvPicPr>
        <p:blipFill>
          <a:blip r:embed="rId12"/>
          <a:stretch>
            <a:fillRect/>
          </a:stretch>
        </p:blipFill>
        <p:spPr>
          <a:xfrm>
            <a:off x="2718970" y="5971406"/>
            <a:ext cx="470986" cy="432049"/>
          </a:xfrm>
          <a:prstGeom prst="rect">
            <a:avLst/>
          </a:prstGeom>
        </p:spPr>
      </p:pic>
      <p:pic>
        <p:nvPicPr>
          <p:cNvPr id="9" name="Imagen 8"/>
          <p:cNvPicPr>
            <a:picLocks noChangeAspect="1"/>
          </p:cNvPicPr>
          <p:nvPr/>
        </p:nvPicPr>
        <p:blipFill>
          <a:blip r:embed="rId13"/>
          <a:stretch>
            <a:fillRect/>
          </a:stretch>
        </p:blipFill>
        <p:spPr>
          <a:xfrm>
            <a:off x="2710720" y="6403455"/>
            <a:ext cx="473721" cy="377816"/>
          </a:xfrm>
          <a:prstGeom prst="rect">
            <a:avLst/>
          </a:prstGeom>
        </p:spPr>
      </p:pic>
      <p:pic>
        <p:nvPicPr>
          <p:cNvPr id="52" name="Imagen 51"/>
          <p:cNvPicPr>
            <a:picLocks noChangeAspect="1"/>
          </p:cNvPicPr>
          <p:nvPr/>
        </p:nvPicPr>
        <p:blipFill>
          <a:blip r:embed="rId14"/>
          <a:stretch>
            <a:fillRect/>
          </a:stretch>
        </p:blipFill>
        <p:spPr>
          <a:xfrm>
            <a:off x="6384032" y="3805028"/>
            <a:ext cx="381674" cy="416059"/>
          </a:xfrm>
          <a:prstGeom prst="rect">
            <a:avLst/>
          </a:prstGeom>
        </p:spPr>
      </p:pic>
      <p:pic>
        <p:nvPicPr>
          <p:cNvPr id="53" name="Imagen 52"/>
          <p:cNvPicPr>
            <a:picLocks noChangeAspect="1"/>
          </p:cNvPicPr>
          <p:nvPr/>
        </p:nvPicPr>
        <p:blipFill>
          <a:blip r:embed="rId15"/>
          <a:stretch>
            <a:fillRect/>
          </a:stretch>
        </p:blipFill>
        <p:spPr>
          <a:xfrm>
            <a:off x="6384032" y="4221088"/>
            <a:ext cx="308964" cy="439910"/>
          </a:xfrm>
          <a:prstGeom prst="rect">
            <a:avLst/>
          </a:prstGeom>
        </p:spPr>
      </p:pic>
      <p:pic>
        <p:nvPicPr>
          <p:cNvPr id="54" name="Imagen 53"/>
          <p:cNvPicPr>
            <a:picLocks noChangeAspect="1"/>
          </p:cNvPicPr>
          <p:nvPr/>
        </p:nvPicPr>
        <p:blipFill>
          <a:blip r:embed="rId16"/>
          <a:stretch>
            <a:fillRect/>
          </a:stretch>
        </p:blipFill>
        <p:spPr>
          <a:xfrm>
            <a:off x="6375409" y="4684391"/>
            <a:ext cx="333214" cy="416517"/>
          </a:xfrm>
          <a:prstGeom prst="rect">
            <a:avLst/>
          </a:prstGeom>
        </p:spPr>
      </p:pic>
      <p:pic>
        <p:nvPicPr>
          <p:cNvPr id="55" name="Imagen 54"/>
          <p:cNvPicPr>
            <a:picLocks noChangeAspect="1"/>
          </p:cNvPicPr>
          <p:nvPr/>
        </p:nvPicPr>
        <p:blipFill>
          <a:blip r:embed="rId17"/>
          <a:stretch>
            <a:fillRect/>
          </a:stretch>
        </p:blipFill>
        <p:spPr>
          <a:xfrm>
            <a:off x="6359782" y="5134064"/>
            <a:ext cx="333214" cy="416517"/>
          </a:xfrm>
          <a:prstGeom prst="rect">
            <a:avLst/>
          </a:prstGeom>
        </p:spPr>
      </p:pic>
      <p:pic>
        <p:nvPicPr>
          <p:cNvPr id="56" name="Imagen 55"/>
          <p:cNvPicPr>
            <a:picLocks noChangeAspect="1"/>
          </p:cNvPicPr>
          <p:nvPr/>
        </p:nvPicPr>
        <p:blipFill>
          <a:blip r:embed="rId18"/>
          <a:stretch>
            <a:fillRect/>
          </a:stretch>
        </p:blipFill>
        <p:spPr>
          <a:xfrm>
            <a:off x="6349914" y="5517232"/>
            <a:ext cx="338475" cy="432537"/>
          </a:xfrm>
          <a:prstGeom prst="rect">
            <a:avLst/>
          </a:prstGeom>
        </p:spPr>
      </p:pic>
      <p:pic>
        <p:nvPicPr>
          <p:cNvPr id="57" name="Imagen 56"/>
          <p:cNvPicPr>
            <a:picLocks noChangeAspect="1"/>
          </p:cNvPicPr>
          <p:nvPr/>
        </p:nvPicPr>
        <p:blipFill>
          <a:blip r:embed="rId19"/>
          <a:stretch>
            <a:fillRect/>
          </a:stretch>
        </p:blipFill>
        <p:spPr>
          <a:xfrm>
            <a:off x="6359782" y="5979171"/>
            <a:ext cx="345818" cy="432272"/>
          </a:xfrm>
          <a:prstGeom prst="rect">
            <a:avLst/>
          </a:prstGeom>
        </p:spPr>
      </p:pic>
      <p:pic>
        <p:nvPicPr>
          <p:cNvPr id="58" name="Imagen 57"/>
          <p:cNvPicPr>
            <a:picLocks noChangeAspect="1"/>
          </p:cNvPicPr>
          <p:nvPr/>
        </p:nvPicPr>
        <p:blipFill>
          <a:blip r:embed="rId20"/>
          <a:stretch>
            <a:fillRect/>
          </a:stretch>
        </p:blipFill>
        <p:spPr>
          <a:xfrm>
            <a:off x="6359782" y="6390968"/>
            <a:ext cx="333214" cy="416517"/>
          </a:xfrm>
          <a:prstGeom prst="rect">
            <a:avLst/>
          </a:prstGeom>
        </p:spPr>
      </p:pic>
      <p:pic>
        <p:nvPicPr>
          <p:cNvPr id="59" name="Imagen 58"/>
          <p:cNvPicPr>
            <a:picLocks noChangeAspect="1"/>
          </p:cNvPicPr>
          <p:nvPr/>
        </p:nvPicPr>
        <p:blipFill>
          <a:blip r:embed="rId21"/>
          <a:stretch>
            <a:fillRect/>
          </a:stretch>
        </p:blipFill>
        <p:spPr>
          <a:xfrm>
            <a:off x="10573338" y="3805028"/>
            <a:ext cx="408256" cy="416060"/>
          </a:xfrm>
          <a:prstGeom prst="rect">
            <a:avLst/>
          </a:prstGeom>
        </p:spPr>
      </p:pic>
      <p:pic>
        <p:nvPicPr>
          <p:cNvPr id="60" name="Imagen 59"/>
          <p:cNvPicPr>
            <a:picLocks noChangeAspect="1"/>
          </p:cNvPicPr>
          <p:nvPr/>
        </p:nvPicPr>
        <p:blipFill>
          <a:blip r:embed="rId22"/>
          <a:stretch>
            <a:fillRect/>
          </a:stretch>
        </p:blipFill>
        <p:spPr>
          <a:xfrm>
            <a:off x="10585736" y="4271594"/>
            <a:ext cx="395858" cy="421955"/>
          </a:xfrm>
          <a:prstGeom prst="rect">
            <a:avLst/>
          </a:prstGeom>
        </p:spPr>
      </p:pic>
      <p:pic>
        <p:nvPicPr>
          <p:cNvPr id="61" name="Imagen 60"/>
          <p:cNvPicPr>
            <a:picLocks noChangeAspect="1"/>
          </p:cNvPicPr>
          <p:nvPr/>
        </p:nvPicPr>
        <p:blipFill>
          <a:blip r:embed="rId23"/>
          <a:stretch>
            <a:fillRect/>
          </a:stretch>
        </p:blipFill>
        <p:spPr>
          <a:xfrm>
            <a:off x="10609335" y="4693549"/>
            <a:ext cx="333215" cy="416518"/>
          </a:xfrm>
          <a:prstGeom prst="rect">
            <a:avLst/>
          </a:prstGeom>
        </p:spPr>
      </p:pic>
      <p:pic>
        <p:nvPicPr>
          <p:cNvPr id="62" name="Imagen 61"/>
          <p:cNvPicPr>
            <a:picLocks noChangeAspect="1"/>
          </p:cNvPicPr>
          <p:nvPr/>
        </p:nvPicPr>
        <p:blipFill>
          <a:blip r:embed="rId24"/>
          <a:stretch>
            <a:fillRect/>
          </a:stretch>
        </p:blipFill>
        <p:spPr>
          <a:xfrm>
            <a:off x="10617057" y="5119650"/>
            <a:ext cx="333215" cy="404813"/>
          </a:xfrm>
          <a:prstGeom prst="rect">
            <a:avLst/>
          </a:prstGeom>
        </p:spPr>
      </p:pic>
      <p:pic>
        <p:nvPicPr>
          <p:cNvPr id="63" name="Imagen 62"/>
          <p:cNvPicPr>
            <a:picLocks noChangeAspect="1"/>
          </p:cNvPicPr>
          <p:nvPr/>
        </p:nvPicPr>
        <p:blipFill>
          <a:blip r:embed="rId25"/>
          <a:stretch>
            <a:fillRect/>
          </a:stretch>
        </p:blipFill>
        <p:spPr>
          <a:xfrm>
            <a:off x="10609335" y="5533252"/>
            <a:ext cx="333214" cy="416517"/>
          </a:xfrm>
          <a:prstGeom prst="rect">
            <a:avLst/>
          </a:prstGeom>
        </p:spPr>
      </p:pic>
      <p:pic>
        <p:nvPicPr>
          <p:cNvPr id="64" name="Imagen 63"/>
          <p:cNvPicPr>
            <a:picLocks noChangeAspect="1"/>
          </p:cNvPicPr>
          <p:nvPr/>
        </p:nvPicPr>
        <p:blipFill>
          <a:blip r:embed="rId26"/>
          <a:stretch>
            <a:fillRect/>
          </a:stretch>
        </p:blipFill>
        <p:spPr>
          <a:xfrm>
            <a:off x="10642393" y="5976696"/>
            <a:ext cx="323850" cy="404813"/>
          </a:xfrm>
          <a:prstGeom prst="rect">
            <a:avLst/>
          </a:prstGeom>
        </p:spPr>
      </p:pic>
      <p:pic>
        <p:nvPicPr>
          <p:cNvPr id="65" name="Imagen 64"/>
          <p:cNvPicPr>
            <a:picLocks noChangeAspect="1"/>
          </p:cNvPicPr>
          <p:nvPr/>
        </p:nvPicPr>
        <p:blipFill>
          <a:blip r:embed="rId27"/>
          <a:stretch>
            <a:fillRect/>
          </a:stretch>
        </p:blipFill>
        <p:spPr>
          <a:xfrm>
            <a:off x="8645779" y="2468455"/>
            <a:ext cx="158510" cy="152413"/>
          </a:xfrm>
          <a:prstGeom prst="rect">
            <a:avLst/>
          </a:prstGeom>
        </p:spPr>
      </p:pic>
      <p:pic>
        <p:nvPicPr>
          <p:cNvPr id="66" name="Imagen 65"/>
          <p:cNvPicPr>
            <a:picLocks noChangeAspect="1"/>
          </p:cNvPicPr>
          <p:nvPr/>
        </p:nvPicPr>
        <p:blipFill>
          <a:blip r:embed="rId27"/>
          <a:stretch>
            <a:fillRect/>
          </a:stretch>
        </p:blipFill>
        <p:spPr>
          <a:xfrm>
            <a:off x="8683305" y="2319271"/>
            <a:ext cx="158510" cy="152413"/>
          </a:xfrm>
          <a:prstGeom prst="rect">
            <a:avLst/>
          </a:prstGeom>
        </p:spPr>
      </p:pic>
      <p:pic>
        <p:nvPicPr>
          <p:cNvPr id="67" name="Imagen 66"/>
          <p:cNvPicPr>
            <a:picLocks noChangeAspect="1"/>
          </p:cNvPicPr>
          <p:nvPr/>
        </p:nvPicPr>
        <p:blipFill>
          <a:blip r:embed="rId27"/>
          <a:stretch>
            <a:fillRect/>
          </a:stretch>
        </p:blipFill>
        <p:spPr>
          <a:xfrm>
            <a:off x="8503318" y="2357860"/>
            <a:ext cx="158510" cy="152413"/>
          </a:xfrm>
          <a:prstGeom prst="rect">
            <a:avLst/>
          </a:prstGeom>
        </p:spPr>
      </p:pic>
    </p:spTree>
    <p:extLst>
      <p:ext uri="{BB962C8B-B14F-4D97-AF65-F5344CB8AC3E}">
        <p14:creationId xmlns:p14="http://schemas.microsoft.com/office/powerpoint/2010/main" val="2163474609"/>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a 10"/>
          <p:cNvGraphicFramePr>
            <a:graphicFrameLocks noGrp="1"/>
          </p:cNvGraphicFramePr>
          <p:nvPr>
            <p:extLst>
              <p:ext uri="{D42A27DB-BD31-4B8C-83A1-F6EECF244321}">
                <p14:modId xmlns:p14="http://schemas.microsoft.com/office/powerpoint/2010/main" val="2417118125"/>
              </p:ext>
            </p:extLst>
          </p:nvPr>
        </p:nvGraphicFramePr>
        <p:xfrm>
          <a:off x="479376" y="3645024"/>
          <a:ext cx="11161238" cy="216408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109</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31</a:t>
                      </a:r>
                      <a:endParaRPr lang="es-ES" sz="1400" dirty="0"/>
                    </a:p>
                  </a:txBody>
                  <a:tcPr/>
                </a:tc>
                <a:tc>
                  <a:txBody>
                    <a:bodyPr/>
                    <a:lstStyle/>
                    <a:p>
                      <a:r>
                        <a:rPr lang="es-CO" sz="1400" dirty="0" smtClean="0"/>
                        <a:t>Detención</a:t>
                      </a:r>
                      <a:r>
                        <a:rPr lang="es-CO" sz="1400" baseline="0" dirty="0" smtClean="0"/>
                        <a:t> Ilegal</a:t>
                      </a:r>
                      <a:endParaRPr lang="es-CO" sz="1400" dirty="0"/>
                    </a:p>
                  </a:txBody>
                  <a:tcPr/>
                </a:tc>
                <a:tc>
                  <a:txBody>
                    <a:bodyPr/>
                    <a:lstStyle/>
                    <a:p>
                      <a:r>
                        <a:rPr lang="es-CO" sz="1400" dirty="0" smtClean="0"/>
                        <a:t>4</a:t>
                      </a:r>
                      <a:endParaRPr lang="es-CO" sz="1400" dirty="0"/>
                    </a:p>
                  </a:txBody>
                  <a:tcPr/>
                </a:tc>
              </a:tr>
              <a:tr h="254496">
                <a:tc>
                  <a:txBody>
                    <a:bodyPr/>
                    <a:lstStyle/>
                    <a:p>
                      <a:r>
                        <a:rPr lang="es-ES" sz="1400" dirty="0" smtClean="0"/>
                        <a:t>Reclutamiento ilícito</a:t>
                      </a:r>
                      <a:endParaRPr lang="es-ES" sz="1400" dirty="0"/>
                    </a:p>
                  </a:txBody>
                  <a:tcPr/>
                </a:tc>
                <a:tc>
                  <a:txBody>
                    <a:bodyPr/>
                    <a:lstStyle/>
                    <a:p>
                      <a:r>
                        <a:rPr lang="es-ES" sz="1400" dirty="0" smtClean="0"/>
                        <a:t>48</a:t>
                      </a:r>
                      <a:endParaRPr lang="es-ES" sz="1400" dirty="0"/>
                    </a:p>
                  </a:txBody>
                  <a:tcPr/>
                </a:tc>
                <a:tc>
                  <a:txBody>
                    <a:bodyPr/>
                    <a:lstStyle/>
                    <a:p>
                      <a:r>
                        <a:rPr lang="es-ES" sz="1400" dirty="0" smtClean="0"/>
                        <a:t>Secuestro </a:t>
                      </a:r>
                      <a:endParaRPr lang="es-ES" sz="1400" dirty="0"/>
                    </a:p>
                  </a:txBody>
                  <a:tcPr/>
                </a:tc>
                <a:tc>
                  <a:txBody>
                    <a:bodyPr/>
                    <a:lstStyle/>
                    <a:p>
                      <a:r>
                        <a:rPr lang="es-ES" sz="1400" dirty="0" smtClean="0"/>
                        <a:t>722</a:t>
                      </a:r>
                      <a:endParaRPr lang="es-ES" sz="1400" dirty="0"/>
                    </a:p>
                  </a:txBody>
                  <a:tcPr/>
                </a:tc>
                <a:tc>
                  <a:txBody>
                    <a:bodyPr/>
                    <a:lstStyle/>
                    <a:p>
                      <a:r>
                        <a:rPr lang="es-CO" sz="1400" dirty="0" smtClean="0"/>
                        <a:t>Aborto</a:t>
                      </a:r>
                      <a:endParaRPr lang="es-CO" sz="1400" dirty="0"/>
                    </a:p>
                  </a:txBody>
                  <a:tcPr/>
                </a:tc>
                <a:tc>
                  <a:txBody>
                    <a:bodyPr/>
                    <a:lstStyle/>
                    <a:p>
                      <a:r>
                        <a:rPr lang="es-CO" sz="1400" dirty="0" smtClean="0"/>
                        <a:t>57</a:t>
                      </a:r>
                      <a:endParaRPr lang="es-CO" sz="1400" dirty="0"/>
                    </a:p>
                  </a:txBody>
                  <a:tcPr/>
                </a:tc>
              </a:tr>
              <a:tr h="237728">
                <a:tc>
                  <a:txBody>
                    <a:bodyPr/>
                    <a:lstStyle/>
                    <a:p>
                      <a:r>
                        <a:rPr lang="es-ES" sz="1400" dirty="0" smtClean="0"/>
                        <a:t>Rebelión</a:t>
                      </a:r>
                      <a:endParaRPr lang="es-ES" sz="1400" dirty="0"/>
                    </a:p>
                  </a:txBody>
                  <a:tcPr/>
                </a:tc>
                <a:tc>
                  <a:txBody>
                    <a:bodyPr/>
                    <a:lstStyle/>
                    <a:p>
                      <a:r>
                        <a:rPr lang="es-ES" sz="1400" dirty="0" smtClean="0"/>
                        <a:t>16</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19</a:t>
                      </a:r>
                      <a:endParaRPr lang="es-ES" sz="1400" dirty="0"/>
                    </a:p>
                  </a:txBody>
                  <a:tcPr/>
                </a:tc>
                <a:tc>
                  <a:txBody>
                    <a:bodyPr/>
                    <a:lstStyle/>
                    <a:p>
                      <a:r>
                        <a:rPr lang="es-CO" sz="1400" dirty="0" smtClean="0"/>
                        <a:t>Deportación</a:t>
                      </a:r>
                      <a:endParaRPr lang="es-CO" sz="1400" dirty="0"/>
                    </a:p>
                  </a:txBody>
                  <a:tcPr/>
                </a:tc>
                <a:tc>
                  <a:txBody>
                    <a:bodyPr/>
                    <a:lstStyle/>
                    <a:p>
                      <a:r>
                        <a:rPr lang="es-CO" sz="1400" dirty="0" smtClean="0"/>
                        <a:t>532</a:t>
                      </a:r>
                      <a:endParaRPr lang="es-CO" sz="1400" dirty="0"/>
                    </a:p>
                  </a:txBody>
                  <a:tcPr/>
                </a:tc>
              </a:tr>
              <a:tr h="220960">
                <a:tc>
                  <a:txBody>
                    <a:bodyPr/>
                    <a:lstStyle/>
                    <a:p>
                      <a:r>
                        <a:rPr lang="es-ES" sz="1400" dirty="0" smtClean="0"/>
                        <a:t>Delitos</a:t>
                      </a:r>
                      <a:r>
                        <a:rPr lang="es-ES" sz="1400" baseline="0" dirty="0" smtClean="0"/>
                        <a:t> por los que estaban condenados y solo sirven para la Reconstrucción de Verdad y Acumulación</a:t>
                      </a:r>
                      <a:endParaRPr lang="es-ES" sz="1400" dirty="0"/>
                    </a:p>
                  </a:txBody>
                  <a:tcPr/>
                </a:tc>
                <a:tc>
                  <a:txBody>
                    <a:bodyPr/>
                    <a:lstStyle/>
                    <a:p>
                      <a:r>
                        <a:rPr lang="es-ES" sz="1400" dirty="0" smtClean="0"/>
                        <a:t>217</a:t>
                      </a:r>
                      <a:endParaRPr lang="es-ES" sz="1400" dirty="0"/>
                    </a:p>
                  </a:txBody>
                  <a:tcPr/>
                </a:tc>
                <a:tc>
                  <a:txBody>
                    <a:bodyPr/>
                    <a:lstStyle/>
                    <a:p>
                      <a:r>
                        <a:rPr lang="es-ES" sz="1400" dirty="0" smtClean="0"/>
                        <a:t>Utilización Ilegal de Uniformes e Insignias</a:t>
                      </a:r>
                      <a:endParaRPr lang="es-ES" sz="1400" dirty="0"/>
                    </a:p>
                  </a:txBody>
                  <a:tcPr/>
                </a:tc>
                <a:tc>
                  <a:txBody>
                    <a:bodyPr/>
                    <a:lstStyle/>
                    <a:p>
                      <a:r>
                        <a:rPr lang="es-ES" sz="1400" dirty="0" smtClean="0"/>
                        <a:t>20</a:t>
                      </a:r>
                      <a:endParaRPr lang="es-ES" sz="1400" dirty="0"/>
                    </a:p>
                  </a:txBody>
                  <a:tcPr/>
                </a:tc>
                <a:tc>
                  <a:txBody>
                    <a:bodyPr/>
                    <a:lstStyle/>
                    <a:p>
                      <a:endParaRPr lang="es-CO" sz="1400" dirty="0"/>
                    </a:p>
                  </a:txBody>
                  <a:tcPr/>
                </a:tc>
                <a:tc>
                  <a:txBody>
                    <a:bodyPr/>
                    <a:lstStyle/>
                    <a:p>
                      <a:endParaRPr lang="es-CO" sz="14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6</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2576148779"/>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Ejercito revolucionario guevarista y</a:t>
                      </a:r>
                      <a:r>
                        <a:rPr lang="es-ES" sz="1800" b="1" kern="1200" cap="small" baseline="0" dirty="0" smtClean="0">
                          <a:solidFill>
                            <a:srgbClr val="FFFF66"/>
                          </a:solidFill>
                          <a:latin typeface="+mn-lt"/>
                          <a:ea typeface="+mn-ea"/>
                          <a:cs typeface="Arial" pitchFamily="34" charset="0"/>
                        </a:rPr>
                        <a:t> frente Ernesto che Guevara del </a:t>
                      </a:r>
                      <a:r>
                        <a:rPr lang="es-ES" sz="1800" b="1" kern="1200" cap="small" baseline="0" dirty="0" err="1" smtClean="0">
                          <a:solidFill>
                            <a:srgbClr val="FFFF66"/>
                          </a:solidFill>
                          <a:latin typeface="+mn-lt"/>
                          <a:ea typeface="+mn-ea"/>
                          <a:cs typeface="Arial" pitchFamily="34" charset="0"/>
                        </a:rPr>
                        <a:t>e.l.n</a:t>
                      </a:r>
                      <a:r>
                        <a:rPr lang="es-ES" sz="1800" b="1" kern="1200" cap="small" baseline="0" dirty="0" smtClean="0">
                          <a:solidFill>
                            <a:srgbClr val="FFFF66"/>
                          </a:solidFill>
                          <a:latin typeface="+mn-lt"/>
                          <a:ea typeface="+mn-ea"/>
                          <a:cs typeface="Arial" pitchFamily="34" charset="0"/>
                        </a:rPr>
                        <a:t>.</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16</a:t>
                      </a:r>
                      <a:r>
                        <a:rPr lang="es-ES" sz="1400" baseline="0" dirty="0" smtClean="0"/>
                        <a:t> de diciembre de </a:t>
                      </a:r>
                      <a:r>
                        <a:rPr lang="es-ES" sz="1400" dirty="0" smtClean="0"/>
                        <a:t>2015. </a:t>
                      </a:r>
                      <a:r>
                        <a:rPr lang="es-ES" sz="1400" u="sng" dirty="0" smtClean="0">
                          <a:solidFill>
                            <a:srgbClr val="7030A0"/>
                          </a:solidFill>
                          <a:hlinkClick r:id="rId2"/>
                        </a:rPr>
                        <a:t>Ver</a:t>
                      </a:r>
                      <a:r>
                        <a:rPr lang="es-ES" sz="1400" u="sng" baseline="0" dirty="0" smtClean="0">
                          <a:solidFill>
                            <a:srgbClr val="7030A0"/>
                          </a:solidFill>
                          <a:hlinkClick r:id="rId2"/>
                        </a:rPr>
                        <a:t> Sentencia</a:t>
                      </a:r>
                      <a:r>
                        <a:rPr lang="es-ES" sz="1400" u="none" baseline="0" dirty="0" smtClean="0">
                          <a:solidFill>
                            <a:srgbClr val="7030A0"/>
                          </a:solidFill>
                        </a:rPr>
                        <a:t>. </a:t>
                      </a:r>
                      <a:r>
                        <a:rPr lang="es-ES" sz="1400" u="sng" baseline="0" dirty="0" smtClean="0">
                          <a:solidFill>
                            <a:srgbClr val="7030A0"/>
                          </a:solidFill>
                          <a:hlinkClick r:id="rId3"/>
                        </a:rPr>
                        <a:t>Salvamento de Voto</a:t>
                      </a:r>
                      <a:r>
                        <a:rPr lang="es-ES" sz="1400" u="none" baseline="0" dirty="0" smtClean="0">
                          <a:solidFill>
                            <a:srgbClr val="7030A0"/>
                          </a:solidFill>
                        </a:rPr>
                        <a:t>.  </a:t>
                      </a:r>
                      <a:r>
                        <a:rPr lang="es-ES" sz="1400" u="sng" baseline="0" dirty="0" smtClean="0">
                          <a:solidFill>
                            <a:srgbClr val="7030A0"/>
                          </a:solidFill>
                          <a:hlinkClick r:id="rId4"/>
                        </a:rPr>
                        <a:t>Aclaración de Voto</a:t>
                      </a:r>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20</a:t>
                      </a:r>
                      <a:endParaRPr lang="es-ES" sz="1400" dirty="0"/>
                    </a:p>
                  </a:txBody>
                  <a:tcPr/>
                </a:tc>
              </a:tr>
            </a:tbl>
          </a:graphicData>
        </a:graphic>
      </p:graphicFrame>
      <p:sp>
        <p:nvSpPr>
          <p:cNvPr id="2" name="Rectángulo 1"/>
          <p:cNvSpPr/>
          <p:nvPr/>
        </p:nvSpPr>
        <p:spPr>
          <a:xfrm>
            <a:off x="6016912" y="614356"/>
            <a:ext cx="5651364" cy="1169551"/>
          </a:xfrm>
          <a:prstGeom prst="rect">
            <a:avLst/>
          </a:prstGeom>
        </p:spPr>
        <p:txBody>
          <a:bodyPr wrap="square">
            <a:spAutoFit/>
          </a:bodyPr>
          <a:lstStyle/>
          <a:p>
            <a:pPr algn="r"/>
            <a:r>
              <a:rPr lang="es-ES" sz="1400" b="1" cap="small" dirty="0">
                <a:solidFill>
                  <a:schemeClr val="accent5">
                    <a:lumMod val="20000"/>
                    <a:lumOff val="80000"/>
                  </a:schemeClr>
                </a:solidFill>
                <a:latin typeface="+mj-lt"/>
              </a:rPr>
              <a:t>Comandantes: 4</a:t>
            </a:r>
          </a:p>
          <a:p>
            <a:pPr algn="r"/>
            <a:r>
              <a:rPr lang="es-ES" sz="1400" b="1" cap="small" dirty="0">
                <a:solidFill>
                  <a:schemeClr val="accent5">
                    <a:lumMod val="20000"/>
                    <a:lumOff val="80000"/>
                  </a:schemeClr>
                </a:solidFill>
                <a:latin typeface="+mj-lt"/>
              </a:rPr>
              <a:t>Patrulleros: 16</a:t>
            </a:r>
          </a:p>
          <a:p>
            <a:pPr algn="r"/>
            <a:r>
              <a:rPr lang="es-ES" sz="1400" b="1" cap="small" dirty="0">
                <a:solidFill>
                  <a:schemeClr val="accent5">
                    <a:lumMod val="20000"/>
                    <a:lumOff val="80000"/>
                  </a:schemeClr>
                </a:solidFill>
                <a:latin typeface="+mj-lt"/>
              </a:rPr>
              <a:t>Consolidado conductas punibles:  1.775</a:t>
            </a:r>
          </a:p>
          <a:p>
            <a:pPr algn="r"/>
            <a:r>
              <a:rPr lang="es-ES" sz="1400" b="1" cap="small" dirty="0">
                <a:solidFill>
                  <a:schemeClr val="accent5">
                    <a:lumMod val="20000"/>
                    <a:lumOff val="80000"/>
                  </a:schemeClr>
                </a:solidFill>
                <a:latin typeface="+mj-lt"/>
              </a:rPr>
              <a:t>Hechos: 203</a:t>
            </a:r>
          </a:p>
          <a:p>
            <a:pPr algn="r"/>
            <a:r>
              <a:rPr lang="es-ES" sz="1400" b="1" cap="small" dirty="0">
                <a:solidFill>
                  <a:schemeClr val="accent5">
                    <a:lumMod val="20000"/>
                    <a:lumOff val="80000"/>
                  </a:schemeClr>
                </a:solidFill>
                <a:latin typeface="+mj-lt"/>
              </a:rPr>
              <a:t>Total víctimas aprox. : 841</a:t>
            </a:r>
          </a:p>
        </p:txBody>
      </p:sp>
      <p:pic>
        <p:nvPicPr>
          <p:cNvPr id="3" name="Imagen 2"/>
          <p:cNvPicPr>
            <a:picLocks noChangeAspect="1"/>
          </p:cNvPicPr>
          <p:nvPr/>
        </p:nvPicPr>
        <p:blipFill>
          <a:blip r:embed="rId5"/>
          <a:stretch>
            <a:fillRect/>
          </a:stretch>
        </p:blipFill>
        <p:spPr>
          <a:xfrm>
            <a:off x="8472264" y="1783907"/>
            <a:ext cx="2670279" cy="1792379"/>
          </a:xfrm>
          <a:prstGeom prst="rect">
            <a:avLst/>
          </a:prstGeom>
        </p:spPr>
      </p:pic>
      <p:pic>
        <p:nvPicPr>
          <p:cNvPr id="4" name="Imagen 3"/>
          <p:cNvPicPr>
            <a:picLocks noChangeAspect="1"/>
          </p:cNvPicPr>
          <p:nvPr/>
        </p:nvPicPr>
        <p:blipFill>
          <a:blip r:embed="rId6"/>
          <a:stretch>
            <a:fillRect/>
          </a:stretch>
        </p:blipFill>
        <p:spPr>
          <a:xfrm>
            <a:off x="8842594" y="2276872"/>
            <a:ext cx="158510" cy="152413"/>
          </a:xfrm>
          <a:prstGeom prst="rect">
            <a:avLst/>
          </a:prstGeom>
        </p:spPr>
      </p:pic>
      <p:pic>
        <p:nvPicPr>
          <p:cNvPr id="5" name="Imagen 4"/>
          <p:cNvPicPr>
            <a:picLocks noChangeAspect="1"/>
          </p:cNvPicPr>
          <p:nvPr/>
        </p:nvPicPr>
        <p:blipFill>
          <a:blip r:embed="rId6"/>
          <a:stretch>
            <a:fillRect/>
          </a:stretch>
        </p:blipFill>
        <p:spPr>
          <a:xfrm>
            <a:off x="8684084" y="2429285"/>
            <a:ext cx="158510" cy="152413"/>
          </a:xfrm>
          <a:prstGeom prst="rect">
            <a:avLst/>
          </a:prstGeom>
        </p:spPr>
      </p:pic>
      <p:pic>
        <p:nvPicPr>
          <p:cNvPr id="6" name="Imagen 5"/>
          <p:cNvPicPr>
            <a:picLocks noChangeAspect="1"/>
          </p:cNvPicPr>
          <p:nvPr/>
        </p:nvPicPr>
        <p:blipFill>
          <a:blip r:embed="rId6"/>
          <a:stretch>
            <a:fillRect/>
          </a:stretch>
        </p:blipFill>
        <p:spPr>
          <a:xfrm>
            <a:off x="8828739" y="2451477"/>
            <a:ext cx="158510" cy="152413"/>
          </a:xfrm>
          <a:prstGeom prst="rect">
            <a:avLst/>
          </a:prstGeom>
        </p:spPr>
      </p:pic>
    </p:spTree>
    <p:extLst>
      <p:ext uri="{BB962C8B-B14F-4D97-AF65-F5344CB8AC3E}">
        <p14:creationId xmlns:p14="http://schemas.microsoft.com/office/powerpoint/2010/main" val="3486580316"/>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6</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EJERCITO REVOLUCIONARIO GUEVARISTA Y FRENTE ERNESTO CHE GUEVARA DEL E.L.N.</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331132" y="2595965"/>
            <a:ext cx="9649072" cy="3154838"/>
          </a:xfrm>
          <a:prstGeom prst="rect">
            <a:avLst/>
          </a:prstGeom>
        </p:spPr>
        <p:txBody>
          <a:bodyPr wrap="square">
            <a:spAutoFit/>
          </a:bodyPr>
          <a:lstStyle/>
          <a:p>
            <a:pPr marL="342900" indent="-342900" algn="just">
              <a:lnSpc>
                <a:spcPct val="107000"/>
              </a:lnSpc>
              <a:spcAft>
                <a:spcPts val="0"/>
              </a:spcAft>
              <a:buFont typeface="Symbol" panose="05050102010706020507" pitchFamily="18" charset="2"/>
              <a:buChar char=""/>
            </a:pPr>
            <a:r>
              <a:rPr lang="es-ES" sz="2800" dirty="0" smtClean="0">
                <a:latin typeface="Corbel" panose="020B0503020204020204" pitchFamily="34" charset="0"/>
              </a:rPr>
              <a:t>La </a:t>
            </a:r>
            <a:r>
              <a:rPr lang="es-ES" sz="2800" dirty="0">
                <a:latin typeface="Corbel" panose="020B0503020204020204" pitchFamily="34" charset="0"/>
              </a:rPr>
              <a:t>presencia de ésta organización guerrillera data del año 1986 y se extendió hasta el momento de su desmovilización el 21 de agosto de 2008, presentando como zona de injerencia los Departamentos de Chocó, Antioquia, Caldas y Risaralda, siendo las poblaciones más afectadas El Carmen de Atrato en el Chocó, Ciudad Bolívar Antioquia y Pueblo Rico Risaralda.</a:t>
            </a:r>
            <a:endParaRPr lang="es-CO" sz="2800" dirty="0">
              <a:latin typeface="Corbel" panose="020B0503020204020204" pitchFamily="34" charset="0"/>
            </a:endParaRPr>
          </a:p>
          <a:p>
            <a:pPr algn="just">
              <a:lnSpc>
                <a:spcPct val="107000"/>
              </a:lnSpc>
              <a:spcAft>
                <a:spcPts val="80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effectLst/>
              <a:latin typeface="Corbel" panose="020B050302020402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166224874"/>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52 CuadroTexto"/>
          <p:cNvSpPr txBox="1"/>
          <p:nvPr/>
        </p:nvSpPr>
        <p:spPr>
          <a:xfrm>
            <a:off x="7372673" y="596843"/>
            <a:ext cx="4414945" cy="1169551"/>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400" b="1" cap="small" dirty="0">
                <a:solidFill>
                  <a:schemeClr val="accent5">
                    <a:lumMod val="20000"/>
                    <a:lumOff val="80000"/>
                  </a:schemeClr>
                </a:solidFill>
              </a:rPr>
              <a:t>Comandantes: 4</a:t>
            </a:r>
          </a:p>
          <a:p>
            <a:pPr algn="r"/>
            <a:r>
              <a:rPr lang="es-ES" sz="1400" b="1" cap="small" dirty="0">
                <a:solidFill>
                  <a:schemeClr val="accent5">
                    <a:lumMod val="20000"/>
                    <a:lumOff val="80000"/>
                  </a:schemeClr>
                </a:solidFill>
              </a:rPr>
              <a:t>Patrulleros: 6</a:t>
            </a:r>
          </a:p>
          <a:p>
            <a:pPr algn="r"/>
            <a:r>
              <a:rPr lang="es-ES" sz="1400" b="1" cap="small" dirty="0">
                <a:solidFill>
                  <a:schemeClr val="accent5">
                    <a:lumMod val="20000"/>
                    <a:lumOff val="80000"/>
                  </a:schemeClr>
                </a:solidFill>
              </a:rPr>
              <a:t>Consolidado conductas punibles:  </a:t>
            </a:r>
            <a:r>
              <a:rPr lang="es-ES" sz="1400" b="1" cap="small" dirty="0" smtClean="0">
                <a:solidFill>
                  <a:schemeClr val="accent5">
                    <a:lumMod val="20000"/>
                    <a:lumOff val="80000"/>
                  </a:schemeClr>
                </a:solidFill>
              </a:rPr>
              <a:t>1.779</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Hechos: </a:t>
            </a:r>
            <a:r>
              <a:rPr lang="es-ES" sz="1400" b="1" cap="small" dirty="0" smtClean="0">
                <a:solidFill>
                  <a:schemeClr val="accent5">
                    <a:lumMod val="20000"/>
                    <a:lumOff val="80000"/>
                  </a:schemeClr>
                </a:solidFill>
              </a:rPr>
              <a:t>81</a:t>
            </a:r>
            <a:endParaRPr lang="es-ES" sz="1400" b="1" cap="small" dirty="0">
              <a:solidFill>
                <a:schemeClr val="accent5">
                  <a:lumMod val="20000"/>
                  <a:lumOff val="80000"/>
                </a:schemeClr>
              </a:solidFill>
            </a:endParaRPr>
          </a:p>
          <a:p>
            <a:pPr algn="r"/>
            <a:r>
              <a:rPr lang="es-ES" sz="1400" b="1" cap="small" dirty="0">
                <a:solidFill>
                  <a:schemeClr val="accent5">
                    <a:lumMod val="20000"/>
                    <a:lumOff val="80000"/>
                  </a:schemeClr>
                </a:solidFill>
              </a:rPr>
              <a:t>Total víctimas aprox. : </a:t>
            </a:r>
            <a:r>
              <a:rPr lang="es-ES" sz="1400" b="1" cap="small" dirty="0" smtClean="0">
                <a:solidFill>
                  <a:schemeClr val="accent5">
                    <a:lumMod val="20000"/>
                    <a:lumOff val="80000"/>
                  </a:schemeClr>
                </a:solidFill>
              </a:rPr>
              <a:t>167</a:t>
            </a:r>
            <a:endParaRPr lang="es-ES" sz="1400" b="1" cap="small" dirty="0">
              <a:solidFill>
                <a:schemeClr val="accent5">
                  <a:lumMod val="20000"/>
                  <a:lumOff val="80000"/>
                </a:schemeClr>
              </a:solidFill>
            </a:endParaRPr>
          </a:p>
        </p:txBody>
      </p:sp>
      <p:graphicFrame>
        <p:nvGraphicFramePr>
          <p:cNvPr id="11" name="Tabla 10"/>
          <p:cNvGraphicFramePr>
            <a:graphicFrameLocks noGrp="1"/>
          </p:cNvGraphicFramePr>
          <p:nvPr>
            <p:extLst>
              <p:ext uri="{D42A27DB-BD31-4B8C-83A1-F6EECF244321}">
                <p14:modId xmlns:p14="http://schemas.microsoft.com/office/powerpoint/2010/main" val="683963373"/>
              </p:ext>
            </p:extLst>
          </p:nvPr>
        </p:nvGraphicFramePr>
        <p:xfrm>
          <a:off x="334633" y="3495508"/>
          <a:ext cx="10345448" cy="1901571"/>
        </p:xfrm>
        <a:graphic>
          <a:graphicData uri="http://schemas.openxmlformats.org/drawingml/2006/table">
            <a:tbl>
              <a:tblPr firstRow="1" bandRow="1">
                <a:tableStyleId>{5C22544A-7EE6-4342-B048-85BDC9FD1C3A}</a:tableStyleId>
              </a:tblPr>
              <a:tblGrid>
                <a:gridCol w="1915824"/>
                <a:gridCol w="1037231"/>
                <a:gridCol w="2376264"/>
                <a:gridCol w="638210"/>
                <a:gridCol w="3143400"/>
                <a:gridCol w="1234519"/>
              </a:tblGrid>
              <a:tr h="291465">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408051">
                <a:tc>
                  <a:txBody>
                    <a:bodyPr/>
                    <a:lstStyle/>
                    <a:p>
                      <a:r>
                        <a:rPr lang="es-ES" sz="1100" dirty="0" smtClean="0"/>
                        <a:t>JOSÉ</a:t>
                      </a:r>
                      <a:r>
                        <a:rPr lang="es-ES" sz="1100" baseline="0" dirty="0" smtClean="0"/>
                        <a:t> HIGINIO ARROYO OJEDA - COMANDANTE</a:t>
                      </a:r>
                      <a:endParaRPr lang="es-ES" sz="1100" dirty="0"/>
                    </a:p>
                  </a:txBody>
                  <a:tcPr/>
                </a:tc>
                <a:tc>
                  <a:txBody>
                    <a:bodyPr/>
                    <a:lstStyle/>
                    <a:p>
                      <a:endParaRPr lang="es-ES"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ROBERTO ARTURO PORRAS PÉREZ - COMANDANTE</a:t>
                      </a:r>
                    </a:p>
                    <a:p>
                      <a:endParaRPr lang="es-CO" sz="1100" dirty="0"/>
                    </a:p>
                  </a:txBody>
                  <a:tcPr/>
                </a:tc>
                <a:tc>
                  <a:txBody>
                    <a:bodyPr/>
                    <a:lstStyle/>
                    <a:p>
                      <a:endParaRPr lang="es-CO"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ROLANDO DE JESÚS</a:t>
                      </a:r>
                      <a:r>
                        <a:rPr lang="es-ES" sz="1100" baseline="0" dirty="0" smtClean="0"/>
                        <a:t> LOPERA PÉREZ </a:t>
                      </a:r>
                      <a:r>
                        <a:rPr lang="es-ES" sz="1100" dirty="0" smtClean="0"/>
                        <a:t>- COMANDANTE</a:t>
                      </a:r>
                    </a:p>
                    <a:p>
                      <a:endParaRPr lang="es-CO" sz="1100" dirty="0"/>
                    </a:p>
                  </a:txBody>
                  <a:tcPr/>
                </a:tc>
                <a:tc>
                  <a:txBody>
                    <a:bodyPr/>
                    <a:lstStyle/>
                    <a:p>
                      <a:endParaRPr lang="es-CO" sz="1100" dirty="0"/>
                    </a:p>
                  </a:txBody>
                  <a:tcPr/>
                </a:tc>
              </a:tr>
              <a:tr h="408051">
                <a:tc>
                  <a:txBody>
                    <a:bodyPr/>
                    <a:lstStyle/>
                    <a:p>
                      <a:endParaRPr lang="es-ES" sz="1100" dirty="0"/>
                    </a:p>
                  </a:txBody>
                  <a:tcPr/>
                </a:tc>
                <a:tc>
                  <a:txBody>
                    <a:bodyPr/>
                    <a:lstStyle/>
                    <a:p>
                      <a:endParaRPr lang="es-ES" sz="1100" dirty="0"/>
                    </a:p>
                  </a:txBody>
                  <a:tcPr/>
                </a:tc>
                <a:tc>
                  <a:txBody>
                    <a:bodyPr/>
                    <a:lstStyle/>
                    <a:p>
                      <a:endParaRPr lang="es-CO" sz="1100" dirty="0"/>
                    </a:p>
                  </a:txBody>
                  <a:tcPr/>
                </a:tc>
                <a:tc>
                  <a:txBody>
                    <a:bodyPr/>
                    <a:lstStyle/>
                    <a:p>
                      <a:endParaRPr lang="es-CO" sz="1100" dirty="0"/>
                    </a:p>
                  </a:txBody>
                  <a:tcPr/>
                </a:tc>
                <a:tc>
                  <a:txBody>
                    <a:bodyPr/>
                    <a:lstStyle/>
                    <a:p>
                      <a:endParaRPr lang="es-CO" sz="1100" dirty="0"/>
                    </a:p>
                  </a:txBody>
                  <a:tcPr/>
                </a:tc>
                <a:tc>
                  <a:txBody>
                    <a:bodyPr/>
                    <a:lstStyle/>
                    <a:p>
                      <a:endParaRPr lang="es-CO" sz="1100" dirty="0"/>
                    </a:p>
                  </a:txBody>
                  <a:tcPr/>
                </a:tc>
              </a:tr>
              <a:tr h="408051">
                <a:tc>
                  <a:txBody>
                    <a:bodyPr/>
                    <a:lstStyle/>
                    <a:p>
                      <a:r>
                        <a:rPr lang="es-ES" sz="1100" dirty="0" smtClean="0"/>
                        <a:t>LUIS ALBERO CHAVARRÍA MENDOZA -</a:t>
                      </a:r>
                      <a:r>
                        <a:rPr lang="es-ES" sz="1100" baseline="0" dirty="0" smtClean="0"/>
                        <a:t> COMANDANTE</a:t>
                      </a:r>
                      <a:endParaRPr lang="es-ES" sz="1100" dirty="0"/>
                    </a:p>
                  </a:txBody>
                  <a:tcPr/>
                </a:tc>
                <a:tc>
                  <a:txBody>
                    <a:bodyPr/>
                    <a:lstStyle/>
                    <a:p>
                      <a:endParaRPr lang="es-ES"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LUIS CARLOS GARCÍA QUIÑONES - PATRULLERO</a:t>
                      </a:r>
                    </a:p>
                    <a:p>
                      <a:endParaRPr lang="es-CO" sz="1100" dirty="0"/>
                    </a:p>
                  </a:txBody>
                  <a:tcPr/>
                </a:tc>
                <a:tc>
                  <a:txBody>
                    <a:bodyPr/>
                    <a:lstStyle/>
                    <a:p>
                      <a:endParaRPr lang="es-CO" sz="11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100" dirty="0" smtClean="0"/>
                        <a:t>EDUARDO MACÍAS MAZO - </a:t>
                      </a:r>
                      <a:r>
                        <a:rPr lang="es-ES" sz="1100" baseline="0" dirty="0" smtClean="0"/>
                        <a:t> PATRULLERO</a:t>
                      </a:r>
                      <a:endParaRPr lang="es-ES" sz="1100" dirty="0" smtClean="0"/>
                    </a:p>
                    <a:p>
                      <a:endParaRPr lang="es-CO" sz="1100" dirty="0"/>
                    </a:p>
                  </a:txBody>
                  <a:tcPr/>
                </a:tc>
                <a:tc>
                  <a:txBody>
                    <a:bodyPr/>
                    <a:lstStyle/>
                    <a:p>
                      <a:endParaRPr lang="es-CO" sz="11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Sentencia7</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4180470167"/>
              </p:ext>
            </p:extLst>
          </p:nvPr>
        </p:nvGraphicFramePr>
        <p:xfrm>
          <a:off x="407368" y="620688"/>
          <a:ext cx="6984776" cy="15937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Mineros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p>
                      <a:r>
                        <a:rPr lang="es-ES" sz="1050" baseline="0" smtClean="0"/>
                        <a:t>En Apelación</a:t>
                      </a:r>
                      <a:endParaRPr lang="es-ES" sz="1050" baseline="0" dirty="0" smtClean="0"/>
                    </a:p>
                  </a:txBody>
                  <a:tcPr/>
                </a:tc>
                <a:tc>
                  <a:txBody>
                    <a:bodyPr/>
                    <a:lstStyle/>
                    <a:p>
                      <a:r>
                        <a:rPr lang="es-ES" sz="1400" baseline="0" dirty="0" smtClean="0"/>
                        <a:t>28 de abril de 2016</a:t>
                      </a:r>
                      <a:r>
                        <a:rPr lang="es-ES" sz="1400" dirty="0" smtClean="0"/>
                        <a:t>. </a:t>
                      </a:r>
                      <a:r>
                        <a:rPr lang="es-ES" sz="1400" u="sng" dirty="0" smtClean="0">
                          <a:solidFill>
                            <a:srgbClr val="7030A0"/>
                          </a:solidFill>
                        </a:rPr>
                        <a:t>Ver</a:t>
                      </a:r>
                      <a:r>
                        <a:rPr lang="es-ES" sz="1400" u="sng" baseline="0" dirty="0" smtClean="0">
                          <a:solidFill>
                            <a:srgbClr val="7030A0"/>
                          </a:solidFill>
                        </a:rPr>
                        <a:t> </a:t>
                      </a:r>
                      <a:r>
                        <a:rPr lang="es-ES" sz="1400" u="sng" baseline="0" dirty="0" smtClean="0">
                          <a:solidFill>
                            <a:srgbClr val="7030A0"/>
                          </a:solidFill>
                          <a:hlinkClick r:id="rId2"/>
                        </a:rPr>
                        <a:t>Sentencia</a:t>
                      </a:r>
                      <a:r>
                        <a:rPr lang="es-ES" sz="1400" u="none" baseline="0" dirty="0" smtClean="0">
                          <a:solidFill>
                            <a:srgbClr val="7030A0"/>
                          </a:solidFill>
                        </a:rPr>
                        <a:t>. Aclararación y Salvamento de voto</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6</a:t>
                      </a:r>
                      <a:endParaRPr lang="es-ES" sz="1400" dirty="0"/>
                    </a:p>
                  </a:txBody>
                  <a:tcPr/>
                </a:tc>
              </a:tr>
            </a:tbl>
          </a:graphicData>
        </a:graphic>
      </p:graphicFrame>
      <p:sp>
        <p:nvSpPr>
          <p:cNvPr id="2" name="Rectángulo 1"/>
          <p:cNvSpPr/>
          <p:nvPr/>
        </p:nvSpPr>
        <p:spPr>
          <a:xfrm>
            <a:off x="367727" y="2421242"/>
            <a:ext cx="2396810" cy="277485"/>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sp>
        <p:nvSpPr>
          <p:cNvPr id="51" name="122 Menos"/>
          <p:cNvSpPr/>
          <p:nvPr/>
        </p:nvSpPr>
        <p:spPr>
          <a:xfrm flipV="1">
            <a:off x="-735469" y="28045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pSp>
        <p:nvGrpSpPr>
          <p:cNvPr id="68" name="93 Grupo"/>
          <p:cNvGrpSpPr/>
          <p:nvPr/>
        </p:nvGrpSpPr>
        <p:grpSpPr>
          <a:xfrm>
            <a:off x="8374001" y="1845757"/>
            <a:ext cx="2232248" cy="1800200"/>
            <a:chOff x="1187450" y="-23549"/>
            <a:chExt cx="7754938" cy="6811700"/>
          </a:xfrm>
        </p:grpSpPr>
        <p:sp>
          <p:nvSpPr>
            <p:cNvPr id="69"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97"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01" name="Text Box 86"/>
            <p:cNvSpPr txBox="1">
              <a:spLocks noChangeArrowheads="1"/>
            </p:cNvSpPr>
            <p:nvPr/>
          </p:nvSpPr>
          <p:spPr bwMode="auto">
            <a:xfrm>
              <a:off x="5881227" y="57146"/>
              <a:ext cx="3061161" cy="192156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MINEROS</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02"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pic>
        <p:nvPicPr>
          <p:cNvPr id="103" name="Imagen 102"/>
          <p:cNvPicPr>
            <a:picLocks noChangeAspect="1"/>
          </p:cNvPicPr>
          <p:nvPr/>
        </p:nvPicPr>
        <p:blipFill>
          <a:blip r:embed="rId5"/>
          <a:stretch>
            <a:fillRect/>
          </a:stretch>
        </p:blipFill>
        <p:spPr>
          <a:xfrm>
            <a:off x="2171201" y="3782795"/>
            <a:ext cx="828455" cy="602658"/>
          </a:xfrm>
          <a:prstGeom prst="rect">
            <a:avLst/>
          </a:prstGeom>
        </p:spPr>
      </p:pic>
      <p:pic>
        <p:nvPicPr>
          <p:cNvPr id="104" name="Imagen 103"/>
          <p:cNvPicPr>
            <a:picLocks noChangeAspect="1"/>
          </p:cNvPicPr>
          <p:nvPr/>
        </p:nvPicPr>
        <p:blipFill>
          <a:blip r:embed="rId6"/>
          <a:stretch>
            <a:fillRect/>
          </a:stretch>
        </p:blipFill>
        <p:spPr>
          <a:xfrm>
            <a:off x="2279575" y="4797152"/>
            <a:ext cx="782025" cy="599927"/>
          </a:xfrm>
          <a:prstGeom prst="rect">
            <a:avLst/>
          </a:prstGeom>
        </p:spPr>
      </p:pic>
      <p:pic>
        <p:nvPicPr>
          <p:cNvPr id="105" name="Imagen 104"/>
          <p:cNvPicPr>
            <a:picLocks noChangeAspect="1"/>
          </p:cNvPicPr>
          <p:nvPr/>
        </p:nvPicPr>
        <p:blipFill>
          <a:blip r:embed="rId7"/>
          <a:stretch>
            <a:fillRect/>
          </a:stretch>
        </p:blipFill>
        <p:spPr>
          <a:xfrm>
            <a:off x="5591945" y="3775131"/>
            <a:ext cx="648072" cy="614206"/>
          </a:xfrm>
          <a:prstGeom prst="rect">
            <a:avLst/>
          </a:prstGeom>
        </p:spPr>
      </p:pic>
      <p:pic>
        <p:nvPicPr>
          <p:cNvPr id="107" name="Imagen 106"/>
          <p:cNvPicPr>
            <a:picLocks noChangeAspect="1"/>
          </p:cNvPicPr>
          <p:nvPr/>
        </p:nvPicPr>
        <p:blipFill>
          <a:blip r:embed="rId8"/>
          <a:stretch>
            <a:fillRect/>
          </a:stretch>
        </p:blipFill>
        <p:spPr>
          <a:xfrm>
            <a:off x="5663952" y="4797152"/>
            <a:ext cx="648073" cy="615940"/>
          </a:xfrm>
          <a:prstGeom prst="rect">
            <a:avLst/>
          </a:prstGeom>
        </p:spPr>
      </p:pic>
    </p:spTree>
    <p:extLst>
      <p:ext uri="{BB962C8B-B14F-4D97-AF65-F5344CB8AC3E}">
        <p14:creationId xmlns:p14="http://schemas.microsoft.com/office/powerpoint/2010/main" val="2516498623"/>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a 10"/>
          <p:cNvGraphicFramePr>
            <a:graphicFrameLocks noGrp="1"/>
          </p:cNvGraphicFramePr>
          <p:nvPr>
            <p:extLst>
              <p:ext uri="{D42A27DB-BD31-4B8C-83A1-F6EECF244321}">
                <p14:modId xmlns:p14="http://schemas.microsoft.com/office/powerpoint/2010/main" val="489343253"/>
              </p:ext>
            </p:extLst>
          </p:nvPr>
        </p:nvGraphicFramePr>
        <p:xfrm>
          <a:off x="407368" y="3209318"/>
          <a:ext cx="11521279" cy="3596640"/>
        </p:xfrm>
        <a:graphic>
          <a:graphicData uri="http://schemas.openxmlformats.org/drawingml/2006/table">
            <a:tbl>
              <a:tblPr firstRow="1" bandRow="1">
                <a:tableStyleId>{5C22544A-7EE6-4342-B048-85BDC9FD1C3A}</a:tableStyleId>
              </a:tblPr>
              <a:tblGrid>
                <a:gridCol w="2750242"/>
                <a:gridCol w="817639"/>
                <a:gridCol w="3270557"/>
                <a:gridCol w="817639"/>
                <a:gridCol w="2973234"/>
                <a:gridCol w="891968"/>
              </a:tblGrid>
              <a:tr h="262402">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62402">
                <a:tc>
                  <a:txBody>
                    <a:bodyPr/>
                    <a:lstStyle/>
                    <a:p>
                      <a:r>
                        <a:rPr lang="es-ES" sz="1400" dirty="0" smtClean="0"/>
                        <a:t>Homicidio en</a:t>
                      </a:r>
                      <a:r>
                        <a:rPr lang="es-ES" sz="1400" baseline="0" dirty="0" smtClean="0"/>
                        <a:t> persona protegida</a:t>
                      </a:r>
                      <a:endParaRPr lang="es-ES" sz="1400" dirty="0"/>
                    </a:p>
                  </a:txBody>
                  <a:tcPr/>
                </a:tc>
                <a:tc>
                  <a:txBody>
                    <a:bodyPr/>
                    <a:lstStyle/>
                    <a:p>
                      <a:r>
                        <a:rPr lang="es-ES" sz="1400" dirty="0" smtClean="0"/>
                        <a:t>113</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8</a:t>
                      </a:r>
                      <a:endParaRPr lang="es-ES" sz="1400" dirty="0"/>
                    </a:p>
                  </a:txBody>
                  <a:tcPr/>
                </a:tc>
                <a:tc>
                  <a:txBody>
                    <a:bodyPr/>
                    <a:lstStyle/>
                    <a:p>
                      <a:r>
                        <a:rPr lang="es-CO" sz="1400" dirty="0" smtClean="0"/>
                        <a:t>Tortura en persona protegida</a:t>
                      </a:r>
                      <a:endParaRPr lang="es-CO" sz="1400" dirty="0"/>
                    </a:p>
                  </a:txBody>
                  <a:tcPr/>
                </a:tc>
                <a:tc>
                  <a:txBody>
                    <a:bodyPr/>
                    <a:lstStyle/>
                    <a:p>
                      <a:r>
                        <a:rPr lang="es-CO" sz="1400" dirty="0" smtClean="0"/>
                        <a:t>22</a:t>
                      </a:r>
                      <a:endParaRPr lang="es-CO" sz="1400" dirty="0"/>
                    </a:p>
                  </a:txBody>
                  <a:tcPr/>
                </a:tc>
              </a:tr>
              <a:tr h="446083">
                <a:tc>
                  <a:txBody>
                    <a:bodyPr/>
                    <a:lstStyle/>
                    <a:p>
                      <a:r>
                        <a:rPr lang="es-ES" sz="1400" dirty="0" smtClean="0"/>
                        <a:t>Reclutamiento ilícito</a:t>
                      </a:r>
                      <a:endParaRPr lang="es-ES" sz="1400" dirty="0"/>
                    </a:p>
                  </a:txBody>
                  <a:tcPr/>
                </a:tc>
                <a:tc>
                  <a:txBody>
                    <a:bodyPr/>
                    <a:lstStyle/>
                    <a:p>
                      <a:r>
                        <a:rPr lang="es-ES" sz="1400" dirty="0" smtClean="0"/>
                        <a:t>3</a:t>
                      </a:r>
                      <a:endParaRPr lang="es-ES" sz="1400" dirty="0"/>
                    </a:p>
                  </a:txBody>
                  <a:tcPr/>
                </a:tc>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1485</a:t>
                      </a:r>
                      <a:endParaRPr lang="es-ES" sz="1400" dirty="0"/>
                    </a:p>
                  </a:txBody>
                  <a:tcPr/>
                </a:tc>
                <a:tc>
                  <a:txBody>
                    <a:bodyPr/>
                    <a:lstStyle/>
                    <a:p>
                      <a:r>
                        <a:rPr lang="es-CO" sz="1400" dirty="0" smtClean="0"/>
                        <a:t>Instrucción y entrenamiento para actividades</a:t>
                      </a:r>
                      <a:r>
                        <a:rPr lang="es-CO" sz="1400" baseline="0" dirty="0" smtClean="0"/>
                        <a:t> ilícitas</a:t>
                      </a:r>
                      <a:endParaRPr lang="es-CO" sz="1400" dirty="0"/>
                    </a:p>
                  </a:txBody>
                  <a:tcPr/>
                </a:tc>
                <a:tc>
                  <a:txBody>
                    <a:bodyPr/>
                    <a:lstStyle/>
                    <a:p>
                      <a:r>
                        <a:rPr lang="es-CO" sz="1400" dirty="0" smtClean="0"/>
                        <a:t>2</a:t>
                      </a:r>
                      <a:endParaRPr lang="es-CO" sz="1400" dirty="0"/>
                    </a:p>
                  </a:txBody>
                  <a:tcPr/>
                </a:tc>
              </a:tr>
              <a:tr h="262402">
                <a:tc>
                  <a:txBody>
                    <a:bodyPr/>
                    <a:lstStyle/>
                    <a:p>
                      <a:r>
                        <a:rPr lang="es-ES" sz="1400" dirty="0" smtClean="0"/>
                        <a:t>Concierto</a:t>
                      </a:r>
                      <a:r>
                        <a:rPr lang="es-ES" sz="1400" baseline="0" dirty="0" smtClean="0"/>
                        <a:t> para delinquir</a:t>
                      </a:r>
                      <a:endParaRPr lang="es-ES" sz="1400" dirty="0"/>
                    </a:p>
                  </a:txBody>
                  <a:tcPr/>
                </a:tc>
                <a:tc>
                  <a:txBody>
                    <a:bodyPr/>
                    <a:lstStyle/>
                    <a:p>
                      <a:r>
                        <a:rPr lang="es-ES" sz="1400" dirty="0" smtClean="0"/>
                        <a:t>5</a:t>
                      </a:r>
                      <a:endParaRPr lang="es-ES" sz="1400" dirty="0"/>
                    </a:p>
                  </a:txBody>
                  <a:tcPr/>
                </a:tc>
                <a:tc>
                  <a:txBody>
                    <a:bodyPr/>
                    <a:lstStyle/>
                    <a:p>
                      <a:r>
                        <a:rPr lang="es-ES" sz="1400" dirty="0" smtClean="0"/>
                        <a:t>Hurto</a:t>
                      </a:r>
                      <a:r>
                        <a:rPr lang="es-ES" sz="1400" baseline="0" dirty="0" smtClean="0"/>
                        <a:t> </a:t>
                      </a:r>
                      <a:endParaRPr lang="es-ES" sz="1400" dirty="0"/>
                    </a:p>
                  </a:txBody>
                  <a:tcPr/>
                </a:tc>
                <a:tc>
                  <a:txBody>
                    <a:bodyPr/>
                    <a:lstStyle/>
                    <a:p>
                      <a:r>
                        <a:rPr lang="es-ES" sz="1400" dirty="0" smtClean="0"/>
                        <a:t>96</a:t>
                      </a:r>
                      <a:endParaRPr lang="es-ES" sz="1400" dirty="0"/>
                    </a:p>
                  </a:txBody>
                  <a:tcPr/>
                </a:tc>
                <a:tc>
                  <a:txBody>
                    <a:bodyPr/>
                    <a:lstStyle/>
                    <a:p>
                      <a:r>
                        <a:rPr lang="es-CO" sz="1400" dirty="0" smtClean="0"/>
                        <a:t>Reclutamiento</a:t>
                      </a:r>
                      <a:r>
                        <a:rPr lang="es-CO" sz="1400" baseline="0" dirty="0" smtClean="0"/>
                        <a:t> ilícito</a:t>
                      </a:r>
                      <a:endParaRPr lang="es-CO" sz="1400" dirty="0"/>
                    </a:p>
                  </a:txBody>
                  <a:tcPr/>
                </a:tc>
                <a:tc>
                  <a:txBody>
                    <a:bodyPr/>
                    <a:lstStyle/>
                    <a:p>
                      <a:r>
                        <a:rPr lang="es-CO" sz="1400" dirty="0" smtClean="0"/>
                        <a:t>3</a:t>
                      </a:r>
                      <a:endParaRPr lang="es-CO" sz="1400" dirty="0"/>
                    </a:p>
                  </a:txBody>
                  <a:tcPr/>
                </a:tc>
              </a:tr>
              <a:tr h="262402">
                <a:tc rowSpan="5">
                  <a:txBody>
                    <a:bodyPr/>
                    <a:lstStyle/>
                    <a:p>
                      <a:r>
                        <a:rPr lang="es-ES" sz="1400" dirty="0" smtClean="0"/>
                        <a:t>Delitos</a:t>
                      </a:r>
                      <a:r>
                        <a:rPr lang="es-ES" sz="1400" baseline="0" dirty="0" smtClean="0"/>
                        <a:t> por los que estaban condenados y solo sirven para la Reconstrucción de Verdad y Acumulación</a:t>
                      </a:r>
                      <a:endParaRPr lang="es-ES" sz="1400" dirty="0"/>
                    </a:p>
                  </a:txBody>
                  <a:tcPr/>
                </a:tc>
                <a:tc rowSpan="5">
                  <a:txBody>
                    <a:bodyPr/>
                    <a:lstStyle/>
                    <a:p>
                      <a:r>
                        <a:rPr lang="es-ES" sz="1400" dirty="0" smtClean="0"/>
                        <a:t>198</a:t>
                      </a:r>
                      <a:endParaRPr lang="es-ES" sz="1400" dirty="0"/>
                    </a:p>
                  </a:txBody>
                  <a:tcPr/>
                </a:tc>
                <a:tc rowSpan="5">
                  <a:txBody>
                    <a:bodyPr/>
                    <a:lstStyle/>
                    <a:p>
                      <a:r>
                        <a:rPr lang="es-ES" sz="1400" dirty="0" smtClean="0"/>
                        <a:t>Secuestro</a:t>
                      </a:r>
                      <a:endParaRPr lang="es-ES" sz="1400" dirty="0"/>
                    </a:p>
                  </a:txBody>
                  <a:tcPr/>
                </a:tc>
                <a:tc rowSpan="5">
                  <a:txBody>
                    <a:bodyPr/>
                    <a:lstStyle/>
                    <a:p>
                      <a:r>
                        <a:rPr lang="es-ES" sz="1400" dirty="0" smtClean="0"/>
                        <a:t>27</a:t>
                      </a:r>
                      <a:endParaRPr lang="es-ES" sz="1400" dirty="0"/>
                    </a:p>
                  </a:txBody>
                  <a:tcPr/>
                </a:tc>
                <a:tc>
                  <a:txBody>
                    <a:bodyPr/>
                    <a:lstStyle/>
                    <a:p>
                      <a:r>
                        <a:rPr lang="es-CO" sz="1400" dirty="0" smtClean="0"/>
                        <a:t>Terrorismo</a:t>
                      </a:r>
                      <a:endParaRPr lang="es-CO" sz="1400" dirty="0"/>
                    </a:p>
                  </a:txBody>
                  <a:tcPr/>
                </a:tc>
                <a:tc>
                  <a:txBody>
                    <a:bodyPr/>
                    <a:lstStyle/>
                    <a:p>
                      <a:r>
                        <a:rPr lang="es-CO" sz="1400" dirty="0" smtClean="0"/>
                        <a:t>1</a:t>
                      </a:r>
                      <a:endParaRPr lang="es-CO" sz="1400" dirty="0"/>
                    </a:p>
                  </a:txBody>
                  <a:tcPr/>
                </a:tc>
              </a:tr>
              <a:tr h="262402">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Toma de rehenes</a:t>
                      </a:r>
                      <a:r>
                        <a:rPr lang="es-CO" sz="1400" baseline="0" dirty="0" smtClean="0"/>
                        <a:t> </a:t>
                      </a:r>
                      <a:endParaRPr lang="es-CO" sz="1400" dirty="0"/>
                    </a:p>
                  </a:txBody>
                  <a:tcPr/>
                </a:tc>
                <a:tc>
                  <a:txBody>
                    <a:bodyPr/>
                    <a:lstStyle/>
                    <a:p>
                      <a:r>
                        <a:rPr lang="es-CO" sz="1400" dirty="0" smtClean="0"/>
                        <a:t>2</a:t>
                      </a:r>
                      <a:endParaRPr lang="es-CO" sz="1400" dirty="0"/>
                    </a:p>
                  </a:txBody>
                  <a:tcPr/>
                </a:tc>
              </a:tr>
              <a:tr h="262402">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Tortura</a:t>
                      </a:r>
                      <a:endParaRPr lang="es-CO" sz="1400" dirty="0"/>
                    </a:p>
                  </a:txBody>
                  <a:tcPr/>
                </a:tc>
                <a:tc>
                  <a:txBody>
                    <a:bodyPr/>
                    <a:lstStyle/>
                    <a:p>
                      <a:r>
                        <a:rPr lang="es-CO" sz="1400" dirty="0" smtClean="0"/>
                        <a:t>2</a:t>
                      </a:r>
                      <a:endParaRPr lang="es-CO" sz="1400" dirty="0"/>
                    </a:p>
                  </a:txBody>
                  <a:tcPr/>
                </a:tc>
              </a:tr>
              <a:tr h="446083">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Utilización de medios</a:t>
                      </a:r>
                      <a:r>
                        <a:rPr lang="es-CO" sz="1400" baseline="0" dirty="0" smtClean="0"/>
                        <a:t> y métodos de guerra ilícitos</a:t>
                      </a:r>
                      <a:endParaRPr lang="es-CO" sz="1400" dirty="0"/>
                    </a:p>
                  </a:txBody>
                  <a:tcPr/>
                </a:tc>
                <a:tc>
                  <a:txBody>
                    <a:bodyPr/>
                    <a:lstStyle/>
                    <a:p>
                      <a:r>
                        <a:rPr lang="es-CO" sz="1400" dirty="0" smtClean="0"/>
                        <a:t>1</a:t>
                      </a:r>
                      <a:endParaRPr lang="es-CO" sz="1400" dirty="0"/>
                    </a:p>
                  </a:txBody>
                  <a:tcPr/>
                </a:tc>
              </a:tr>
              <a:tr h="629765">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r>
                        <a:rPr lang="es-CO" sz="1400" dirty="0" smtClean="0"/>
                        <a:t>Utilización ilegal de uniformes e insignias y utilización de equipos</a:t>
                      </a:r>
                      <a:r>
                        <a:rPr lang="es-CO" sz="1400" baseline="0" dirty="0" smtClean="0"/>
                        <a:t> transmisores y receptores</a:t>
                      </a:r>
                      <a:endParaRPr lang="es-CO" sz="1400" dirty="0"/>
                    </a:p>
                  </a:txBody>
                  <a:tcPr/>
                </a:tc>
                <a:tc>
                  <a:txBody>
                    <a:bodyPr/>
                    <a:lstStyle/>
                    <a:p>
                      <a:r>
                        <a:rPr lang="es-CO" sz="1400" dirty="0" smtClean="0"/>
                        <a:t>2</a:t>
                      </a:r>
                      <a:endParaRPr lang="es-CO" sz="1400" dirty="0"/>
                    </a:p>
                  </a:txBody>
                  <a:tcPr/>
                </a:tc>
              </a:tr>
            </a:tbl>
          </a:graphicData>
        </a:graphic>
      </p:graphicFrame>
      <p:sp>
        <p:nvSpPr>
          <p:cNvPr id="10" name="18 CuadroTexto"/>
          <p:cNvSpPr txBox="1"/>
          <p:nvPr/>
        </p:nvSpPr>
        <p:spPr>
          <a:xfrm>
            <a:off x="695400" y="20840"/>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4" name="18 CuadroTexto"/>
          <p:cNvSpPr txBox="1"/>
          <p:nvPr/>
        </p:nvSpPr>
        <p:spPr>
          <a:xfrm>
            <a:off x="7464152" y="61371"/>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7</a:t>
            </a:r>
            <a:endParaRPr lang="es-ES" cap="small" dirty="0">
              <a:solidFill>
                <a:srgbClr val="C00000"/>
              </a:solidFill>
              <a:latin typeface="Agency FB" panose="020B0503020202020204" pitchFamily="34" charset="0"/>
            </a:endParaRPr>
          </a:p>
        </p:txBody>
      </p:sp>
      <p:graphicFrame>
        <p:nvGraphicFramePr>
          <p:cNvPr id="15" name="16 Tabla"/>
          <p:cNvGraphicFramePr>
            <a:graphicFrameLocks noGrp="1"/>
          </p:cNvGraphicFramePr>
          <p:nvPr>
            <p:extLst>
              <p:ext uri="{D42A27DB-BD31-4B8C-83A1-F6EECF244321}">
                <p14:modId xmlns:p14="http://schemas.microsoft.com/office/powerpoint/2010/main" val="1974043003"/>
              </p:ext>
            </p:extLst>
          </p:nvPr>
        </p:nvGraphicFramePr>
        <p:xfrm>
          <a:off x="407368" y="620688"/>
          <a:ext cx="6984776" cy="154037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Mineros de las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txBody>
                  <a:tcPr/>
                </a:tc>
                <a:tc>
                  <a:txBody>
                    <a:bodyPr/>
                    <a:lstStyle/>
                    <a:p>
                      <a:r>
                        <a:rPr lang="es-ES" sz="1400" baseline="0" dirty="0" smtClean="0"/>
                        <a:t>28 de abril de 2016</a:t>
                      </a:r>
                      <a:r>
                        <a:rPr lang="es-ES" sz="1400" dirty="0" smtClean="0"/>
                        <a:t>. </a:t>
                      </a:r>
                      <a:r>
                        <a:rPr lang="es-ES" sz="1400" u="sng" dirty="0" smtClean="0">
                          <a:solidFill>
                            <a:srgbClr val="7030A0"/>
                          </a:solidFill>
                        </a:rPr>
                        <a:t>Ver</a:t>
                      </a:r>
                      <a:r>
                        <a:rPr lang="es-ES" sz="1400" u="sng" baseline="0" dirty="0" smtClean="0">
                          <a:solidFill>
                            <a:srgbClr val="7030A0"/>
                          </a:solidFill>
                        </a:rPr>
                        <a:t> </a:t>
                      </a:r>
                      <a:r>
                        <a:rPr lang="es-ES" sz="1400" u="sng" baseline="0" dirty="0" smtClean="0">
                          <a:solidFill>
                            <a:srgbClr val="7030A0"/>
                          </a:solidFill>
                          <a:hlinkClick r:id="rId2"/>
                        </a:rPr>
                        <a:t>Sentencia</a:t>
                      </a:r>
                      <a:r>
                        <a:rPr lang="es-ES" sz="1400" u="none" baseline="0" dirty="0" smtClean="0">
                          <a:solidFill>
                            <a:srgbClr val="7030A0"/>
                          </a:solidFill>
                        </a:rPr>
                        <a:t>. </a:t>
                      </a:r>
                    </a:p>
                    <a:p>
                      <a:r>
                        <a:rPr lang="es-ES" sz="1400" u="none" baseline="0" dirty="0" smtClean="0">
                          <a:solidFill>
                            <a:srgbClr val="7030A0"/>
                          </a:solidFill>
                        </a:rPr>
                        <a:t>Falta sustentar recursos</a:t>
                      </a:r>
                      <a:endParaRPr lang="es-ES" sz="1400" u="sng"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6</a:t>
                      </a:r>
                      <a:endParaRPr lang="es-ES" sz="1400" dirty="0"/>
                    </a:p>
                  </a:txBody>
                  <a:tcPr/>
                </a:tc>
              </a:tr>
            </a:tbl>
          </a:graphicData>
        </a:graphic>
      </p:graphicFrame>
      <p:sp>
        <p:nvSpPr>
          <p:cNvPr id="2" name="Rectángulo 1"/>
          <p:cNvSpPr/>
          <p:nvPr/>
        </p:nvSpPr>
        <p:spPr>
          <a:xfrm>
            <a:off x="6016912" y="614356"/>
            <a:ext cx="5651364" cy="1169551"/>
          </a:xfrm>
          <a:prstGeom prst="rect">
            <a:avLst/>
          </a:prstGeom>
        </p:spPr>
        <p:txBody>
          <a:bodyPr wrap="square">
            <a:spAutoFit/>
          </a:bodyPr>
          <a:lstStyle/>
          <a:p>
            <a:pPr algn="r"/>
            <a:r>
              <a:rPr lang="es-ES" sz="1400" b="1" cap="small" dirty="0">
                <a:solidFill>
                  <a:schemeClr val="accent5">
                    <a:lumMod val="20000"/>
                    <a:lumOff val="80000"/>
                  </a:schemeClr>
                </a:solidFill>
              </a:rPr>
              <a:t>Comandantes: 4</a:t>
            </a:r>
          </a:p>
          <a:p>
            <a:pPr algn="r"/>
            <a:r>
              <a:rPr lang="es-ES" sz="1400" b="1" cap="small" dirty="0">
                <a:solidFill>
                  <a:schemeClr val="accent5">
                    <a:lumMod val="20000"/>
                    <a:lumOff val="80000"/>
                  </a:schemeClr>
                </a:solidFill>
              </a:rPr>
              <a:t>Patrulleros: 6</a:t>
            </a:r>
          </a:p>
          <a:p>
            <a:pPr algn="r"/>
            <a:r>
              <a:rPr lang="es-ES" sz="1400" b="1" cap="small" dirty="0">
                <a:solidFill>
                  <a:schemeClr val="accent5">
                    <a:lumMod val="20000"/>
                    <a:lumOff val="80000"/>
                  </a:schemeClr>
                </a:solidFill>
              </a:rPr>
              <a:t>Consolidado conductas punibles:  1.779</a:t>
            </a:r>
          </a:p>
          <a:p>
            <a:pPr algn="r"/>
            <a:r>
              <a:rPr lang="es-ES" sz="1400" b="1" cap="small" dirty="0">
                <a:solidFill>
                  <a:schemeClr val="accent5">
                    <a:lumMod val="20000"/>
                    <a:lumOff val="80000"/>
                  </a:schemeClr>
                </a:solidFill>
              </a:rPr>
              <a:t>Hechos: 81</a:t>
            </a:r>
          </a:p>
          <a:p>
            <a:pPr algn="r"/>
            <a:r>
              <a:rPr lang="es-ES" sz="1400" b="1" cap="small" dirty="0">
                <a:solidFill>
                  <a:schemeClr val="accent5">
                    <a:lumMod val="20000"/>
                    <a:lumOff val="80000"/>
                  </a:schemeClr>
                </a:solidFill>
              </a:rPr>
              <a:t>Total víctimas aprox. : 167</a:t>
            </a:r>
          </a:p>
        </p:txBody>
      </p:sp>
      <p:grpSp>
        <p:nvGrpSpPr>
          <p:cNvPr id="50" name="93 Grupo"/>
          <p:cNvGrpSpPr/>
          <p:nvPr/>
        </p:nvGrpSpPr>
        <p:grpSpPr>
          <a:xfrm>
            <a:off x="8256240" y="1700808"/>
            <a:ext cx="2232248" cy="1800200"/>
            <a:chOff x="1187450" y="-23549"/>
            <a:chExt cx="7754938" cy="6811700"/>
          </a:xfrm>
        </p:grpSpPr>
        <p:sp>
          <p:nvSpPr>
            <p:cNvPr id="51"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2"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3"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7"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14"/>
            <p:cNvSpPr>
              <a:spLocks/>
            </p:cNvSpPr>
            <p:nvPr/>
          </p:nvSpPr>
          <p:spPr bwMode="auto">
            <a:xfrm>
              <a:off x="2276370" y="3918080"/>
              <a:ext cx="942975" cy="914399"/>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79"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83" name="Text Box 86"/>
            <p:cNvSpPr txBox="1">
              <a:spLocks noChangeArrowheads="1"/>
            </p:cNvSpPr>
            <p:nvPr/>
          </p:nvSpPr>
          <p:spPr bwMode="auto">
            <a:xfrm>
              <a:off x="5881227" y="57146"/>
              <a:ext cx="3061161" cy="192156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MINEROS</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 </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84"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2832546045"/>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7</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Mineros de las AUC.</a:t>
            </a:r>
            <a:br>
              <a:rPr lang="es-CO" sz="2700" b="1" cap="small" dirty="0" smtClean="0">
                <a:solidFill>
                  <a:schemeClr val="accent3">
                    <a:lumMod val="75000"/>
                  </a:schemeClr>
                </a:solidFill>
                <a:cs typeface="Arial" pitchFamily="34" charset="0"/>
              </a:rPr>
            </a:br>
            <a:endParaRPr lang="es-CO" sz="2000" cap="small" dirty="0">
              <a:solidFill>
                <a:schemeClr val="accent6">
                  <a:lumMod val="75000"/>
                </a:schemeClr>
              </a:solidFill>
            </a:endParaRPr>
          </a:p>
        </p:txBody>
      </p:sp>
      <p:sp>
        <p:nvSpPr>
          <p:cNvPr id="5" name="Rectángulo 4"/>
          <p:cNvSpPr/>
          <p:nvPr/>
        </p:nvSpPr>
        <p:spPr>
          <a:xfrm>
            <a:off x="695400" y="2348880"/>
            <a:ext cx="11089232" cy="846386"/>
          </a:xfrm>
          <a:prstGeom prst="rect">
            <a:avLst/>
          </a:prstGeom>
        </p:spPr>
        <p:txBody>
          <a:bodyPr wrap="square">
            <a:spAutoFit/>
          </a:bodyPr>
          <a:lstStyle/>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752528"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3" name="Rectángulo 2"/>
          <p:cNvSpPr/>
          <p:nvPr/>
        </p:nvSpPr>
        <p:spPr>
          <a:xfrm>
            <a:off x="1331132" y="2595965"/>
            <a:ext cx="9649072" cy="3979294"/>
          </a:xfrm>
          <a:prstGeom prst="rect">
            <a:avLst/>
          </a:prstGeom>
        </p:spPr>
        <p:txBody>
          <a:bodyPr wrap="square">
            <a:spAutoFit/>
          </a:bodyPr>
          <a:lstStyle/>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endParaRPr lang="es-CO" dirty="0" smtClean="0">
              <a:latin typeface="Corbel" panose="020B0503020204020204" pitchFamily="34" charset="0"/>
              <a:ea typeface="Calibri" panose="020F0502020204030204" pitchFamily="34" charset="0"/>
              <a:cs typeface="Helvetica" panose="020B0504020202030204" pitchFamily="34" charset="0"/>
            </a:endParaRPr>
          </a:p>
          <a:p>
            <a:pPr algn="just">
              <a:lnSpc>
                <a:spcPct val="107000"/>
              </a:lnSpc>
              <a:spcAft>
                <a:spcPts val="800"/>
              </a:spcAft>
            </a:pPr>
            <a:r>
              <a:rPr lang="es-CO" dirty="0">
                <a:latin typeface="Corbel" panose="020B0503020204020204" pitchFamily="34" charset="0"/>
                <a:ea typeface="Calibri" panose="020F0502020204030204" pitchFamily="34" charset="0"/>
                <a:cs typeface="Helvetica" panose="020B0504020202030204" pitchFamily="34" charset="0"/>
              </a:rPr>
              <a:t> </a:t>
            </a:r>
            <a:endParaRPr lang="es-CO" sz="1600" dirty="0">
              <a:effectLst/>
              <a:latin typeface="Corbel" panose="020B0503020204020204" pitchFamily="34" charset="0"/>
              <a:ea typeface="Calibri" panose="020F0502020204030204" pitchFamily="34" charset="0"/>
              <a:cs typeface="Times New Roman" panose="02020603050405020304" pitchFamily="18" charset="0"/>
            </a:endParaRPr>
          </a:p>
        </p:txBody>
      </p:sp>
      <p:sp>
        <p:nvSpPr>
          <p:cNvPr id="6" name="Rectángulo 5"/>
          <p:cNvSpPr/>
          <p:nvPr/>
        </p:nvSpPr>
        <p:spPr>
          <a:xfrm>
            <a:off x="1847528" y="2221295"/>
            <a:ext cx="8304584" cy="3139321"/>
          </a:xfrm>
          <a:prstGeom prst="rect">
            <a:avLst/>
          </a:prstGeom>
        </p:spPr>
        <p:txBody>
          <a:bodyPr wrap="square">
            <a:spAutoFit/>
          </a:bodyPr>
          <a:lstStyle/>
          <a:p>
            <a:pPr algn="just"/>
            <a:r>
              <a:rPr lang="es-CO" dirty="0" smtClean="0">
                <a:solidFill>
                  <a:srgbClr val="222222"/>
                </a:solidFill>
                <a:latin typeface="+mj-lt"/>
              </a:rPr>
              <a:t>Sentencia parcial emitida </a:t>
            </a:r>
            <a:r>
              <a:rPr lang="es-CO" dirty="0">
                <a:solidFill>
                  <a:srgbClr val="222222"/>
                </a:solidFill>
                <a:latin typeface="+mj-lt"/>
              </a:rPr>
              <a:t>en contra de los postulados José Higinio Arroyo Ojeda, alias “8-5, Caballo o Julián”, comandante del Frente Briceño; Roberto Arturo Porras Pérez, alias “la Zorra o Calabozo”, comandante del Frente Barro Blanco; Rolando de Jesús Lopera Muñoz, alias “Mono o Milton”, comandante del Frente </a:t>
            </a:r>
            <a:r>
              <a:rPr lang="es-CO" dirty="0" err="1">
                <a:solidFill>
                  <a:srgbClr val="222222"/>
                </a:solidFill>
                <a:latin typeface="+mj-lt"/>
              </a:rPr>
              <a:t>Anorí</a:t>
            </a:r>
            <a:r>
              <a:rPr lang="es-CO" dirty="0">
                <a:solidFill>
                  <a:srgbClr val="222222"/>
                </a:solidFill>
                <a:latin typeface="+mj-lt"/>
              </a:rPr>
              <a:t>; Luis Alberto Chavarría Mendoza, alias “Lucho Mico, Mico, Cuatro </a:t>
            </a:r>
            <a:r>
              <a:rPr lang="es-CO" dirty="0" err="1">
                <a:solidFill>
                  <a:srgbClr val="222222"/>
                </a:solidFill>
                <a:latin typeface="+mj-lt"/>
              </a:rPr>
              <a:t>Cuatro</a:t>
            </a:r>
            <a:r>
              <a:rPr lang="es-CO" dirty="0">
                <a:solidFill>
                  <a:srgbClr val="222222"/>
                </a:solidFill>
                <a:latin typeface="+mj-lt"/>
              </a:rPr>
              <a:t> o ―</a:t>
            </a:r>
            <a:r>
              <a:rPr lang="es-CO" dirty="0" err="1">
                <a:solidFill>
                  <a:srgbClr val="222222"/>
                </a:solidFill>
                <a:latin typeface="+mj-lt"/>
              </a:rPr>
              <a:t>Nigo</a:t>
            </a:r>
            <a:r>
              <a:rPr lang="es-CO" dirty="0">
                <a:solidFill>
                  <a:srgbClr val="222222"/>
                </a:solidFill>
                <a:latin typeface="+mj-lt"/>
              </a:rPr>
              <a:t>”, comandante de los corregimientos de </a:t>
            </a:r>
            <a:r>
              <a:rPr lang="es-CO" dirty="0" err="1">
                <a:solidFill>
                  <a:srgbClr val="222222"/>
                </a:solidFill>
                <a:latin typeface="+mj-lt"/>
              </a:rPr>
              <a:t>Uré</a:t>
            </a:r>
            <a:r>
              <a:rPr lang="es-CO" dirty="0">
                <a:solidFill>
                  <a:srgbClr val="222222"/>
                </a:solidFill>
                <a:latin typeface="+mj-lt"/>
              </a:rPr>
              <a:t> y Versalles (municipio de </a:t>
            </a:r>
            <a:r>
              <a:rPr lang="es-CO" dirty="0" err="1">
                <a:solidFill>
                  <a:srgbClr val="222222"/>
                </a:solidFill>
                <a:latin typeface="+mj-lt"/>
              </a:rPr>
              <a:t>Montelíbano</a:t>
            </a:r>
            <a:r>
              <a:rPr lang="es-CO" dirty="0">
                <a:solidFill>
                  <a:srgbClr val="222222"/>
                </a:solidFill>
                <a:latin typeface="+mj-lt"/>
              </a:rPr>
              <a:t>, Córdoba), así como del corregimiento La Caucana del municipio de </a:t>
            </a:r>
            <a:r>
              <a:rPr lang="es-CO" dirty="0" err="1">
                <a:solidFill>
                  <a:srgbClr val="222222"/>
                </a:solidFill>
                <a:latin typeface="+mj-lt"/>
              </a:rPr>
              <a:t>Tarazá</a:t>
            </a:r>
            <a:r>
              <a:rPr lang="es-CO" dirty="0">
                <a:solidFill>
                  <a:srgbClr val="222222"/>
                </a:solidFill>
                <a:latin typeface="+mj-lt"/>
              </a:rPr>
              <a:t>, Antioquia y de contraguerrilla en el municipio de </a:t>
            </a:r>
            <a:r>
              <a:rPr lang="es-CO" dirty="0" err="1">
                <a:solidFill>
                  <a:srgbClr val="222222"/>
                </a:solidFill>
                <a:latin typeface="+mj-lt"/>
              </a:rPr>
              <a:t>Tarazá</a:t>
            </a:r>
            <a:r>
              <a:rPr lang="es-CO" dirty="0">
                <a:solidFill>
                  <a:srgbClr val="222222"/>
                </a:solidFill>
                <a:latin typeface="+mj-lt"/>
              </a:rPr>
              <a:t>, y de los patrulleros Luis Carlos García Quiñones, alias “Cedro” , y Eucario Macías Mazo, alias “Mazo, N.N. o Jerry”, todos ellos desmovilizados del Bloque Mineros de las denominadas Autodefensas Unidas de Colombia “A.U.C.”.</a:t>
            </a:r>
          </a:p>
          <a:p>
            <a:r>
              <a:rPr lang="es-CO" dirty="0">
                <a:solidFill>
                  <a:srgbClr val="222222"/>
                </a:solidFill>
                <a:latin typeface="arial" panose="020B0604020202020204" pitchFamily="34" charset="0"/>
              </a:rPr>
              <a:t> </a:t>
            </a:r>
            <a:endParaRPr lang="es-CO" b="0" i="0" dirty="0">
              <a:solidFill>
                <a:srgbClr val="222222"/>
              </a:solidFill>
              <a:effectLst/>
              <a:latin typeface="arial" panose="020B0604020202020204" pitchFamily="34" charset="0"/>
            </a:endParaRPr>
          </a:p>
        </p:txBody>
      </p:sp>
    </p:spTree>
    <p:extLst>
      <p:ext uri="{BB962C8B-B14F-4D97-AF65-F5344CB8AC3E}">
        <p14:creationId xmlns:p14="http://schemas.microsoft.com/office/powerpoint/2010/main" val="1092672731"/>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6884692" y="62865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 :1</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19</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a:t>
            </a:r>
            <a:r>
              <a:rPr lang="es-ES" sz="1600" b="1" cap="small" dirty="0" smtClean="0">
                <a:solidFill>
                  <a:schemeClr val="accent5">
                    <a:lumMod val="20000"/>
                    <a:lumOff val="80000"/>
                  </a:schemeClr>
                </a:solidFill>
              </a:rPr>
              <a:t>: 10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59</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384663603"/>
              </p:ext>
            </p:extLst>
          </p:nvPr>
        </p:nvGraphicFramePr>
        <p:xfrm>
          <a:off x="407368" y="620688"/>
          <a:ext cx="6984776" cy="15937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HEROES DE TOLOVÁ</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Juan Guillermo</a:t>
                      </a:r>
                      <a:r>
                        <a:rPr lang="es-ES" sz="1050" baseline="0" dirty="0" smtClean="0"/>
                        <a:t> Cárdenas Gómez y Rubén Dario Pinilla Cogollo</a:t>
                      </a:r>
                    </a:p>
                    <a:p>
                      <a:endParaRPr lang="es-ES" sz="1050" baseline="0" dirty="0" smtClean="0"/>
                    </a:p>
                    <a:p>
                      <a:r>
                        <a:rPr lang="es-ES" sz="1050" baseline="0" dirty="0" smtClean="0"/>
                        <a:t>Sin recursos</a:t>
                      </a:r>
                      <a:endParaRPr lang="es-ES" sz="1050" dirty="0"/>
                    </a:p>
                  </a:txBody>
                  <a:tcPr/>
                </a:tc>
                <a:tc>
                  <a:txBody>
                    <a:bodyPr/>
                    <a:lstStyle/>
                    <a:p>
                      <a:r>
                        <a:rPr lang="es-ES" sz="1400" dirty="0" smtClean="0"/>
                        <a:t>7 de julio de 2016.</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8</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83963"/>
            <a:ext cx="2776634" cy="2088232"/>
            <a:chOff x="748" y="80"/>
            <a:chExt cx="4957"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313" y="386"/>
              <a:ext cx="1392" cy="60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a:t>
              </a:r>
              <a:r>
                <a:rPr lang="es-ES" sz="1000" b="1" dirty="0" smtClean="0">
                  <a:effectLst>
                    <a:outerShdw blurRad="38100" dist="38100" dir="2700000" algn="tl">
                      <a:srgbClr val="000000">
                        <a:alpha val="43137"/>
                      </a:srgbClr>
                    </a:outerShdw>
                  </a:effectLst>
                  <a:latin typeface="Calibri" pitchFamily="34" charset="0"/>
                  <a:cs typeface="Tahoma" pitchFamily="34" charset="0"/>
                </a:rPr>
                <a:t>CAP</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graphicFrame>
        <p:nvGraphicFramePr>
          <p:cNvPr id="2" name="Tabla 1"/>
          <p:cNvGraphicFramePr>
            <a:graphicFrameLocks noGrp="1"/>
          </p:cNvGraphicFramePr>
          <p:nvPr>
            <p:extLst>
              <p:ext uri="{D42A27DB-BD31-4B8C-83A1-F6EECF244321}">
                <p14:modId xmlns:p14="http://schemas.microsoft.com/office/powerpoint/2010/main" val="71132202"/>
              </p:ext>
            </p:extLst>
          </p:nvPr>
        </p:nvGraphicFramePr>
        <p:xfrm>
          <a:off x="437262" y="3028940"/>
          <a:ext cx="7802557" cy="3136900"/>
        </p:xfrm>
        <a:graphic>
          <a:graphicData uri="http://schemas.openxmlformats.org/drawingml/2006/table">
            <a:tbl>
              <a:tblPr firstRow="1" bandRow="1">
                <a:tableStyleId>{5C22544A-7EE6-4342-B048-85BDC9FD1C3A}</a:tableStyleId>
              </a:tblPr>
              <a:tblGrid>
                <a:gridCol w="2451509"/>
                <a:gridCol w="992806"/>
                <a:gridCol w="3183658"/>
                <a:gridCol w="966304"/>
                <a:gridCol w="208280"/>
              </a:tblGrid>
              <a:tr h="1120140">
                <a:tc gridSpan="4">
                  <a:txBody>
                    <a:bodyPr/>
                    <a:lstStyle/>
                    <a:p>
                      <a:pPr marL="908050" lvl="1" indent="0" algn="ctr"/>
                      <a:r>
                        <a:rPr lang="es-ES" sz="1600" dirty="0" smtClean="0">
                          <a:solidFill>
                            <a:schemeClr val="tx1"/>
                          </a:solidFill>
                        </a:rPr>
                        <a:t>UBER DARIO YAÑEZ CAVADIAS</a:t>
                      </a: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CO"/>
                    </a:p>
                  </a:txBody>
                  <a:tcPr/>
                </a:tc>
                <a:tc hMerge="1">
                  <a:txBody>
                    <a:bodyPr/>
                    <a:lstStyle/>
                    <a:p>
                      <a:endParaRPr lang="es-ES" sz="1400" dirty="0">
                        <a:solidFill>
                          <a:schemeClr val="tx1"/>
                        </a:solidFill>
                      </a:endParaRPr>
                    </a:p>
                  </a:txBody>
                  <a:tcPr>
                    <a:solidFill>
                      <a:schemeClr val="bg1">
                        <a:lumMod val="95000"/>
                      </a:schemeClr>
                    </a:solidFill>
                  </a:tcPr>
                </a:tc>
                <a:tc>
                  <a:txBody>
                    <a:bodyPr/>
                    <a:lstStyle/>
                    <a:p>
                      <a:endParaRPr lang="es-CO" dirty="0"/>
                    </a:p>
                  </a:txBody>
                  <a:tcPr>
                    <a:solidFill>
                      <a:schemeClr val="bg1">
                        <a:lumMod val="95000"/>
                      </a:schemeClr>
                    </a:solidFill>
                  </a:tcPr>
                </a:tc>
              </a:tr>
              <a:tr h="370840">
                <a:tc gridSpan="5">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c hMerge="1">
                  <a:txBody>
                    <a:bodyPr/>
                    <a:lstStyle/>
                    <a:p>
                      <a:endParaRPr lang="es-CO"/>
                    </a:p>
                  </a:txBody>
                  <a:tcPr/>
                </a:tc>
              </a:tr>
              <a:tr h="231963">
                <a:tc>
                  <a:txBody>
                    <a:bodyPr/>
                    <a:lstStyle/>
                    <a:p>
                      <a:r>
                        <a:rPr lang="es-ES" sz="1400" dirty="0" smtClean="0"/>
                        <a:t>Tortura</a:t>
                      </a:r>
                      <a:endParaRPr lang="es-ES" sz="1400" dirty="0"/>
                    </a:p>
                  </a:txBody>
                  <a:tcPr/>
                </a:tc>
                <a:tc>
                  <a:txBody>
                    <a:bodyPr/>
                    <a:lstStyle/>
                    <a:p>
                      <a:r>
                        <a:rPr lang="es-ES" sz="1400" dirty="0" smtClean="0"/>
                        <a:t>4</a:t>
                      </a:r>
                      <a:endParaRPr lang="es-ES" sz="1400" dirty="0"/>
                    </a:p>
                  </a:txBody>
                  <a:tcPr/>
                </a:tc>
                <a:tc>
                  <a:txBody>
                    <a:bodyPr/>
                    <a:lstStyle/>
                    <a:p>
                      <a:r>
                        <a:rPr lang="es-ES" sz="1400" dirty="0" smtClean="0"/>
                        <a:t>Despojo en campo de batalla</a:t>
                      </a:r>
                      <a:endParaRPr lang="es-ES" sz="1400" dirty="0"/>
                    </a:p>
                  </a:txBody>
                  <a:tcPr/>
                </a:tc>
                <a:tc gridSpan="2">
                  <a:txBody>
                    <a:bodyPr/>
                    <a:lstStyle/>
                    <a:p>
                      <a:r>
                        <a:rPr lang="es-ES" sz="1400" dirty="0" smtClean="0"/>
                        <a:t>3</a:t>
                      </a:r>
                      <a:endParaRPr lang="es-ES" sz="1400" dirty="0"/>
                    </a:p>
                  </a:txBody>
                  <a:tcPr/>
                </a:tc>
                <a:tc hMerge="1">
                  <a:txBody>
                    <a:bodyPr/>
                    <a:lstStyle/>
                    <a:p>
                      <a:endParaRPr lang="es-CO"/>
                    </a:p>
                  </a:txBody>
                  <a:tcPr/>
                </a:tc>
              </a:tr>
              <a:tr h="281483">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c>
                  <a:txBody>
                    <a:bodyPr/>
                    <a:lstStyle/>
                    <a:p>
                      <a:r>
                        <a:rPr lang="es-ES" sz="1400" dirty="0" smtClean="0"/>
                        <a:t>Deportación,</a:t>
                      </a:r>
                      <a:r>
                        <a:rPr lang="es-ES" sz="1400" baseline="0" dirty="0" smtClean="0"/>
                        <a:t> expulsión, traslado de población civil</a:t>
                      </a:r>
                      <a:endParaRPr lang="es-ES" sz="1400" dirty="0"/>
                    </a:p>
                  </a:txBody>
                  <a:tcPr/>
                </a:tc>
                <a:tc gridSpan="2">
                  <a:txBody>
                    <a:bodyPr/>
                    <a:lstStyle/>
                    <a:p>
                      <a:r>
                        <a:rPr lang="es-ES" sz="1400" dirty="0" smtClean="0"/>
                        <a:t>7</a:t>
                      </a:r>
                      <a:endParaRPr lang="es-ES" sz="1400" dirty="0"/>
                    </a:p>
                  </a:txBody>
                  <a:tcPr/>
                </a:tc>
                <a:tc hMerge="1">
                  <a:txBody>
                    <a:bodyPr/>
                    <a:lstStyle/>
                    <a:p>
                      <a:endParaRPr lang="es-CO"/>
                    </a:p>
                  </a:txBody>
                  <a:tcPr/>
                </a:tc>
              </a:tr>
              <a:tr h="281483">
                <a:tc>
                  <a:txBody>
                    <a:bodyPr/>
                    <a:lstStyle/>
                    <a:p>
                      <a:r>
                        <a:rPr lang="es-ES" sz="1400" dirty="0" smtClean="0"/>
                        <a:t>Utilización ilegal de uniformes e insignias</a:t>
                      </a:r>
                      <a:endParaRPr lang="es-ES" sz="1400" dirty="0"/>
                    </a:p>
                  </a:txBody>
                  <a:tcPr/>
                </a:tc>
                <a:tc>
                  <a:txBody>
                    <a:bodyPr/>
                    <a:lstStyle/>
                    <a:p>
                      <a:r>
                        <a:rPr lang="es-ES" sz="1400" dirty="0" smtClean="0"/>
                        <a:t>1</a:t>
                      </a:r>
                      <a:endParaRPr lang="es-ES" sz="1400" dirty="0"/>
                    </a:p>
                  </a:txBody>
                  <a:tcPr/>
                </a:tc>
                <a:tc>
                  <a:txBody>
                    <a:bodyPr/>
                    <a:lstStyle/>
                    <a:p>
                      <a:r>
                        <a:rPr lang="es-ES" sz="1400" dirty="0" smtClean="0"/>
                        <a:t>Trafico, fabricación o porte de estupefacientes</a:t>
                      </a:r>
                      <a:endParaRPr lang="es-ES" sz="1400" dirty="0"/>
                    </a:p>
                  </a:txBody>
                  <a:tcPr/>
                </a:tc>
                <a:tc gridSpan="2">
                  <a:txBody>
                    <a:bodyPr/>
                    <a:lstStyle/>
                    <a:p>
                      <a:r>
                        <a:rPr lang="es-ES" sz="1400" dirty="0" smtClean="0"/>
                        <a:t>1</a:t>
                      </a:r>
                      <a:endParaRPr lang="es-ES" sz="1400" dirty="0"/>
                    </a:p>
                  </a:txBody>
                  <a:tcPr/>
                </a:tc>
                <a:tc hMerge="1">
                  <a:txBody>
                    <a:bodyPr/>
                    <a:lstStyle/>
                    <a:p>
                      <a:endParaRPr lang="es-CO"/>
                    </a:p>
                  </a:txBody>
                  <a:tcPr/>
                </a:tc>
              </a:tr>
              <a:tr h="281483">
                <a:tc>
                  <a:txBody>
                    <a:bodyPr/>
                    <a:lstStyle/>
                    <a:p>
                      <a:r>
                        <a:rPr lang="es-ES" sz="1400" dirty="0" smtClean="0"/>
                        <a:t>Constreñimiento al sufragante</a:t>
                      </a:r>
                      <a:endParaRPr lang="es-ES" sz="1400" dirty="0"/>
                    </a:p>
                  </a:txBody>
                  <a:tcPr/>
                </a:tc>
                <a:tc>
                  <a:txBody>
                    <a:bodyPr/>
                    <a:lstStyle/>
                    <a:p>
                      <a:r>
                        <a:rPr lang="es-ES" sz="1400" dirty="0" smtClean="0"/>
                        <a:t>1</a:t>
                      </a:r>
                      <a:endParaRPr lang="es-ES" sz="1400" dirty="0"/>
                    </a:p>
                  </a:txBody>
                  <a:tcPr/>
                </a:tc>
                <a:tc>
                  <a:txBody>
                    <a:bodyPr/>
                    <a:lstStyle/>
                    <a:p>
                      <a:r>
                        <a:rPr lang="es-ES" sz="1400" dirty="0" smtClean="0"/>
                        <a:t>Reclutamiento ilícito</a:t>
                      </a:r>
                      <a:endParaRPr lang="es-ES" sz="1400" dirty="0"/>
                    </a:p>
                  </a:txBody>
                  <a:tcPr/>
                </a:tc>
                <a:tc gridSpan="2">
                  <a:txBody>
                    <a:bodyPr/>
                    <a:lstStyle/>
                    <a:p>
                      <a:r>
                        <a:rPr lang="es-ES" sz="1400" dirty="0" smtClean="0"/>
                        <a:t>1</a:t>
                      </a:r>
                      <a:endParaRPr lang="es-ES" sz="1400" dirty="0"/>
                    </a:p>
                  </a:txBody>
                  <a:tcPr/>
                </a:tc>
                <a:tc hMerge="1">
                  <a:txBody>
                    <a:bodyPr/>
                    <a:lstStyle/>
                    <a:p>
                      <a:endParaRPr lang="es-CO"/>
                    </a:p>
                  </a:txBody>
                  <a:tcPr/>
                </a:tc>
              </a:tr>
            </a:tbl>
          </a:graphicData>
        </a:graphic>
      </p:graphicFrame>
      <p:sp>
        <p:nvSpPr>
          <p:cNvPr id="43" name="122 Menos"/>
          <p:cNvSpPr/>
          <p:nvPr/>
        </p:nvSpPr>
        <p:spPr>
          <a:xfrm flipV="1">
            <a:off x="-806919" y="23978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44" name="Oval 88"/>
          <p:cNvSpPr>
            <a:spLocks noChangeArrowheads="1"/>
          </p:cNvSpPr>
          <p:nvPr/>
        </p:nvSpPr>
        <p:spPr bwMode="auto">
          <a:xfrm>
            <a:off x="10247995" y="2136332"/>
            <a:ext cx="217687" cy="106736"/>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45" name="Oval 88"/>
          <p:cNvSpPr>
            <a:spLocks noChangeArrowheads="1"/>
          </p:cNvSpPr>
          <p:nvPr/>
        </p:nvSpPr>
        <p:spPr bwMode="auto">
          <a:xfrm>
            <a:off x="8875912" y="2551774"/>
            <a:ext cx="106893" cy="72428"/>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pic>
        <p:nvPicPr>
          <p:cNvPr id="3" name="Imagen 2"/>
          <p:cNvPicPr>
            <a:picLocks noChangeAspect="1"/>
          </p:cNvPicPr>
          <p:nvPr/>
        </p:nvPicPr>
        <p:blipFill>
          <a:blip r:embed="rId6"/>
          <a:stretch>
            <a:fillRect/>
          </a:stretch>
        </p:blipFill>
        <p:spPr>
          <a:xfrm>
            <a:off x="4511824" y="3374298"/>
            <a:ext cx="651468" cy="718531"/>
          </a:xfrm>
          <a:prstGeom prst="rect">
            <a:avLst/>
          </a:prstGeom>
        </p:spPr>
      </p:pic>
    </p:spTree>
    <p:extLst>
      <p:ext uri="{BB962C8B-B14F-4D97-AF65-F5344CB8AC3E}">
        <p14:creationId xmlns:p14="http://schemas.microsoft.com/office/powerpoint/2010/main" val="3047105779"/>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200456" y="4149080"/>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a:t>
            </a:r>
            <a:r>
              <a:rPr lang="es-ES" sz="1600" b="1" cap="small" dirty="0" smtClean="0">
                <a:solidFill>
                  <a:schemeClr val="accent5">
                    <a:lumMod val="20000"/>
                    <a:lumOff val="80000"/>
                  </a:schemeClr>
                </a:solidFill>
              </a:rPr>
              <a:t>1</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Conductas punibles: 19</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a:t>
            </a:r>
            <a:r>
              <a:rPr lang="es-ES" sz="1600" b="1" cap="small" dirty="0" smtClean="0">
                <a:solidFill>
                  <a:schemeClr val="accent5">
                    <a:lumMod val="20000"/>
                    <a:lumOff val="80000"/>
                  </a:schemeClr>
                </a:solidFill>
              </a:rPr>
              <a:t>: 7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107</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99246560"/>
              </p:ext>
            </p:extLst>
          </p:nvPr>
        </p:nvGraphicFramePr>
        <p:xfrm>
          <a:off x="407368" y="620688"/>
          <a:ext cx="6984776" cy="159371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ELN -</a:t>
                      </a:r>
                      <a:r>
                        <a:rPr lang="es-ES" sz="1800" b="1" kern="1200" cap="small" baseline="0" dirty="0" smtClean="0">
                          <a:solidFill>
                            <a:srgbClr val="FFFF66"/>
                          </a:solidFill>
                          <a:latin typeface="+mn-lt"/>
                          <a:ea typeface="+mn-ea"/>
                          <a:cs typeface="Arial" pitchFamily="34" charset="0"/>
                        </a:rPr>
                        <a:t> </a:t>
                      </a:r>
                      <a:r>
                        <a:rPr lang="es-ES" sz="1800" b="1" kern="1200" cap="small" dirty="0" smtClean="0">
                          <a:solidFill>
                            <a:srgbClr val="FFFF66"/>
                          </a:solidFill>
                          <a:latin typeface="+mn-lt"/>
                          <a:ea typeface="+mn-ea"/>
                          <a:cs typeface="Arial" pitchFamily="34" charset="0"/>
                        </a:rPr>
                        <a:t>COMANDOS</a:t>
                      </a:r>
                      <a:r>
                        <a:rPr lang="es-ES" sz="1800" b="1" kern="1200" cap="small" baseline="0" dirty="0" smtClean="0">
                          <a:solidFill>
                            <a:srgbClr val="FFFF66"/>
                          </a:solidFill>
                          <a:latin typeface="+mn-lt"/>
                          <a:ea typeface="+mn-ea"/>
                          <a:cs typeface="Arial" pitchFamily="34" charset="0"/>
                        </a:rPr>
                        <a:t> ARMADOS DEL PUEBLO - CAP</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María Consuelo Rincón Jaramillo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9</a:t>
                      </a:r>
                      <a:r>
                        <a:rPr lang="es-ES" sz="1400" baseline="0" dirty="0" smtClean="0"/>
                        <a:t> de septiembre de 2016</a:t>
                      </a:r>
                      <a:r>
                        <a:rPr lang="es-ES" sz="1400" dirty="0" smtClean="0"/>
                        <a:t>.</a:t>
                      </a:r>
                      <a:r>
                        <a:rPr lang="es-ES" sz="1400" baseline="0" dirty="0" smtClean="0"/>
                        <a:t> </a:t>
                      </a:r>
                      <a:r>
                        <a:rPr lang="es-ES" sz="1400" u="sng" baseline="0" dirty="0" smtClean="0">
                          <a:solidFill>
                            <a:srgbClr val="7030A0"/>
                          </a:solidFill>
                          <a:hlinkClick r:id="rId3"/>
                        </a:rPr>
                        <a:t>Ver sentencia</a:t>
                      </a:r>
                      <a:r>
                        <a:rPr lang="es-ES" sz="1400" u="sng" baseline="0" dirty="0" smtClean="0">
                          <a:solidFill>
                            <a:srgbClr val="7030A0"/>
                          </a:solidFill>
                        </a:rPr>
                        <a:t> y salvamento parcial de voto y aclaración</a:t>
                      </a:r>
                      <a:endParaRPr lang="es-ES" sz="1400" u="sng" dirty="0">
                        <a:solidFill>
                          <a:srgbClr val="7030A0"/>
                        </a:solidFill>
                      </a:endParaRPr>
                    </a:p>
                  </a:txBody>
                  <a:tcPr/>
                </a:tc>
              </a:tr>
              <a:tr h="173292">
                <a:tc>
                  <a:txBody>
                    <a:bodyPr/>
                    <a:lstStyle/>
                    <a:p>
                      <a:r>
                        <a:rPr lang="es-ES" sz="1400" dirty="0" smtClean="0"/>
                        <a:t>Postulado</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9</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83963"/>
            <a:ext cx="2776634" cy="2088232"/>
            <a:chOff x="748" y="80"/>
            <a:chExt cx="4957"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313" y="386"/>
              <a:ext cx="1392" cy="60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a:t>
              </a:r>
              <a:r>
                <a:rPr lang="es-ES" sz="1000" b="1" dirty="0" smtClean="0">
                  <a:effectLst>
                    <a:outerShdw blurRad="38100" dist="38100" dir="2700000" algn="tl">
                      <a:srgbClr val="000000">
                        <a:alpha val="43137"/>
                      </a:srgbClr>
                    </a:outerShdw>
                  </a:effectLst>
                  <a:latin typeface="Calibri" pitchFamily="34" charset="0"/>
                  <a:cs typeface="Tahoma" pitchFamily="34" charset="0"/>
                </a:rPr>
                <a:t>CAP</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graphicFrame>
        <p:nvGraphicFramePr>
          <p:cNvPr id="2" name="Tabla 1"/>
          <p:cNvGraphicFramePr>
            <a:graphicFrameLocks noGrp="1"/>
          </p:cNvGraphicFramePr>
          <p:nvPr>
            <p:extLst>
              <p:ext uri="{D42A27DB-BD31-4B8C-83A1-F6EECF244321}">
                <p14:modId xmlns:p14="http://schemas.microsoft.com/office/powerpoint/2010/main" val="313196528"/>
              </p:ext>
            </p:extLst>
          </p:nvPr>
        </p:nvGraphicFramePr>
        <p:xfrm>
          <a:off x="437262" y="3028940"/>
          <a:ext cx="7802557" cy="1772920"/>
        </p:xfrm>
        <a:graphic>
          <a:graphicData uri="http://schemas.openxmlformats.org/drawingml/2006/table">
            <a:tbl>
              <a:tblPr firstRow="1" bandRow="1">
                <a:tableStyleId>{5C22544A-7EE6-4342-B048-85BDC9FD1C3A}</a:tableStyleId>
              </a:tblPr>
              <a:tblGrid>
                <a:gridCol w="2451509"/>
                <a:gridCol w="992806"/>
                <a:gridCol w="3183658"/>
                <a:gridCol w="966304"/>
                <a:gridCol w="208280"/>
              </a:tblGrid>
              <a:tr h="465147">
                <a:tc gridSpan="4">
                  <a:txBody>
                    <a:bodyPr/>
                    <a:lstStyle/>
                    <a:p>
                      <a:pPr marL="908050" lvl="1" indent="0" algn="ctr"/>
                      <a:r>
                        <a:rPr lang="es-ES" sz="1600" dirty="0" smtClean="0">
                          <a:solidFill>
                            <a:schemeClr val="tx1"/>
                          </a:solidFill>
                        </a:rPr>
                        <a:t>Fredi</a:t>
                      </a:r>
                      <a:r>
                        <a:rPr lang="es-ES" sz="1600" baseline="0" dirty="0" smtClean="0">
                          <a:solidFill>
                            <a:schemeClr val="tx1"/>
                          </a:solidFill>
                        </a:rPr>
                        <a:t> Alonso Pulgarín Gaviria </a:t>
                      </a:r>
                    </a:p>
                    <a:p>
                      <a:pPr marL="908050" lvl="1" indent="0" algn="ctr"/>
                      <a:r>
                        <a:rPr lang="es-ES" sz="1600" baseline="0" dirty="0" smtClean="0">
                          <a:solidFill>
                            <a:schemeClr val="tx1"/>
                          </a:solidFill>
                        </a:rPr>
                        <a:t>Alias “la pulga”</a:t>
                      </a:r>
                      <a:endParaRPr lang="es-ES" sz="16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CO"/>
                    </a:p>
                  </a:txBody>
                  <a:tcPr/>
                </a:tc>
                <a:tc hMerge="1">
                  <a:txBody>
                    <a:bodyPr/>
                    <a:lstStyle/>
                    <a:p>
                      <a:endParaRPr lang="es-ES" sz="1400" dirty="0">
                        <a:solidFill>
                          <a:schemeClr val="tx1"/>
                        </a:solidFill>
                      </a:endParaRPr>
                    </a:p>
                  </a:txBody>
                  <a:tcPr>
                    <a:solidFill>
                      <a:schemeClr val="bg1">
                        <a:lumMod val="95000"/>
                      </a:schemeClr>
                    </a:solidFill>
                  </a:tcPr>
                </a:tc>
                <a:tc>
                  <a:txBody>
                    <a:bodyPr/>
                    <a:lstStyle/>
                    <a:p>
                      <a:endParaRPr lang="es-CO" dirty="0"/>
                    </a:p>
                  </a:txBody>
                  <a:tcPr>
                    <a:solidFill>
                      <a:schemeClr val="bg1">
                        <a:lumMod val="95000"/>
                      </a:schemeClr>
                    </a:solidFill>
                  </a:tcPr>
                </a:tc>
              </a:tr>
              <a:tr h="370840">
                <a:tc gridSpan="5">
                  <a:txBody>
                    <a:bodyPr/>
                    <a:lstStyle/>
                    <a:p>
                      <a:pPr algn="ctr"/>
                      <a:r>
                        <a:rPr lang="es-ES" sz="1400" dirty="0" smtClean="0">
                          <a:solidFill>
                            <a:schemeClr val="accent6">
                              <a:lumMod val="20000"/>
                              <a:lumOff val="80000"/>
                            </a:schemeClr>
                          </a:solidFill>
                        </a:rPr>
                        <a:t>Número de conductas punibles por las que fue condenado</a:t>
                      </a:r>
                      <a:endParaRPr lang="es-ES" sz="14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400" dirty="0">
                        <a:solidFill>
                          <a:schemeClr val="accent6">
                            <a:lumMod val="20000"/>
                            <a:lumOff val="80000"/>
                          </a:schemeClr>
                        </a:solidFill>
                      </a:endParaRPr>
                    </a:p>
                  </a:txBody>
                  <a:tcPr>
                    <a:solidFill>
                      <a:schemeClr val="accent2">
                        <a:lumMod val="60000"/>
                        <a:lumOff val="40000"/>
                      </a:schemeClr>
                    </a:solidFill>
                  </a:tcPr>
                </a:tc>
                <a:tc hMerge="1">
                  <a:txBody>
                    <a:bodyPr/>
                    <a:lstStyle/>
                    <a:p>
                      <a:endParaRPr lang="es-CO"/>
                    </a:p>
                  </a:txBody>
                  <a:tcPr/>
                </a:tc>
              </a:tr>
              <a:tr h="231963">
                <a:tc>
                  <a:txBody>
                    <a:bodyPr/>
                    <a:lstStyle/>
                    <a:p>
                      <a:r>
                        <a:rPr lang="es-ES" sz="1400" dirty="0" smtClean="0"/>
                        <a:t>Homicidio en</a:t>
                      </a:r>
                      <a:r>
                        <a:rPr lang="es-ES" sz="1400" baseline="0" dirty="0" smtClean="0"/>
                        <a:t> persona protegida</a:t>
                      </a:r>
                      <a:endParaRPr lang="es-ES" sz="1400" dirty="0"/>
                    </a:p>
                  </a:txBody>
                  <a:tcPr/>
                </a:tc>
                <a:tc>
                  <a:txBody>
                    <a:bodyPr/>
                    <a:lstStyle/>
                    <a:p>
                      <a:r>
                        <a:rPr lang="es-ES" sz="1400" dirty="0" smtClean="0"/>
                        <a:t>9</a:t>
                      </a:r>
                      <a:endParaRPr lang="es-ES" sz="1400" dirty="0"/>
                    </a:p>
                  </a:txBody>
                  <a:tcPr/>
                </a:tc>
                <a:tc>
                  <a:txBody>
                    <a:bodyPr/>
                    <a:lstStyle/>
                    <a:p>
                      <a:r>
                        <a:rPr lang="es-ES" sz="1400" dirty="0" smtClean="0"/>
                        <a:t>Rebelión</a:t>
                      </a:r>
                      <a:endParaRPr lang="es-ES" sz="1400" dirty="0"/>
                    </a:p>
                  </a:txBody>
                  <a:tcPr/>
                </a:tc>
                <a:tc gridSpan="2">
                  <a:txBody>
                    <a:bodyPr/>
                    <a:lstStyle/>
                    <a:p>
                      <a:r>
                        <a:rPr lang="es-ES" sz="1400" dirty="0" smtClean="0"/>
                        <a:t>1</a:t>
                      </a:r>
                      <a:endParaRPr lang="es-ES" sz="1400" dirty="0"/>
                    </a:p>
                  </a:txBody>
                  <a:tcPr/>
                </a:tc>
                <a:tc hMerge="1">
                  <a:txBody>
                    <a:bodyPr/>
                    <a:lstStyle/>
                    <a:p>
                      <a:endParaRPr lang="es-CO"/>
                    </a:p>
                  </a:txBody>
                  <a:tcPr/>
                </a:tc>
              </a:tr>
              <a:tr h="281483">
                <a:tc>
                  <a:txBody>
                    <a:bodyPr/>
                    <a:lstStyle/>
                    <a:p>
                      <a:r>
                        <a:rPr lang="es-ES" sz="1400" dirty="0" smtClean="0"/>
                        <a:t>Desplazamiento forzado</a:t>
                      </a:r>
                      <a:endParaRPr lang="es-ES" sz="1400" dirty="0"/>
                    </a:p>
                  </a:txBody>
                  <a:tcPr/>
                </a:tc>
                <a:tc>
                  <a:txBody>
                    <a:bodyPr/>
                    <a:lstStyle/>
                    <a:p>
                      <a:r>
                        <a:rPr lang="es-ES" sz="1400" dirty="0" smtClean="0"/>
                        <a:t>7</a:t>
                      </a:r>
                      <a:endParaRPr lang="es-ES" sz="1400" dirty="0"/>
                    </a:p>
                  </a:txBody>
                  <a:tcPr/>
                </a:tc>
                <a:tc>
                  <a:txBody>
                    <a:bodyPr/>
                    <a:lstStyle/>
                    <a:p>
                      <a:r>
                        <a:rPr lang="es-ES" sz="1400" dirty="0" smtClean="0"/>
                        <a:t>Tentativa de homicidio</a:t>
                      </a:r>
                      <a:endParaRPr lang="es-ES" sz="1400" dirty="0"/>
                    </a:p>
                  </a:txBody>
                  <a:tcPr/>
                </a:tc>
                <a:tc gridSpan="2">
                  <a:txBody>
                    <a:bodyPr/>
                    <a:lstStyle/>
                    <a:p>
                      <a:r>
                        <a:rPr lang="es-ES" sz="1400" dirty="0" smtClean="0"/>
                        <a:t>2</a:t>
                      </a:r>
                      <a:endParaRPr lang="es-ES" sz="1400" dirty="0"/>
                    </a:p>
                  </a:txBody>
                  <a:tcPr/>
                </a:tc>
                <a:tc hMerge="1">
                  <a:txBody>
                    <a:bodyPr/>
                    <a:lstStyle/>
                    <a:p>
                      <a:endParaRPr lang="es-CO"/>
                    </a:p>
                  </a:txBody>
                  <a:tcPr/>
                </a:tc>
              </a:tr>
            </a:tbl>
          </a:graphicData>
        </a:graphic>
      </p:graphicFrame>
      <p:sp>
        <p:nvSpPr>
          <p:cNvPr id="43" name="122 Menos"/>
          <p:cNvSpPr/>
          <p:nvPr/>
        </p:nvSpPr>
        <p:spPr>
          <a:xfrm flipV="1">
            <a:off x="-806919" y="239783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44" name="Oval 88"/>
          <p:cNvSpPr>
            <a:spLocks noChangeArrowheads="1"/>
          </p:cNvSpPr>
          <p:nvPr/>
        </p:nvSpPr>
        <p:spPr bwMode="auto">
          <a:xfrm>
            <a:off x="10247995" y="2136332"/>
            <a:ext cx="217687" cy="106736"/>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45" name="Oval 88"/>
          <p:cNvSpPr>
            <a:spLocks noChangeArrowheads="1"/>
          </p:cNvSpPr>
          <p:nvPr/>
        </p:nvSpPr>
        <p:spPr bwMode="auto">
          <a:xfrm>
            <a:off x="8875912" y="2551774"/>
            <a:ext cx="106893" cy="72428"/>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pic>
        <p:nvPicPr>
          <p:cNvPr id="3" name="Imagen 2"/>
          <p:cNvPicPr>
            <a:picLocks noChangeAspect="1"/>
          </p:cNvPicPr>
          <p:nvPr/>
        </p:nvPicPr>
        <p:blipFill>
          <a:blip r:embed="rId6"/>
          <a:stretch>
            <a:fillRect/>
          </a:stretch>
        </p:blipFill>
        <p:spPr>
          <a:xfrm>
            <a:off x="6511916" y="3082725"/>
            <a:ext cx="520187" cy="509255"/>
          </a:xfrm>
          <a:prstGeom prst="rect">
            <a:avLst/>
          </a:prstGeom>
        </p:spPr>
      </p:pic>
    </p:spTree>
    <p:extLst>
      <p:ext uri="{BB962C8B-B14F-4D97-AF65-F5344CB8AC3E}">
        <p14:creationId xmlns:p14="http://schemas.microsoft.com/office/powerpoint/2010/main" val="3045516922"/>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142388" y="3641743"/>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6999521" y="56793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3</a:t>
            </a:r>
          </a:p>
          <a:p>
            <a:pPr algn="r"/>
            <a:r>
              <a:rPr lang="es-ES" sz="1600" b="1" cap="small" dirty="0" smtClean="0">
                <a:solidFill>
                  <a:schemeClr val="accent5">
                    <a:lumMod val="20000"/>
                    <a:lumOff val="80000"/>
                  </a:schemeClr>
                </a:solidFill>
              </a:rPr>
              <a:t>Patrulleros</a:t>
            </a:r>
            <a:r>
              <a:rPr lang="es-ES" sz="1600" b="1" cap="small" dirty="0">
                <a:solidFill>
                  <a:schemeClr val="accent5">
                    <a:lumMod val="20000"/>
                    <a:lumOff val="80000"/>
                  </a:schemeClr>
                </a:solidFill>
              </a:rPr>
              <a:t>:  2</a:t>
            </a:r>
          </a:p>
          <a:p>
            <a:pPr algn="r"/>
            <a:r>
              <a:rPr lang="es-ES" sz="1600" b="1" cap="small" dirty="0" smtClean="0">
                <a:solidFill>
                  <a:schemeClr val="accent5">
                    <a:lumMod val="20000"/>
                    <a:lumOff val="80000"/>
                  </a:schemeClr>
                </a:solidFill>
              </a:rPr>
              <a:t>Conductas punibles: 1322</a:t>
            </a:r>
          </a:p>
          <a:p>
            <a:pPr algn="r"/>
            <a:r>
              <a:rPr lang="es-ES" sz="1600" b="1" cap="small" dirty="0" smtClean="0">
                <a:solidFill>
                  <a:schemeClr val="accent5">
                    <a:lumMod val="20000"/>
                    <a:lumOff val="80000"/>
                  </a:schemeClr>
                </a:solidFill>
              </a:rPr>
              <a:t>Consolidado </a:t>
            </a:r>
            <a:r>
              <a:rPr lang="es-ES" sz="1600" b="1" cap="small" dirty="0">
                <a:solidFill>
                  <a:schemeClr val="accent5">
                    <a:lumMod val="20000"/>
                    <a:lumOff val="80000"/>
                  </a:schemeClr>
                </a:solidFill>
              </a:rPr>
              <a:t>hechos</a:t>
            </a:r>
            <a:r>
              <a:rPr lang="es-ES" sz="1600" b="1" cap="small" dirty="0" smtClean="0">
                <a:solidFill>
                  <a:schemeClr val="accent5">
                    <a:lumMod val="20000"/>
                    <a:lumOff val="80000"/>
                  </a:schemeClr>
                </a:solidFill>
              </a:rPr>
              <a:t>: 329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1397</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470984779"/>
              </p:ext>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PACÍFICO-HEROES DEL CHOCÓ Y EL FRENTE SUROESTE</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Rubén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30 de</a:t>
                      </a:r>
                      <a:r>
                        <a:rPr lang="es-ES" sz="1400" baseline="0" dirty="0" smtClean="0"/>
                        <a:t> enero de 2017</a:t>
                      </a:r>
                      <a:r>
                        <a:rPr lang="es-ES" sz="1400" dirty="0" smtClean="0"/>
                        <a:t>.</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10</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400256" y="1883963"/>
            <a:ext cx="2776634" cy="2088232"/>
            <a:chOff x="748" y="80"/>
            <a:chExt cx="4957"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4313" y="386"/>
              <a:ext cx="1392" cy="60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a:t>
              </a:r>
              <a:r>
                <a:rPr lang="es-ES" sz="1000" b="1" dirty="0" smtClean="0">
                  <a:effectLst>
                    <a:outerShdw blurRad="38100" dist="38100" dir="2700000" algn="tl">
                      <a:srgbClr val="000000">
                        <a:alpha val="43137"/>
                      </a:srgbClr>
                    </a:outerShdw>
                  </a:effectLst>
                  <a:latin typeface="Calibri" pitchFamily="34" charset="0"/>
                  <a:cs typeface="Tahoma" pitchFamily="34" charset="0"/>
                </a:rPr>
                <a:t>CAP</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43" name="122 Menos"/>
          <p:cNvSpPr/>
          <p:nvPr/>
        </p:nvSpPr>
        <p:spPr>
          <a:xfrm flipV="1">
            <a:off x="-826969" y="279907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44" name="Oval 88"/>
          <p:cNvSpPr>
            <a:spLocks noChangeArrowheads="1"/>
          </p:cNvSpPr>
          <p:nvPr/>
        </p:nvSpPr>
        <p:spPr bwMode="auto">
          <a:xfrm>
            <a:off x="10247995" y="2136332"/>
            <a:ext cx="217687" cy="106736"/>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45" name="Oval 88"/>
          <p:cNvSpPr>
            <a:spLocks noChangeArrowheads="1"/>
          </p:cNvSpPr>
          <p:nvPr/>
        </p:nvSpPr>
        <p:spPr bwMode="auto">
          <a:xfrm>
            <a:off x="8875912" y="2551774"/>
            <a:ext cx="106893" cy="72428"/>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3" name="Rectángulo 2"/>
          <p:cNvSpPr/>
          <p:nvPr/>
        </p:nvSpPr>
        <p:spPr>
          <a:xfrm>
            <a:off x="406818" y="2505063"/>
            <a:ext cx="2396810" cy="369332"/>
          </a:xfrm>
          <a:prstGeom prst="rect">
            <a:avLst/>
          </a:prstGeom>
        </p:spPr>
        <p:txBody>
          <a:bodyPr wrap="none">
            <a:spAutoFit/>
          </a:bodyPr>
          <a:lstStyle/>
          <a:p>
            <a:pPr lvl="0"/>
            <a:r>
              <a:rPr lang="es-CO" dirty="0">
                <a:solidFill>
                  <a:srgbClr val="5AA2AE">
                    <a:lumMod val="75000"/>
                  </a:srgbClr>
                </a:solidFill>
                <a:latin typeface="Agency FB" panose="020B0503020202020204" pitchFamily="34" charset="0"/>
              </a:rPr>
              <a:t>Discriminación por postulados</a:t>
            </a:r>
          </a:p>
        </p:txBody>
      </p:sp>
      <p:graphicFrame>
        <p:nvGraphicFramePr>
          <p:cNvPr id="4" name="Tabla 3"/>
          <p:cNvGraphicFramePr>
            <a:graphicFrameLocks noGrp="1"/>
          </p:cNvGraphicFramePr>
          <p:nvPr>
            <p:extLst>
              <p:ext uri="{D42A27DB-BD31-4B8C-83A1-F6EECF244321}">
                <p14:modId xmlns:p14="http://schemas.microsoft.com/office/powerpoint/2010/main" val="1049153802"/>
              </p:ext>
            </p:extLst>
          </p:nvPr>
        </p:nvGraphicFramePr>
        <p:xfrm>
          <a:off x="406817" y="4065771"/>
          <a:ext cx="9799438" cy="2619506"/>
        </p:xfrm>
        <a:graphic>
          <a:graphicData uri="http://schemas.openxmlformats.org/drawingml/2006/table">
            <a:tbl>
              <a:tblPr firstRow="1" bandRow="1">
                <a:tableStyleId>{5C22544A-7EE6-4342-B048-85BDC9FD1C3A}</a:tableStyleId>
              </a:tblPr>
              <a:tblGrid>
                <a:gridCol w="1814711"/>
                <a:gridCol w="1354192"/>
                <a:gridCol w="1879146"/>
                <a:gridCol w="1073182"/>
                <a:gridCol w="2508843"/>
                <a:gridCol w="1169364"/>
              </a:tblGrid>
              <a:tr h="315759">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1063694">
                <a:tc>
                  <a:txBody>
                    <a:bodyPr/>
                    <a:lstStyle/>
                    <a:p>
                      <a:r>
                        <a:rPr lang="es-ES" sz="1100" dirty="0" smtClean="0"/>
                        <a:t>RODRIGO ALBERTO ZAPATA SIERRA</a:t>
                      </a:r>
                      <a:endParaRPr lang="es-ES" sz="1100" dirty="0"/>
                    </a:p>
                  </a:txBody>
                  <a:tcPr/>
                </a:tc>
                <a:tc>
                  <a:txBody>
                    <a:bodyPr/>
                    <a:lstStyle/>
                    <a:p>
                      <a:endParaRPr lang="es-ES" sz="1100" dirty="0"/>
                    </a:p>
                  </a:txBody>
                  <a:tcPr/>
                </a:tc>
                <a:tc>
                  <a:txBody>
                    <a:bodyPr/>
                    <a:lstStyle/>
                    <a:p>
                      <a:r>
                        <a:rPr lang="es-CO" sz="1100" dirty="0" smtClean="0"/>
                        <a:t>WILLIAM MOSQUERA </a:t>
                      </a:r>
                      <a:r>
                        <a:rPr lang="es-CO" sz="1100" dirty="0" err="1" smtClean="0"/>
                        <a:t>MOSQUERA</a:t>
                      </a:r>
                      <a:endParaRPr lang="es-CO" sz="1100" dirty="0"/>
                    </a:p>
                  </a:txBody>
                  <a:tcPr/>
                </a:tc>
                <a:tc>
                  <a:txBody>
                    <a:bodyPr/>
                    <a:lstStyle/>
                    <a:p>
                      <a:endParaRPr lang="es-CO" sz="1100" dirty="0"/>
                    </a:p>
                  </a:txBody>
                  <a:tcPr/>
                </a:tc>
                <a:tc>
                  <a:txBody>
                    <a:bodyPr/>
                    <a:lstStyle/>
                    <a:p>
                      <a:r>
                        <a:rPr lang="es-CO" sz="1100" dirty="0" smtClean="0"/>
                        <a:t>GAMES LOZANO BADILLO- COMANDANTE</a:t>
                      </a:r>
                      <a:endParaRPr lang="es-CO" sz="1100" dirty="0"/>
                    </a:p>
                  </a:txBody>
                  <a:tcPr/>
                </a:tc>
                <a:tc>
                  <a:txBody>
                    <a:bodyPr/>
                    <a:lstStyle/>
                    <a:p>
                      <a:endParaRPr lang="es-CO" sz="1100" dirty="0"/>
                    </a:p>
                  </a:txBody>
                  <a:tcPr/>
                </a:tc>
              </a:tr>
              <a:tr h="1240053">
                <a:tc>
                  <a:txBody>
                    <a:bodyPr/>
                    <a:lstStyle/>
                    <a:p>
                      <a:r>
                        <a:rPr lang="es-ES" sz="1100" dirty="0" smtClean="0"/>
                        <a:t>CARLOS MARIO MONTOYA PAMPLONA- PATRULLERO</a:t>
                      </a:r>
                      <a:endParaRPr lang="es-ES" sz="1100" dirty="0"/>
                    </a:p>
                  </a:txBody>
                  <a:tcPr/>
                </a:tc>
                <a:tc>
                  <a:txBody>
                    <a:bodyPr/>
                    <a:lstStyle/>
                    <a:p>
                      <a:endParaRPr lang="es-ES" sz="1100" dirty="0"/>
                    </a:p>
                  </a:txBody>
                  <a:tcPr/>
                </a:tc>
                <a:tc>
                  <a:txBody>
                    <a:bodyPr/>
                    <a:lstStyle/>
                    <a:p>
                      <a:r>
                        <a:rPr lang="es-CO" sz="1100" dirty="0" smtClean="0"/>
                        <a:t>LUIS OMAR MARIN LONDOÑO- COMANDANTE</a:t>
                      </a:r>
                      <a:endParaRPr lang="es-CO" sz="1100" dirty="0"/>
                    </a:p>
                  </a:txBody>
                  <a:tcPr/>
                </a:tc>
                <a:tc>
                  <a:txBody>
                    <a:bodyPr/>
                    <a:lstStyle/>
                    <a:p>
                      <a:endParaRPr lang="es-CO" sz="1100" dirty="0"/>
                    </a:p>
                  </a:txBody>
                  <a:tcPr/>
                </a:tc>
                <a:tc>
                  <a:txBody>
                    <a:bodyPr/>
                    <a:lstStyle/>
                    <a:p>
                      <a:endParaRPr lang="es-CO" sz="1100" dirty="0"/>
                    </a:p>
                  </a:txBody>
                  <a:tcPr/>
                </a:tc>
                <a:tc>
                  <a:txBody>
                    <a:bodyPr/>
                    <a:lstStyle/>
                    <a:p>
                      <a:endParaRPr lang="es-CO" sz="1100" dirty="0"/>
                    </a:p>
                  </a:txBody>
                  <a:tcPr/>
                </a:tc>
              </a:tr>
            </a:tbl>
          </a:graphicData>
        </a:graphic>
      </p:graphicFrame>
      <p:pic>
        <p:nvPicPr>
          <p:cNvPr id="2" name="Imagen 1"/>
          <p:cNvPicPr>
            <a:picLocks noChangeAspect="1"/>
          </p:cNvPicPr>
          <p:nvPr/>
        </p:nvPicPr>
        <p:blipFill>
          <a:blip r:embed="rId6"/>
          <a:stretch>
            <a:fillRect/>
          </a:stretch>
        </p:blipFill>
        <p:spPr>
          <a:xfrm>
            <a:off x="2495600" y="4437112"/>
            <a:ext cx="748431" cy="935538"/>
          </a:xfrm>
          <a:prstGeom prst="rect">
            <a:avLst/>
          </a:prstGeom>
        </p:spPr>
      </p:pic>
      <p:pic>
        <p:nvPicPr>
          <p:cNvPr id="5" name="Imagen 4"/>
          <p:cNvPicPr>
            <a:picLocks noChangeAspect="1"/>
          </p:cNvPicPr>
          <p:nvPr/>
        </p:nvPicPr>
        <p:blipFill>
          <a:blip r:embed="rId7"/>
          <a:stretch>
            <a:fillRect/>
          </a:stretch>
        </p:blipFill>
        <p:spPr>
          <a:xfrm>
            <a:off x="2545965" y="5620538"/>
            <a:ext cx="698066" cy="859420"/>
          </a:xfrm>
          <a:prstGeom prst="rect">
            <a:avLst/>
          </a:prstGeom>
        </p:spPr>
      </p:pic>
      <p:pic>
        <p:nvPicPr>
          <p:cNvPr id="6" name="Imagen 5"/>
          <p:cNvPicPr>
            <a:picLocks noChangeAspect="1"/>
          </p:cNvPicPr>
          <p:nvPr/>
        </p:nvPicPr>
        <p:blipFill>
          <a:blip r:embed="rId8"/>
          <a:stretch>
            <a:fillRect/>
          </a:stretch>
        </p:blipFill>
        <p:spPr>
          <a:xfrm>
            <a:off x="5591944" y="4437112"/>
            <a:ext cx="792088" cy="935538"/>
          </a:xfrm>
          <a:prstGeom prst="rect">
            <a:avLst/>
          </a:prstGeom>
        </p:spPr>
      </p:pic>
      <p:pic>
        <p:nvPicPr>
          <p:cNvPr id="7" name="Imagen 6"/>
          <p:cNvPicPr>
            <a:picLocks noChangeAspect="1"/>
          </p:cNvPicPr>
          <p:nvPr/>
        </p:nvPicPr>
        <p:blipFill>
          <a:blip r:embed="rId9"/>
          <a:stretch>
            <a:fillRect/>
          </a:stretch>
        </p:blipFill>
        <p:spPr>
          <a:xfrm>
            <a:off x="5591944" y="5595045"/>
            <a:ext cx="792088" cy="809625"/>
          </a:xfrm>
          <a:prstGeom prst="rect">
            <a:avLst/>
          </a:prstGeom>
        </p:spPr>
      </p:pic>
      <p:pic>
        <p:nvPicPr>
          <p:cNvPr id="8" name="Imagen 7"/>
          <p:cNvPicPr>
            <a:picLocks noChangeAspect="1"/>
          </p:cNvPicPr>
          <p:nvPr/>
        </p:nvPicPr>
        <p:blipFill>
          <a:blip r:embed="rId10"/>
          <a:stretch>
            <a:fillRect/>
          </a:stretch>
        </p:blipFill>
        <p:spPr>
          <a:xfrm>
            <a:off x="9182217" y="4477126"/>
            <a:ext cx="822647" cy="809625"/>
          </a:xfrm>
          <a:prstGeom prst="rect">
            <a:avLst/>
          </a:prstGeom>
        </p:spPr>
      </p:pic>
    </p:spTree>
    <p:extLst>
      <p:ext uri="{BB962C8B-B14F-4D97-AF65-F5344CB8AC3E}">
        <p14:creationId xmlns:p14="http://schemas.microsoft.com/office/powerpoint/2010/main" val="114078976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335360" y="829738"/>
            <a:ext cx="11029950" cy="1871663"/>
          </a:xfrm>
        </p:spPr>
        <p:txBody>
          <a:bodyPr>
            <a:normAutofit/>
          </a:bodyPr>
          <a:lstStyle/>
          <a:p>
            <a:pPr lvl="0" algn="ctr"/>
            <a:r>
              <a:rPr lang="es-ES" b="1" cap="small" dirty="0" smtClean="0">
                <a:solidFill>
                  <a:srgbClr val="C00000"/>
                </a:solidFill>
                <a:cs typeface="Arial" pitchFamily="34" charset="0"/>
              </a:rPr>
              <a:t>Sentencia 3</a:t>
            </a:r>
            <a:br>
              <a:rPr lang="es-ES" b="1" cap="small" dirty="0" smtClean="0">
                <a:solidFill>
                  <a:srgbClr val="C00000"/>
                </a:solidFill>
                <a:cs typeface="Arial" pitchFamily="34" charset="0"/>
              </a:rPr>
            </a:br>
            <a:r>
              <a:rPr lang="es-ES" sz="2700" b="1" cap="small" dirty="0" smtClean="0">
                <a:solidFill>
                  <a:schemeClr val="accent3">
                    <a:lumMod val="75000"/>
                  </a:schemeClr>
                </a:solidFill>
                <a:cs typeface="Arial" pitchFamily="34" charset="0"/>
              </a:rPr>
              <a:t>Frente Fronteras del Bloque Catatumbo </a:t>
            </a:r>
            <a:r>
              <a:rPr lang="es-CO" sz="2700" b="1" cap="small" dirty="0" smtClean="0">
                <a:solidFill>
                  <a:schemeClr val="accent3">
                    <a:lumMod val="75000"/>
                  </a:schemeClr>
                </a:solidFill>
                <a:cs typeface="Arial" pitchFamily="34" charset="0"/>
              </a:rPr>
              <a:t>de </a:t>
            </a:r>
            <a:r>
              <a:rPr lang="es-CO" sz="2700" b="1" cap="small" dirty="0">
                <a:solidFill>
                  <a:schemeClr val="accent3">
                    <a:lumMod val="75000"/>
                  </a:schemeClr>
                </a:solidFill>
                <a:cs typeface="Arial" pitchFamily="34" charset="0"/>
              </a:rPr>
              <a:t>las Autodefensas Unidas de Colombia AUC</a:t>
            </a:r>
            <a:r>
              <a:rPr lang="es-ES" dirty="0">
                <a:solidFill>
                  <a:schemeClr val="accent3">
                    <a:lumMod val="75000"/>
                  </a:schemeClr>
                </a:solidFill>
              </a:rPr>
              <a:t/>
            </a:r>
            <a:br>
              <a:rPr lang="es-ES" dirty="0">
                <a:solidFill>
                  <a:schemeClr val="accent3">
                    <a:lumMod val="75000"/>
                  </a:schemeClr>
                </a:solidFill>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199456" y="3140968"/>
            <a:ext cx="9577064" cy="2308324"/>
          </a:xfrm>
          <a:prstGeom prst="rect">
            <a:avLst/>
          </a:prstGeom>
        </p:spPr>
        <p:txBody>
          <a:bodyPr wrap="square">
            <a:spAutoFit/>
          </a:bodyPr>
          <a:lstStyle/>
          <a:p>
            <a:pPr algn="just"/>
            <a:r>
              <a:rPr lang="es-CO" sz="1600" dirty="0">
                <a:latin typeface="Malgun Gothic" panose="020B0503020000020004" pitchFamily="34" charset="-127"/>
                <a:ea typeface="Malgun Gothic" panose="020B0503020000020004" pitchFamily="34" charset="-127"/>
              </a:rPr>
              <a:t>Simultáneamente con el arribo del Bloque Catatumbo, lo hace el Frente Fronteras, por decisión de la Casa Castaño en el mes de marzo de 1999. Como comandante fue designado JORGE IVÁN LAVERDE ZAPATA, quien recibe instrucciones de Salvatore Mancuso para que inicie una acción de exterminio selectivo y continúe con la violencia sistemática contra los pobladores considerados como miembros del grupo en contienda –la guerrilla- o sus auxiliadores, específicamente en el área metropolitana de Cúcuta y en las poblaciones de Puerto Santander, Villa del Rosario, Zulia, Gramalote, Aguas Claras, La Floresta, Distrito del Riego, La Silla, Vigilancia, Sardinata, Cornejo, Salazar de las Palmas, </a:t>
            </a:r>
            <a:r>
              <a:rPr lang="es-CO" sz="1600" dirty="0" err="1">
                <a:latin typeface="Malgun Gothic" panose="020B0503020000020004" pitchFamily="34" charset="-127"/>
                <a:ea typeface="Malgun Gothic" panose="020B0503020000020004" pitchFamily="34" charset="-127"/>
              </a:rPr>
              <a:t>Ragombalia</a:t>
            </a:r>
            <a:r>
              <a:rPr lang="es-CO" sz="1600" dirty="0">
                <a:latin typeface="Malgun Gothic" panose="020B0503020000020004" pitchFamily="34" charset="-127"/>
                <a:ea typeface="Malgun Gothic" panose="020B0503020000020004" pitchFamily="34" charset="-127"/>
              </a:rPr>
              <a:t>, </a:t>
            </a:r>
            <a:r>
              <a:rPr lang="es-CO" sz="1600" dirty="0" err="1">
                <a:latin typeface="Malgun Gothic" panose="020B0503020000020004" pitchFamily="34" charset="-127"/>
                <a:ea typeface="Malgun Gothic" panose="020B0503020000020004" pitchFamily="34" charset="-127"/>
              </a:rPr>
              <a:t>Chinácota</a:t>
            </a:r>
            <a:r>
              <a:rPr lang="es-CO" sz="1600" dirty="0">
                <a:latin typeface="Malgun Gothic" panose="020B0503020000020004" pitchFamily="34" charset="-127"/>
                <a:ea typeface="Malgun Gothic" panose="020B0503020000020004" pitchFamily="34" charset="-127"/>
              </a:rPr>
              <a:t>, Pamplona, </a:t>
            </a:r>
            <a:r>
              <a:rPr lang="es-CO" sz="1600" dirty="0" err="1">
                <a:latin typeface="Malgun Gothic" panose="020B0503020000020004" pitchFamily="34" charset="-127"/>
                <a:ea typeface="Malgun Gothic" panose="020B0503020000020004" pitchFamily="34" charset="-127"/>
              </a:rPr>
              <a:t>Cicutilla</a:t>
            </a:r>
            <a:r>
              <a:rPr lang="es-CO" sz="1600" dirty="0">
                <a:latin typeface="Malgun Gothic" panose="020B0503020000020004" pitchFamily="34" charset="-127"/>
                <a:ea typeface="Malgun Gothic" panose="020B0503020000020004" pitchFamily="34" charset="-127"/>
              </a:rPr>
              <a:t>, Los Patios, Juan Frio, La Alborada y </a:t>
            </a:r>
            <a:r>
              <a:rPr lang="es-CO" sz="1600" dirty="0" err="1">
                <a:latin typeface="Malgun Gothic" panose="020B0503020000020004" pitchFamily="34" charset="-127"/>
                <a:ea typeface="Malgun Gothic" panose="020B0503020000020004" pitchFamily="34" charset="-127"/>
              </a:rPr>
              <a:t>Guaramita</a:t>
            </a:r>
            <a:r>
              <a:rPr lang="es-CO" sz="1600" dirty="0">
                <a:latin typeface="Malgun Gothic" panose="020B0503020000020004" pitchFamily="34" charset="-127"/>
                <a:ea typeface="Malgun Gothic" panose="020B0503020000020004" pitchFamily="34" charset="-127"/>
              </a:rPr>
              <a:t>. </a:t>
            </a: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4147568371"/>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479376" y="86013"/>
            <a:ext cx="4896544"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Medellín</a:t>
            </a:r>
            <a:endParaRPr lang="es-ES" b="1" cap="small" dirty="0">
              <a:solidFill>
                <a:srgbClr val="C00000"/>
              </a:solidFill>
              <a:latin typeface="Corbel" pitchFamily="34" charset="0"/>
            </a:endParaRPr>
          </a:p>
        </p:txBody>
      </p:sp>
      <p:sp>
        <p:nvSpPr>
          <p:cNvPr id="122" name="121 CuadroTexto"/>
          <p:cNvSpPr txBox="1"/>
          <p:nvPr/>
        </p:nvSpPr>
        <p:spPr>
          <a:xfrm>
            <a:off x="10142388" y="3641743"/>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38172" y="566471"/>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3</a:t>
            </a:r>
          </a:p>
          <a:p>
            <a:pPr algn="r"/>
            <a:r>
              <a:rPr lang="es-ES" sz="1600" b="1" cap="small" dirty="0">
                <a:solidFill>
                  <a:schemeClr val="accent5">
                    <a:lumMod val="20000"/>
                    <a:lumOff val="80000"/>
                  </a:schemeClr>
                </a:solidFill>
              </a:rPr>
              <a:t>Patrulleros:  2</a:t>
            </a:r>
          </a:p>
          <a:p>
            <a:pPr algn="r"/>
            <a:r>
              <a:rPr lang="es-ES" sz="1600" b="1" cap="small" dirty="0">
                <a:solidFill>
                  <a:schemeClr val="accent5">
                    <a:lumMod val="20000"/>
                    <a:lumOff val="80000"/>
                  </a:schemeClr>
                </a:solidFill>
              </a:rPr>
              <a:t>Conductas punibles: 1322</a:t>
            </a:r>
          </a:p>
          <a:p>
            <a:pPr algn="r"/>
            <a:r>
              <a:rPr lang="es-ES" sz="1600" b="1" cap="small" dirty="0">
                <a:solidFill>
                  <a:schemeClr val="accent5">
                    <a:lumMod val="20000"/>
                    <a:lumOff val="80000"/>
                  </a:schemeClr>
                </a:solidFill>
              </a:rPr>
              <a:t>Consolidado hechos: 329 </a:t>
            </a:r>
          </a:p>
          <a:p>
            <a:pPr algn="r"/>
            <a:r>
              <a:rPr lang="es-ES" sz="1600" b="1" cap="small" dirty="0">
                <a:solidFill>
                  <a:schemeClr val="accent5">
                    <a:lumMod val="20000"/>
                    <a:lumOff val="80000"/>
                  </a:schemeClr>
                </a:solidFill>
              </a:rPr>
              <a:t>Total víctimas: 1397</a:t>
            </a:r>
          </a:p>
          <a:p>
            <a:pPr algn="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PACÍFICO-HEROES DEL CHOCÓ Y EL FRENTE SUROESTE</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t>
                      </a:r>
                      <a:r>
                        <a:rPr lang="es-ES" sz="1050" baseline="0" dirty="0" smtClean="0"/>
                        <a:t> Rubén Dario Pinilla Cogollo</a:t>
                      </a:r>
                    </a:p>
                    <a:p>
                      <a:endParaRPr lang="es-ES" sz="1050" baseline="0" dirty="0" smtClean="0"/>
                    </a:p>
                    <a:p>
                      <a:r>
                        <a:rPr lang="es-ES" sz="1050" baseline="0" dirty="0" smtClean="0"/>
                        <a:t>En Apelación</a:t>
                      </a:r>
                      <a:endParaRPr lang="es-ES" sz="1050" dirty="0"/>
                    </a:p>
                  </a:txBody>
                  <a:tcPr/>
                </a:tc>
                <a:tc>
                  <a:txBody>
                    <a:bodyPr/>
                    <a:lstStyle/>
                    <a:p>
                      <a:r>
                        <a:rPr lang="es-ES" sz="1400" dirty="0" smtClean="0"/>
                        <a:t>30 de</a:t>
                      </a:r>
                      <a:r>
                        <a:rPr lang="es-ES" sz="1400" baseline="0" dirty="0" smtClean="0"/>
                        <a:t> enero de 2017</a:t>
                      </a:r>
                      <a:r>
                        <a:rPr lang="es-ES" sz="1400" dirty="0" smtClean="0"/>
                        <a:t>.</a:t>
                      </a:r>
                      <a:r>
                        <a:rPr lang="es-ES" sz="1400" baseline="0" dirty="0" smtClean="0"/>
                        <a:t> </a:t>
                      </a:r>
                      <a:r>
                        <a:rPr lang="es-ES" sz="1400" u="sng" baseline="0" dirty="0" smtClean="0">
                          <a:solidFill>
                            <a:srgbClr val="7030A0"/>
                          </a:solidFill>
                          <a:hlinkClick r:id="rId3"/>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10</a:t>
            </a:r>
            <a:endParaRPr lang="es-ES" cap="small" dirty="0">
              <a:solidFill>
                <a:srgbClr val="C00000"/>
              </a:solidFill>
              <a:latin typeface="Agency FB" panose="020B0503020202020204" pitchFamily="34" charset="0"/>
            </a:endParaRPr>
          </a:p>
        </p:txBody>
      </p:sp>
      <p:grpSp>
        <p:nvGrpSpPr>
          <p:cNvPr id="50" name="Group 111"/>
          <p:cNvGrpSpPr>
            <a:grpSpLocks/>
          </p:cNvGrpSpPr>
          <p:nvPr/>
        </p:nvGrpSpPr>
        <p:grpSpPr bwMode="auto">
          <a:xfrm>
            <a:off x="8364110" y="1877270"/>
            <a:ext cx="2031676" cy="1757780"/>
            <a:chOff x="748" y="80"/>
            <a:chExt cx="4876"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86"/>
            <p:cNvSpPr txBox="1">
              <a:spLocks noChangeArrowheads="1"/>
            </p:cNvSpPr>
            <p:nvPr/>
          </p:nvSpPr>
          <p:spPr bwMode="auto">
            <a:xfrm>
              <a:off x="3888" y="412"/>
              <a:ext cx="1392" cy="608"/>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  </a:t>
              </a:r>
              <a:r>
                <a:rPr lang="es-ES" sz="1000" b="1" dirty="0" smtClean="0">
                  <a:effectLst>
                    <a:outerShdw blurRad="38100" dist="38100" dir="2700000" algn="tl">
                      <a:srgbClr val="000000">
                        <a:alpha val="43137"/>
                      </a:srgbClr>
                    </a:outerShdw>
                  </a:effectLst>
                  <a:latin typeface="Calibri" pitchFamily="34" charset="0"/>
                  <a:cs typeface="Tahoma" pitchFamily="34" charset="0"/>
                </a:rPr>
                <a:t>CAP</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5" name="Rectangle 87"/>
            <p:cNvSpPr>
              <a:spLocks noChangeArrowheads="1"/>
            </p:cNvSpPr>
            <p:nvPr/>
          </p:nvSpPr>
          <p:spPr bwMode="auto">
            <a:xfrm>
              <a:off x="3960" y="450"/>
              <a:ext cx="1664" cy="95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grpSp>
      <p:sp>
        <p:nvSpPr>
          <p:cNvPr id="43" name="122 Menos"/>
          <p:cNvSpPr/>
          <p:nvPr/>
        </p:nvSpPr>
        <p:spPr>
          <a:xfrm flipV="1">
            <a:off x="-826969" y="2799079"/>
            <a:ext cx="9505056"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44" name="Oval 88"/>
          <p:cNvSpPr>
            <a:spLocks noChangeArrowheads="1"/>
          </p:cNvSpPr>
          <p:nvPr/>
        </p:nvSpPr>
        <p:spPr bwMode="auto">
          <a:xfrm>
            <a:off x="10126519" y="2155673"/>
            <a:ext cx="217687" cy="106736"/>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45" name="Oval 88"/>
          <p:cNvSpPr>
            <a:spLocks noChangeArrowheads="1"/>
          </p:cNvSpPr>
          <p:nvPr/>
        </p:nvSpPr>
        <p:spPr bwMode="auto">
          <a:xfrm>
            <a:off x="8875912" y="2551774"/>
            <a:ext cx="106893" cy="72428"/>
          </a:xfrm>
          <a:prstGeom prst="ellipse">
            <a:avLst/>
          </a:prstGeom>
          <a:solidFill>
            <a:schemeClr val="accent5">
              <a:lumMod val="50000"/>
            </a:schemeClr>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srgbClr val="FF9900"/>
              </a:solidFill>
              <a:effectLst>
                <a:outerShdw blurRad="38100" dist="38100" dir="2700000" algn="tl">
                  <a:srgbClr val="000000">
                    <a:alpha val="43137"/>
                  </a:srgbClr>
                </a:outerShdw>
              </a:effectLst>
              <a:latin typeface="Arial Narrow" pitchFamily="34" charset="0"/>
              <a:cs typeface="+mn-cs"/>
            </a:endParaRPr>
          </a:p>
        </p:txBody>
      </p:sp>
      <p:sp>
        <p:nvSpPr>
          <p:cNvPr id="3" name="Rectángulo 2"/>
          <p:cNvSpPr/>
          <p:nvPr/>
        </p:nvSpPr>
        <p:spPr>
          <a:xfrm>
            <a:off x="406818" y="2505063"/>
            <a:ext cx="1598515" cy="369332"/>
          </a:xfrm>
          <a:prstGeom prst="rect">
            <a:avLst/>
          </a:prstGeom>
        </p:spPr>
        <p:txBody>
          <a:bodyPr wrap="none">
            <a:spAutoFit/>
          </a:bodyPr>
          <a:lstStyle/>
          <a:p>
            <a:pPr lvl="0"/>
            <a:r>
              <a:rPr lang="es-CO" dirty="0" smtClean="0">
                <a:solidFill>
                  <a:srgbClr val="5AA2AE">
                    <a:lumMod val="75000"/>
                  </a:srgbClr>
                </a:solidFill>
                <a:latin typeface="Agency FB" panose="020B0503020202020204" pitchFamily="34" charset="0"/>
              </a:rPr>
              <a:t>Conductas Punibles</a:t>
            </a:r>
            <a:endParaRPr lang="es-CO" dirty="0">
              <a:solidFill>
                <a:srgbClr val="5AA2AE">
                  <a:lumMod val="75000"/>
                </a:srgbClr>
              </a:solidFill>
              <a:latin typeface="Agency FB" panose="020B0503020202020204" pitchFamily="34" charset="0"/>
            </a:endParaRPr>
          </a:p>
        </p:txBody>
      </p:sp>
      <p:graphicFrame>
        <p:nvGraphicFramePr>
          <p:cNvPr id="46" name="Tabla 45"/>
          <p:cNvGraphicFramePr>
            <a:graphicFrameLocks noGrp="1"/>
          </p:cNvGraphicFramePr>
          <p:nvPr>
            <p:extLst>
              <p:ext uri="{D42A27DB-BD31-4B8C-83A1-F6EECF244321}">
                <p14:modId xmlns:p14="http://schemas.microsoft.com/office/powerpoint/2010/main" val="32449710"/>
              </p:ext>
            </p:extLst>
          </p:nvPr>
        </p:nvGraphicFramePr>
        <p:xfrm>
          <a:off x="479376" y="3645024"/>
          <a:ext cx="11161238" cy="2377440"/>
        </p:xfrm>
        <a:graphic>
          <a:graphicData uri="http://schemas.openxmlformats.org/drawingml/2006/table">
            <a:tbl>
              <a:tblPr firstRow="1" bandRow="1">
                <a:tableStyleId>{5C22544A-7EE6-4342-B048-85BDC9FD1C3A}</a:tableStyleId>
              </a:tblPr>
              <a:tblGrid>
                <a:gridCol w="2664296"/>
                <a:gridCol w="792088"/>
                <a:gridCol w="3168352"/>
                <a:gridCol w="792088"/>
                <a:gridCol w="2880320"/>
                <a:gridCol w="864094"/>
              </a:tblGrid>
              <a:tr h="280525">
                <a:tc gridSpan="6">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271264">
                <a:tc>
                  <a:txBody>
                    <a:bodyPr/>
                    <a:lstStyle/>
                    <a:p>
                      <a:r>
                        <a:rPr lang="es-ES" sz="1400" dirty="0" smtClean="0"/>
                        <a:t>Homicidio</a:t>
                      </a:r>
                      <a:endParaRPr lang="es-ES" sz="1400" dirty="0"/>
                    </a:p>
                  </a:txBody>
                  <a:tcPr/>
                </a:tc>
                <a:tc>
                  <a:txBody>
                    <a:bodyPr/>
                    <a:lstStyle/>
                    <a:p>
                      <a:r>
                        <a:rPr lang="es-ES" sz="1400" dirty="0" smtClean="0"/>
                        <a:t>211</a:t>
                      </a:r>
                      <a:endParaRPr lang="es-ES" sz="1400" dirty="0"/>
                    </a:p>
                  </a:txBody>
                  <a:tcPr/>
                </a:tc>
                <a:tc>
                  <a:txBody>
                    <a:bodyPr/>
                    <a:lstStyle/>
                    <a:p>
                      <a:r>
                        <a:rPr lang="es-ES" sz="1400" dirty="0" smtClean="0"/>
                        <a:t>Desaparición forzada</a:t>
                      </a:r>
                      <a:endParaRPr lang="es-ES" sz="1400" dirty="0"/>
                    </a:p>
                  </a:txBody>
                  <a:tcPr/>
                </a:tc>
                <a:tc>
                  <a:txBody>
                    <a:bodyPr/>
                    <a:lstStyle/>
                    <a:p>
                      <a:r>
                        <a:rPr lang="es-ES" sz="1400" dirty="0" smtClean="0"/>
                        <a:t>66</a:t>
                      </a:r>
                      <a:endParaRPr lang="es-ES" sz="1400" dirty="0"/>
                    </a:p>
                  </a:txBody>
                  <a:tcPr/>
                </a:tc>
                <a:tc>
                  <a:txBody>
                    <a:bodyPr/>
                    <a:lstStyle/>
                    <a:p>
                      <a:r>
                        <a:rPr lang="es-CO" sz="1400" dirty="0" smtClean="0"/>
                        <a:t>Detención</a:t>
                      </a:r>
                      <a:r>
                        <a:rPr lang="es-CO" sz="1400" baseline="0" dirty="0" smtClean="0"/>
                        <a:t> Ilegal y privación al debido proceso</a:t>
                      </a:r>
                      <a:endParaRPr lang="es-CO" sz="1400" dirty="0"/>
                    </a:p>
                  </a:txBody>
                  <a:tcPr/>
                </a:tc>
                <a:tc>
                  <a:txBody>
                    <a:bodyPr/>
                    <a:lstStyle/>
                    <a:p>
                      <a:r>
                        <a:rPr lang="es-CO" sz="1400" dirty="0" smtClean="0"/>
                        <a:t>20</a:t>
                      </a:r>
                      <a:endParaRPr lang="es-CO" sz="1400" dirty="0"/>
                    </a:p>
                  </a:txBody>
                  <a:tcPr/>
                </a:tc>
              </a:tr>
              <a:tr h="254496">
                <a:tc>
                  <a:txBody>
                    <a:bodyPr/>
                    <a:lstStyle/>
                    <a:p>
                      <a:r>
                        <a:rPr lang="es-ES" sz="1400" dirty="0" smtClean="0"/>
                        <a:t>Reclutamiento ilícito</a:t>
                      </a:r>
                      <a:endParaRPr lang="es-ES" sz="1400" dirty="0"/>
                    </a:p>
                  </a:txBody>
                  <a:tcPr/>
                </a:tc>
                <a:tc>
                  <a:txBody>
                    <a:bodyPr/>
                    <a:lstStyle/>
                    <a:p>
                      <a:r>
                        <a:rPr lang="es-ES" sz="1400" dirty="0" smtClean="0"/>
                        <a:t>4</a:t>
                      </a:r>
                      <a:endParaRPr lang="es-ES" sz="1400" dirty="0"/>
                    </a:p>
                  </a:txBody>
                  <a:tcPr/>
                </a:tc>
                <a:tc>
                  <a:txBody>
                    <a:bodyPr/>
                    <a:lstStyle/>
                    <a:p>
                      <a:r>
                        <a:rPr lang="es-ES" sz="1400" dirty="0" smtClean="0"/>
                        <a:t>Secuestro </a:t>
                      </a:r>
                      <a:endParaRPr lang="es-ES" sz="1400" dirty="0"/>
                    </a:p>
                  </a:txBody>
                  <a:tcPr/>
                </a:tc>
                <a:tc>
                  <a:txBody>
                    <a:bodyPr/>
                    <a:lstStyle/>
                    <a:p>
                      <a:r>
                        <a:rPr lang="es-ES" sz="1400" dirty="0" smtClean="0"/>
                        <a:t>3</a:t>
                      </a:r>
                      <a:endParaRPr lang="es-ES" sz="1400" dirty="0"/>
                    </a:p>
                  </a:txBody>
                  <a:tcPr/>
                </a:tc>
                <a:tc>
                  <a:txBody>
                    <a:bodyPr/>
                    <a:lstStyle/>
                    <a:p>
                      <a:r>
                        <a:rPr lang="es-CO" sz="1400" dirty="0" smtClean="0"/>
                        <a:t>Tentativa de homicidio</a:t>
                      </a:r>
                      <a:endParaRPr lang="es-CO" sz="1400" dirty="0"/>
                    </a:p>
                  </a:txBody>
                  <a:tcPr/>
                </a:tc>
                <a:tc>
                  <a:txBody>
                    <a:bodyPr/>
                    <a:lstStyle/>
                    <a:p>
                      <a:r>
                        <a:rPr lang="es-CO" sz="1400" dirty="0" smtClean="0"/>
                        <a:t>6</a:t>
                      </a:r>
                      <a:endParaRPr lang="es-CO" sz="1400" dirty="0"/>
                    </a:p>
                  </a:txBody>
                  <a:tcPr/>
                </a:tc>
              </a:tr>
              <a:tr h="237728">
                <a:tc>
                  <a:txBody>
                    <a:bodyPr/>
                    <a:lstStyle/>
                    <a:p>
                      <a:r>
                        <a:rPr lang="es-ES" sz="1400" dirty="0" smtClean="0"/>
                        <a:t>Concierto para delinquir</a:t>
                      </a:r>
                      <a:endParaRPr lang="es-ES" sz="1400" dirty="0"/>
                    </a:p>
                  </a:txBody>
                  <a:tcPr/>
                </a:tc>
                <a:tc>
                  <a:txBody>
                    <a:bodyPr/>
                    <a:lstStyle/>
                    <a:p>
                      <a:r>
                        <a:rPr lang="es-ES" sz="1400" dirty="0" smtClean="0"/>
                        <a:t>4</a:t>
                      </a:r>
                      <a:endParaRPr lang="es-ES" sz="1400" dirty="0"/>
                    </a:p>
                  </a:txBody>
                  <a:tcPr/>
                </a:tc>
                <a:tc>
                  <a:txBody>
                    <a:bodyPr/>
                    <a:lstStyle/>
                    <a:p>
                      <a:r>
                        <a:rPr lang="es-ES" sz="1400" dirty="0" smtClean="0"/>
                        <a:t>Hurto</a:t>
                      </a:r>
                      <a:endParaRPr lang="es-ES" sz="1400" dirty="0"/>
                    </a:p>
                  </a:txBody>
                  <a:tcPr/>
                </a:tc>
                <a:tc>
                  <a:txBody>
                    <a:bodyPr/>
                    <a:lstStyle/>
                    <a:p>
                      <a:r>
                        <a:rPr lang="es-ES" sz="1400" dirty="0" smtClean="0"/>
                        <a:t>5</a:t>
                      </a:r>
                      <a:endParaRPr lang="es-ES" sz="1400" dirty="0"/>
                    </a:p>
                  </a:txBody>
                  <a:tcPr/>
                </a:tc>
                <a:tc>
                  <a:txBody>
                    <a:bodyPr/>
                    <a:lstStyle/>
                    <a:p>
                      <a:r>
                        <a:rPr lang="es-CO" sz="1400" dirty="0" smtClean="0"/>
                        <a:t>Destrucción y apropiación de bienes protegidos</a:t>
                      </a:r>
                      <a:endParaRPr lang="es-CO" sz="1400" dirty="0"/>
                    </a:p>
                  </a:txBody>
                  <a:tcPr/>
                </a:tc>
                <a:tc>
                  <a:txBody>
                    <a:bodyPr/>
                    <a:lstStyle/>
                    <a:p>
                      <a:r>
                        <a:rPr lang="es-CO" sz="1400" dirty="0" smtClean="0"/>
                        <a:t>2</a:t>
                      </a:r>
                      <a:endParaRPr lang="es-CO" sz="1400" dirty="0"/>
                    </a:p>
                  </a:txBody>
                  <a:tcPr/>
                </a:tc>
              </a:tr>
              <a:tr h="220960">
                <a:tc>
                  <a:txBody>
                    <a:bodyPr/>
                    <a:lstStyle/>
                    <a:p>
                      <a:r>
                        <a:rPr lang="es-ES" sz="1400" dirty="0" smtClean="0"/>
                        <a:t>Deportación, expulsión,</a:t>
                      </a:r>
                      <a:r>
                        <a:rPr lang="es-ES" sz="1400" baseline="0" dirty="0" smtClean="0"/>
                        <a:t> traslado o desplazamiento forzado de población civil</a:t>
                      </a:r>
                      <a:endParaRPr lang="es-ES" sz="1400" dirty="0"/>
                    </a:p>
                  </a:txBody>
                  <a:tcPr/>
                </a:tc>
                <a:tc>
                  <a:txBody>
                    <a:bodyPr/>
                    <a:lstStyle/>
                    <a:p>
                      <a:r>
                        <a:rPr lang="es-ES" sz="1400" dirty="0" smtClean="0"/>
                        <a:t>991</a:t>
                      </a:r>
                      <a:endParaRPr lang="es-ES" sz="1400" dirty="0"/>
                    </a:p>
                  </a:txBody>
                  <a:tcPr/>
                </a:tc>
                <a:tc>
                  <a:txBody>
                    <a:bodyPr/>
                    <a:lstStyle/>
                    <a:p>
                      <a:r>
                        <a:rPr lang="es-ES" sz="1400" dirty="0" smtClean="0"/>
                        <a:t>Utilización Ilegal de Uniformes e Insignias</a:t>
                      </a:r>
                      <a:endParaRPr lang="es-ES" sz="1400" dirty="0"/>
                    </a:p>
                  </a:txBody>
                  <a:tcPr/>
                </a:tc>
                <a:tc>
                  <a:txBody>
                    <a:bodyPr/>
                    <a:lstStyle/>
                    <a:p>
                      <a:r>
                        <a:rPr lang="es-ES" sz="1400" dirty="0" smtClean="0"/>
                        <a:t>4</a:t>
                      </a:r>
                      <a:endParaRPr lang="es-ES" sz="1400" dirty="0"/>
                    </a:p>
                  </a:txBody>
                  <a:tcPr/>
                </a:tc>
                <a:tc>
                  <a:txBody>
                    <a:bodyPr/>
                    <a:lstStyle/>
                    <a:p>
                      <a:r>
                        <a:rPr lang="es-CO" sz="1400" dirty="0" smtClean="0"/>
                        <a:t>Tortura</a:t>
                      </a:r>
                      <a:endParaRPr lang="es-CO" sz="1400" dirty="0"/>
                    </a:p>
                  </a:txBody>
                  <a:tcPr/>
                </a:tc>
                <a:tc>
                  <a:txBody>
                    <a:bodyPr/>
                    <a:lstStyle/>
                    <a:p>
                      <a:r>
                        <a:rPr lang="es-CO" sz="1400" dirty="0" smtClean="0"/>
                        <a:t>6</a:t>
                      </a:r>
                      <a:endParaRPr lang="es-CO" sz="1400" dirty="0"/>
                    </a:p>
                  </a:txBody>
                  <a:tcPr/>
                </a:tc>
              </a:tr>
            </a:tbl>
          </a:graphicData>
        </a:graphic>
      </p:graphicFrame>
    </p:spTree>
    <p:extLst>
      <p:ext uri="{BB962C8B-B14F-4D97-AF65-F5344CB8AC3E}">
        <p14:creationId xmlns:p14="http://schemas.microsoft.com/office/powerpoint/2010/main" val="396402111"/>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1411211847"/>
              </p:ext>
            </p:extLst>
          </p:nvPr>
        </p:nvGraphicFramePr>
        <p:xfrm>
          <a:off x="551384" y="2281013"/>
          <a:ext cx="4390024" cy="3524251"/>
        </p:xfrm>
        <a:graphic>
          <a:graphicData uri="http://schemas.openxmlformats.org/drawingml/2006/table">
            <a:tbl>
              <a:tblPr firstRow="1" firstCol="1" bandRow="1">
                <a:tableStyleId>{5C22544A-7EE6-4342-B048-85BDC9FD1C3A}</a:tableStyleId>
              </a:tblPr>
              <a:tblGrid>
                <a:gridCol w="1174319"/>
                <a:gridCol w="1104715"/>
                <a:gridCol w="1040083"/>
                <a:gridCol w="1070907"/>
              </a:tblGrid>
              <a:tr h="459685">
                <a:tc>
                  <a:txBody>
                    <a:bodyPr/>
                    <a:lstStyle/>
                    <a:p>
                      <a:pPr algn="ctr">
                        <a:lnSpc>
                          <a:spcPct val="107000"/>
                        </a:lnSpc>
                        <a:spcAft>
                          <a:spcPts val="0"/>
                        </a:spcAft>
                      </a:pPr>
                      <a:r>
                        <a:rPr lang="es-CO" sz="900" dirty="0">
                          <a:effectLst/>
                        </a:rPr>
                        <a:t> </a:t>
                      </a:r>
                    </a:p>
                    <a:p>
                      <a:pPr algn="ctr">
                        <a:lnSpc>
                          <a:spcPct val="107000"/>
                        </a:lnSpc>
                        <a:spcAft>
                          <a:spcPts val="0"/>
                        </a:spcAft>
                      </a:pPr>
                      <a:r>
                        <a:rPr lang="es-CO" sz="900" dirty="0">
                          <a:effectLst/>
                        </a:rPr>
                        <a:t>BLOQUE</a:t>
                      </a:r>
                    </a:p>
                    <a:p>
                      <a:pPr algn="ctr">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ctr">
                        <a:lnSpc>
                          <a:spcPct val="107000"/>
                        </a:lnSpc>
                        <a:spcAft>
                          <a:spcPts val="0"/>
                        </a:spcAft>
                      </a:pPr>
                      <a:r>
                        <a:rPr lang="es-CO" sz="900">
                          <a:effectLst/>
                        </a:rPr>
                        <a:t> </a:t>
                      </a:r>
                    </a:p>
                    <a:p>
                      <a:pPr algn="ctr">
                        <a:lnSpc>
                          <a:spcPct val="107000"/>
                        </a:lnSpc>
                        <a:spcAft>
                          <a:spcPts val="0"/>
                        </a:spcAft>
                      </a:pPr>
                      <a:r>
                        <a:rPr lang="es-CO" sz="900">
                          <a:effectLst/>
                        </a:rPr>
                        <a:t>POSTULADO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ctr">
                        <a:lnSpc>
                          <a:spcPct val="107000"/>
                        </a:lnSpc>
                        <a:spcAft>
                          <a:spcPts val="0"/>
                        </a:spcAft>
                      </a:pPr>
                      <a:r>
                        <a:rPr lang="es-CO" sz="900">
                          <a:effectLst/>
                        </a:rPr>
                        <a:t> </a:t>
                      </a:r>
                    </a:p>
                    <a:p>
                      <a:pPr algn="ctr">
                        <a:lnSpc>
                          <a:spcPct val="107000"/>
                        </a:lnSpc>
                        <a:spcAft>
                          <a:spcPts val="0"/>
                        </a:spcAft>
                      </a:pPr>
                      <a:r>
                        <a:rPr lang="es-CO" sz="900">
                          <a:effectLst/>
                        </a:rPr>
                        <a:t>FECHA INCIDENTE</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ctr">
                        <a:lnSpc>
                          <a:spcPct val="107000"/>
                        </a:lnSpc>
                        <a:spcAft>
                          <a:spcPts val="0"/>
                        </a:spcAft>
                      </a:pPr>
                      <a:r>
                        <a:rPr lang="es-CO" sz="900">
                          <a:effectLst/>
                        </a:rPr>
                        <a:t>CIUDAD O MUNICIPIO</a:t>
                      </a:r>
                    </a:p>
                    <a:p>
                      <a:pPr algn="ctr">
                        <a:lnSpc>
                          <a:spcPct val="107000"/>
                        </a:lnSpc>
                        <a:spcAft>
                          <a:spcPts val="0"/>
                        </a:spcAft>
                      </a:pPr>
                      <a:r>
                        <a:rPr lang="es-CO" sz="900">
                          <a:effectLst/>
                        </a:rPr>
                        <a:t>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459685">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CALIMA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JESÚS IGNACIO ROLDÁN PÉREZ</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19, 20, 21 y 22 de mayo 2014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Valencia y Montería –Córdoba</a:t>
                      </a:r>
                    </a:p>
                    <a:p>
                      <a:pPr algn="l">
                        <a:lnSpc>
                          <a:spcPct val="107000"/>
                        </a:lnSpc>
                        <a:spcAft>
                          <a:spcPts val="0"/>
                        </a:spcAft>
                      </a:pPr>
                      <a:r>
                        <a:rPr lang="es-CO" sz="900">
                          <a:effectLst/>
                        </a:rPr>
                        <a:t>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1072598">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 </a:t>
                      </a:r>
                    </a:p>
                    <a:p>
                      <a:pPr algn="l">
                        <a:lnSpc>
                          <a:spcPct val="107000"/>
                        </a:lnSpc>
                        <a:spcAft>
                          <a:spcPts val="0"/>
                        </a:spcAft>
                      </a:pPr>
                      <a:r>
                        <a:rPr lang="es-CO" sz="900" dirty="0">
                          <a:effectLst/>
                        </a:rPr>
                        <a:t>BLOQUE MINEROS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 </a:t>
                      </a:r>
                    </a:p>
                    <a:p>
                      <a:pPr algn="l">
                        <a:lnSpc>
                          <a:spcPct val="107000"/>
                        </a:lnSpc>
                        <a:spcAft>
                          <a:spcPts val="0"/>
                        </a:spcAft>
                      </a:pPr>
                      <a:r>
                        <a:rPr lang="es-CO" sz="900" dirty="0">
                          <a:effectLst/>
                        </a:rPr>
                        <a:t>RAMIRO VANOY MURILLO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17, 18 y 19 de septiembre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21 y 23 de septiembre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Peque – Antioquia</a:t>
                      </a:r>
                    </a:p>
                    <a:p>
                      <a:pPr algn="l">
                        <a:lnSpc>
                          <a:spcPct val="107000"/>
                        </a:lnSpc>
                        <a:spcAft>
                          <a:spcPts val="0"/>
                        </a:spcAft>
                      </a:pPr>
                      <a:r>
                        <a:rPr lang="es-CO" sz="900">
                          <a:effectLst/>
                        </a:rPr>
                        <a:t> </a:t>
                      </a:r>
                    </a:p>
                    <a:p>
                      <a:pPr algn="l">
                        <a:lnSpc>
                          <a:spcPct val="107000"/>
                        </a:lnSpc>
                        <a:spcAft>
                          <a:spcPts val="0"/>
                        </a:spcAft>
                      </a:pPr>
                      <a:r>
                        <a:rPr lang="es-CO" sz="900">
                          <a:effectLst/>
                        </a:rPr>
                        <a:t> </a:t>
                      </a:r>
                    </a:p>
                    <a:p>
                      <a:pPr algn="l">
                        <a:lnSpc>
                          <a:spcPct val="107000"/>
                        </a:lnSpc>
                        <a:spcAft>
                          <a:spcPts val="0"/>
                        </a:spcAft>
                      </a:pPr>
                      <a:r>
                        <a:rPr lang="es-CO" sz="900">
                          <a:effectLst/>
                        </a:rPr>
                        <a:t>Tarazá – Antioquia</a:t>
                      </a:r>
                    </a:p>
                    <a:p>
                      <a:pPr algn="l">
                        <a:lnSpc>
                          <a:spcPct val="107000"/>
                        </a:lnSpc>
                        <a:spcAft>
                          <a:spcPts val="0"/>
                        </a:spcAft>
                      </a:pPr>
                      <a:r>
                        <a:rPr lang="es-CO" sz="900">
                          <a:effectLst/>
                        </a:rPr>
                        <a:t> </a:t>
                      </a:r>
                    </a:p>
                    <a:p>
                      <a:pPr algn="l">
                        <a:lnSpc>
                          <a:spcPct val="107000"/>
                        </a:lnSpc>
                        <a:spcAft>
                          <a:spcPts val="0"/>
                        </a:spcAft>
                      </a:pPr>
                      <a:r>
                        <a:rPr lang="es-CO" sz="900">
                          <a:effectLst/>
                        </a:rPr>
                        <a:t>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459685">
                <a:tc>
                  <a:txBody>
                    <a:bodyPr/>
                    <a:lstStyle/>
                    <a:p>
                      <a:pPr algn="l">
                        <a:lnSpc>
                          <a:spcPct val="107000"/>
                        </a:lnSpc>
                        <a:spcAft>
                          <a:spcPts val="0"/>
                        </a:spcAft>
                      </a:pPr>
                      <a:r>
                        <a:rPr lang="es-CO" sz="900">
                          <a:effectLst/>
                        </a:rPr>
                        <a:t>BLOQUE CORDOBA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JORGE ELIECER BARRANCO GALVÁN Y OTROS</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28 y 31 de octubre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Montería y Sahagún – Córdoba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459685">
                <a:tc>
                  <a:txBody>
                    <a:bodyPr/>
                    <a:lstStyle/>
                    <a:p>
                      <a:pPr algn="l">
                        <a:lnSpc>
                          <a:spcPct val="107000"/>
                        </a:lnSpc>
                        <a:spcAft>
                          <a:spcPts val="0"/>
                        </a:spcAft>
                      </a:pPr>
                      <a:r>
                        <a:rPr lang="es-CO" sz="900">
                          <a:effectLst/>
                        </a:rPr>
                        <a:t>EJERCITO REVOLUCIONARIO GUEVARISTA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OLIMPO DE JESÚS SÁNCHEZ CARO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16 y 20 de marzo 2015</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Carmen del Atrato –Chocó</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r h="612913">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ELMER CARDENAS</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DARIO ENRIQUE VELEZ TRUJILLO- no tiene sentencia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13 al 17 de julio 2015</a:t>
                      </a:r>
                    </a:p>
                    <a:p>
                      <a:pPr algn="l">
                        <a:lnSpc>
                          <a:spcPct val="107000"/>
                        </a:lnSpc>
                        <a:spcAft>
                          <a:spcPts val="0"/>
                        </a:spcAft>
                      </a:pPr>
                      <a:r>
                        <a:rPr lang="es-CO" sz="900">
                          <a:effectLst/>
                        </a:rPr>
                        <a:t>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Turbo – Antioquia</a:t>
                      </a:r>
                    </a:p>
                    <a:p>
                      <a:pPr algn="l">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53695" marR="53695" marT="0" marB="0"/>
                </a:tc>
              </a:tr>
            </a:tbl>
          </a:graphicData>
        </a:graphic>
      </p:graphicFrame>
      <p:sp>
        <p:nvSpPr>
          <p:cNvPr id="3" name="Rectangle 1"/>
          <p:cNvSpPr>
            <a:spLocks noChangeArrowheads="1"/>
          </p:cNvSpPr>
          <p:nvPr/>
        </p:nvSpPr>
        <p:spPr bwMode="auto">
          <a:xfrm>
            <a:off x="407368" y="1584016"/>
            <a:ext cx="6443984" cy="877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TRIBUNAL JUSTICIA Y PAZ MEDELLIN</a:t>
            </a:r>
            <a:endParaRPr kumimoji="0" lang="es-CO" altLang="es-CO" sz="11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AUDIENCIAS DE INCIDENTE DE REPARACIÓN REALIZADAS POR EL </a:t>
            </a: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TIBUNAL SUPERIOR DE MEDELLÍN, FUERA DE LA SEDE JUDICIAL</a:t>
            </a:r>
            <a:endParaRPr kumimoji="0" lang="es-CO" altLang="es-CO" sz="11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800" b="0" i="0" u="none" strike="noStrike" cap="none" normalizeH="0" baseline="0" dirty="0" smtClean="0">
              <a:ln>
                <a:noFill/>
              </a:ln>
              <a:solidFill>
                <a:schemeClr val="tx1"/>
              </a:solidFill>
              <a:effectLst/>
              <a:latin typeface="Arial" panose="020B0604020202020204" pitchFamily="34" charset="0"/>
            </a:endParaRPr>
          </a:p>
        </p:txBody>
      </p:sp>
      <p:graphicFrame>
        <p:nvGraphicFramePr>
          <p:cNvPr id="4" name="Tabla 3"/>
          <p:cNvGraphicFramePr>
            <a:graphicFrameLocks noGrp="1"/>
          </p:cNvGraphicFramePr>
          <p:nvPr>
            <p:extLst>
              <p:ext uri="{D42A27DB-BD31-4B8C-83A1-F6EECF244321}">
                <p14:modId xmlns:p14="http://schemas.microsoft.com/office/powerpoint/2010/main" val="2856401611"/>
              </p:ext>
            </p:extLst>
          </p:nvPr>
        </p:nvGraphicFramePr>
        <p:xfrm>
          <a:off x="6589749" y="2255663"/>
          <a:ext cx="3906984" cy="3524250"/>
        </p:xfrm>
        <a:graphic>
          <a:graphicData uri="http://schemas.openxmlformats.org/drawingml/2006/table">
            <a:tbl>
              <a:tblPr firstRow="1" firstCol="1" bandRow="1">
                <a:tableStyleId>{5C22544A-7EE6-4342-B048-85BDC9FD1C3A}</a:tableStyleId>
              </a:tblPr>
              <a:tblGrid>
                <a:gridCol w="985374"/>
                <a:gridCol w="984489"/>
                <a:gridCol w="960596"/>
                <a:gridCol w="976525"/>
              </a:tblGrid>
              <a:tr h="272737">
                <a:tc>
                  <a:txBody>
                    <a:bodyPr/>
                    <a:lstStyle/>
                    <a:p>
                      <a:pPr algn="ctr">
                        <a:lnSpc>
                          <a:spcPct val="107000"/>
                        </a:lnSpc>
                        <a:spcAft>
                          <a:spcPts val="0"/>
                        </a:spcAft>
                      </a:pPr>
                      <a:r>
                        <a:rPr lang="es-CO" sz="800" dirty="0">
                          <a:effectLst/>
                        </a:rPr>
                        <a:t>BLOQUE</a:t>
                      </a:r>
                    </a:p>
                    <a:p>
                      <a:pPr algn="ctr">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ctr">
                        <a:lnSpc>
                          <a:spcPct val="107000"/>
                        </a:lnSpc>
                        <a:spcAft>
                          <a:spcPts val="0"/>
                        </a:spcAft>
                      </a:pPr>
                      <a:r>
                        <a:rPr lang="es-CO" sz="800">
                          <a:effectLst/>
                        </a:rPr>
                        <a:t>POSTULADO</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ctr">
                        <a:lnSpc>
                          <a:spcPct val="107000"/>
                        </a:lnSpc>
                        <a:spcAft>
                          <a:spcPts val="0"/>
                        </a:spcAft>
                      </a:pPr>
                      <a:r>
                        <a:rPr lang="es-CO" sz="800">
                          <a:effectLst/>
                        </a:rPr>
                        <a:t>FECHA INCIDENTE</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ctr">
                        <a:lnSpc>
                          <a:spcPct val="107000"/>
                        </a:lnSpc>
                        <a:spcAft>
                          <a:spcPts val="0"/>
                        </a:spcAft>
                      </a:pPr>
                      <a:r>
                        <a:rPr lang="es-CO" sz="800">
                          <a:effectLst/>
                        </a:rPr>
                        <a:t>CIUDAD O MUNICIPIO</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1227315">
                <a:tc>
                  <a:txBody>
                    <a:bodyPr/>
                    <a:lstStyle/>
                    <a:p>
                      <a:pPr algn="l">
                        <a:lnSpc>
                          <a:spcPct val="107000"/>
                        </a:lnSpc>
                        <a:spcAft>
                          <a:spcPts val="0"/>
                        </a:spcAft>
                      </a:pPr>
                      <a:r>
                        <a:rPr lang="es-CO" sz="800" dirty="0">
                          <a:effectLst/>
                        </a:rPr>
                        <a:t> </a:t>
                      </a:r>
                    </a:p>
                    <a:p>
                      <a:pPr algn="l">
                        <a:lnSpc>
                          <a:spcPct val="107000"/>
                        </a:lnSpc>
                        <a:spcAft>
                          <a:spcPts val="0"/>
                        </a:spcAft>
                      </a:pPr>
                      <a:r>
                        <a:rPr lang="es-CO" sz="800" dirty="0">
                          <a:effectLst/>
                        </a:rPr>
                        <a:t>RESISTENCIA TAYRONA</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dirty="0">
                          <a:effectLst/>
                        </a:rPr>
                        <a:t> </a:t>
                      </a:r>
                    </a:p>
                    <a:p>
                      <a:pPr algn="l">
                        <a:lnSpc>
                          <a:spcPct val="107000"/>
                        </a:lnSpc>
                        <a:spcAft>
                          <a:spcPts val="0"/>
                        </a:spcAft>
                      </a:pPr>
                      <a:r>
                        <a:rPr lang="es-CO" sz="800" dirty="0">
                          <a:effectLst/>
                        </a:rPr>
                        <a:t>HERNÁN GIRALDO SERNA – No tiene sentencia</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2 al 4 de julio 2014 </a:t>
                      </a:r>
                    </a:p>
                    <a:p>
                      <a:pPr algn="l">
                        <a:lnSpc>
                          <a:spcPct val="107000"/>
                        </a:lnSpc>
                        <a:spcAft>
                          <a:spcPts val="0"/>
                        </a:spcAft>
                      </a:pPr>
                      <a:r>
                        <a:rPr lang="es-CO" sz="800">
                          <a:effectLst/>
                        </a:rPr>
                        <a:t> </a:t>
                      </a:r>
                    </a:p>
                    <a:p>
                      <a:pPr algn="l">
                        <a:lnSpc>
                          <a:spcPct val="107000"/>
                        </a:lnSpc>
                        <a:spcAft>
                          <a:spcPts val="0"/>
                        </a:spcAft>
                      </a:pPr>
                      <a:r>
                        <a:rPr lang="es-CO" sz="800">
                          <a:effectLst/>
                        </a:rPr>
                        <a:t> </a:t>
                      </a:r>
                    </a:p>
                    <a:p>
                      <a:pPr algn="l">
                        <a:lnSpc>
                          <a:spcPct val="107000"/>
                        </a:lnSpc>
                        <a:spcAft>
                          <a:spcPts val="0"/>
                        </a:spcAft>
                      </a:pPr>
                      <a:r>
                        <a:rPr lang="es-CO" sz="800">
                          <a:effectLst/>
                        </a:rPr>
                        <a:t>15 al 30 de julio 2014</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Riohacha – La Guajira</a:t>
                      </a:r>
                    </a:p>
                    <a:p>
                      <a:pPr algn="l">
                        <a:lnSpc>
                          <a:spcPct val="107000"/>
                        </a:lnSpc>
                        <a:spcAft>
                          <a:spcPts val="0"/>
                        </a:spcAft>
                      </a:pPr>
                      <a:r>
                        <a:rPr lang="es-CO" sz="800">
                          <a:effectLst/>
                        </a:rPr>
                        <a:t> </a:t>
                      </a:r>
                    </a:p>
                    <a:p>
                      <a:pPr algn="l">
                        <a:lnSpc>
                          <a:spcPct val="107000"/>
                        </a:lnSpc>
                        <a:spcAft>
                          <a:spcPts val="0"/>
                        </a:spcAft>
                      </a:pPr>
                      <a:r>
                        <a:rPr lang="es-CO" sz="800">
                          <a:effectLst/>
                        </a:rPr>
                        <a:t>Santa Marta –Magdalena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796883">
                <a:tc>
                  <a:txBody>
                    <a:bodyPr/>
                    <a:lstStyle/>
                    <a:p>
                      <a:pPr algn="l">
                        <a:lnSpc>
                          <a:spcPct val="107000"/>
                        </a:lnSpc>
                        <a:spcAft>
                          <a:spcPts val="0"/>
                        </a:spcAft>
                      </a:pPr>
                      <a:r>
                        <a:rPr lang="es-CO" sz="800">
                          <a:effectLst/>
                        </a:rPr>
                        <a:t> </a:t>
                      </a:r>
                    </a:p>
                    <a:p>
                      <a:pPr algn="l">
                        <a:lnSpc>
                          <a:spcPct val="107000"/>
                        </a:lnSpc>
                        <a:spcAft>
                          <a:spcPts val="0"/>
                        </a:spcAft>
                      </a:pPr>
                      <a:r>
                        <a:rPr lang="es-CO" sz="800">
                          <a:effectLst/>
                        </a:rPr>
                        <a:t>MARTIRES DEL CÉSAR</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 </a:t>
                      </a:r>
                    </a:p>
                    <a:p>
                      <a:pPr algn="l">
                        <a:lnSpc>
                          <a:spcPct val="107000"/>
                        </a:lnSpc>
                        <a:spcAft>
                          <a:spcPts val="0"/>
                        </a:spcAft>
                      </a:pPr>
                      <a:r>
                        <a:rPr lang="es-CO" sz="800">
                          <a:effectLst/>
                        </a:rPr>
                        <a:t>ROLANDO RENE GARAVITO ZAPATA- No tiene sentencia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4, 5, 6, 8, 19, 20, 21, 22 de agosto</a:t>
                      </a:r>
                    </a:p>
                    <a:p>
                      <a:pPr algn="l">
                        <a:lnSpc>
                          <a:spcPct val="107000"/>
                        </a:lnSpc>
                        <a:spcAft>
                          <a:spcPts val="0"/>
                        </a:spcAft>
                      </a:pPr>
                      <a:r>
                        <a:rPr lang="es-CO" sz="800">
                          <a:effectLst/>
                        </a:rPr>
                        <a:t>2014</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Santa Marta - Magdalena</a:t>
                      </a:r>
                    </a:p>
                    <a:p>
                      <a:pPr algn="l">
                        <a:lnSpc>
                          <a:spcPct val="107000"/>
                        </a:lnSpc>
                        <a:spcAft>
                          <a:spcPts val="0"/>
                        </a:spcAft>
                      </a:pPr>
                      <a:r>
                        <a:rPr lang="es-CO" sz="800">
                          <a:effectLst/>
                        </a:rPr>
                        <a:t> </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681842">
                <a:tc>
                  <a:txBody>
                    <a:bodyPr/>
                    <a:lstStyle/>
                    <a:p>
                      <a:pPr algn="l">
                        <a:lnSpc>
                          <a:spcPct val="107000"/>
                        </a:lnSpc>
                        <a:spcAft>
                          <a:spcPts val="0"/>
                        </a:spcAft>
                      </a:pPr>
                      <a:r>
                        <a:rPr lang="es-CO" sz="800">
                          <a:effectLst/>
                        </a:rPr>
                        <a:t>MARTIRES DEL CÉSAR</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JHON JAIRO HERNÁNDEZ SANCHEZ - No tiene sentencia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7, al 10, 13 al 17 de abril  2015</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Valledupar –Cesar</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r h="545473">
                <a:tc>
                  <a:txBody>
                    <a:bodyPr/>
                    <a:lstStyle/>
                    <a:p>
                      <a:pPr algn="l">
                        <a:lnSpc>
                          <a:spcPct val="107000"/>
                        </a:lnSpc>
                        <a:spcAft>
                          <a:spcPts val="0"/>
                        </a:spcAft>
                      </a:pPr>
                      <a:r>
                        <a:rPr lang="es-CO" sz="800">
                          <a:effectLst/>
                        </a:rPr>
                        <a:t>NORTE DE LAS ACCU</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RANDYS JULIO TORRES MAESTRE - No tiene sentencia</a:t>
                      </a:r>
                    </a:p>
                    <a:p>
                      <a:pPr algn="l">
                        <a:lnSpc>
                          <a:spcPct val="107000"/>
                        </a:lnSpc>
                        <a:spcAft>
                          <a:spcPts val="0"/>
                        </a:spcAft>
                      </a:pPr>
                      <a:r>
                        <a:rPr lang="es-CO" sz="800">
                          <a:effectLst/>
                        </a:rPr>
                        <a:t> </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a:effectLst/>
                        </a:rPr>
                        <a:t>3 al 6 de agosto 2015</a:t>
                      </a:r>
                      <a:endParaRPr lang="es-CO" sz="80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c>
                  <a:txBody>
                    <a:bodyPr/>
                    <a:lstStyle/>
                    <a:p>
                      <a:pPr algn="l">
                        <a:lnSpc>
                          <a:spcPct val="107000"/>
                        </a:lnSpc>
                        <a:spcAft>
                          <a:spcPts val="0"/>
                        </a:spcAft>
                      </a:pPr>
                      <a:r>
                        <a:rPr lang="es-CO" sz="800" dirty="0">
                          <a:effectLst/>
                        </a:rPr>
                        <a:t>Valledupar – Cesar</a:t>
                      </a:r>
                    </a:p>
                    <a:p>
                      <a:pPr algn="l">
                        <a:lnSpc>
                          <a:spcPct val="107000"/>
                        </a:lnSpc>
                        <a:spcAft>
                          <a:spcPts val="0"/>
                        </a:spcAft>
                      </a:pPr>
                      <a:r>
                        <a:rPr lang="es-CO" sz="800" dirty="0">
                          <a:effectLst/>
                        </a:rPr>
                        <a:t> </a:t>
                      </a:r>
                    </a:p>
                    <a:p>
                      <a:pPr algn="l">
                        <a:lnSpc>
                          <a:spcPct val="107000"/>
                        </a:lnSpc>
                        <a:spcAft>
                          <a:spcPts val="0"/>
                        </a:spcAft>
                      </a:pPr>
                      <a:r>
                        <a:rPr lang="es-CO" sz="800" dirty="0">
                          <a:effectLst/>
                        </a:rPr>
                        <a:t> </a:t>
                      </a:r>
                      <a:endParaRPr lang="es-CO"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7786" marR="47786" marT="0" marB="0"/>
                </a:tc>
              </a:tr>
            </a:tbl>
          </a:graphicData>
        </a:graphic>
      </p:graphicFrame>
      <p:sp>
        <p:nvSpPr>
          <p:cNvPr id="5" name="Rectangle 1"/>
          <p:cNvSpPr>
            <a:spLocks noChangeArrowheads="1"/>
          </p:cNvSpPr>
          <p:nvPr/>
        </p:nvSpPr>
        <p:spPr bwMode="auto">
          <a:xfrm>
            <a:off x="6589029" y="1584017"/>
            <a:ext cx="4259499" cy="877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TRIBUNAL JUSTICIA Y PAZ BARRANQUILLA</a:t>
            </a:r>
            <a:endParaRPr kumimoji="0" lang="es-CO" altLang="es-CO" sz="9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AUDIENCIAS DE INCIDENTE DE REPARACIÓN REALIZADAS POR EL </a:t>
            </a:r>
          </a:p>
          <a:p>
            <a:pPr marL="0" marR="0" lvl="0" indent="0" algn="l" defTabSz="914400" rtl="0" eaLnBrk="0" fontAlgn="base" latinLnBrk="0" hangingPunct="0">
              <a:lnSpc>
                <a:spcPct val="100000"/>
              </a:lnSpc>
              <a:spcBef>
                <a:spcPct val="0"/>
              </a:spcBef>
              <a:spcAft>
                <a:spcPct val="0"/>
              </a:spcAft>
              <a:buClrTx/>
              <a:buSzTx/>
              <a:buFontTx/>
              <a:buNone/>
              <a:tabLst/>
            </a:pPr>
            <a:r>
              <a:rPr kumimoji="0" lang="es-CO" altLang="es-CO" sz="1100" b="1" i="0" u="none" strike="noStrike" cap="none" normalizeH="0" baseline="0" dirty="0" smtClean="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TRIBUNAL SUPERIOR DE BARRANQUILLA, FUERA DE LA SEDE JUDICIAL</a:t>
            </a:r>
            <a:endParaRPr kumimoji="0" lang="es-CO" altLang="es-CO" sz="1100" b="0" i="0" u="none" strike="noStrike" cap="none" normalizeH="0" baseline="0" dirty="0" smtClean="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800" b="0" i="0" u="none" strike="noStrike" cap="none" normalizeH="0" baseline="0" dirty="0" smtClean="0">
              <a:ln>
                <a:noFill/>
              </a:ln>
              <a:solidFill>
                <a:schemeClr val="tx1"/>
              </a:solidFill>
              <a:effectLst/>
              <a:latin typeface="Arial" panose="020B0604020202020204" pitchFamily="34" charset="0"/>
            </a:endParaRPr>
          </a:p>
        </p:txBody>
      </p:sp>
      <p:sp>
        <p:nvSpPr>
          <p:cNvPr id="8" name="Rectangle 1"/>
          <p:cNvSpPr>
            <a:spLocks noChangeArrowheads="1"/>
          </p:cNvSpPr>
          <p:nvPr/>
        </p:nvSpPr>
        <p:spPr bwMode="auto">
          <a:xfrm>
            <a:off x="0" y="826260"/>
            <a:ext cx="12192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AUDIENCIAS DE INCIDENTES DE REPARACIÓN REALIZADOS POR LOS TRIBUNALES SALAS DE JUSTICIA Y PAZ, FUERA DE LA SEDE JUDICIAL</a:t>
            </a:r>
            <a:endParaRPr kumimoji="0" lang="es-CO" altLang="es-CO" sz="1400" b="1" i="0" u="none" strike="noStrike" cap="none" normalizeH="0" baseline="0" dirty="0" smtClean="0">
              <a:ln>
                <a:noFill/>
              </a:ln>
              <a:solidFill>
                <a:schemeClr val="bg2">
                  <a:lumMod val="75000"/>
                </a:schemeClr>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400" b="1" i="0" u="none" strike="noStrike" cap="none" normalizeH="0" baseline="0" dirty="0" smtClean="0">
              <a:ln>
                <a:noFill/>
              </a:ln>
              <a:solidFill>
                <a:schemeClr val="bg2">
                  <a:lumMod val="75000"/>
                </a:schemeClr>
              </a:solidFill>
              <a:effectLst/>
              <a:latin typeface="Arial" panose="020B0604020202020204" pitchFamily="34" charset="0"/>
            </a:endParaRPr>
          </a:p>
        </p:txBody>
      </p:sp>
    </p:spTree>
    <p:extLst>
      <p:ext uri="{BB962C8B-B14F-4D97-AF65-F5344CB8AC3E}">
        <p14:creationId xmlns:p14="http://schemas.microsoft.com/office/powerpoint/2010/main" val="2724176872"/>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
          <p:cNvSpPr>
            <a:spLocks noChangeArrowheads="1"/>
          </p:cNvSpPr>
          <p:nvPr/>
        </p:nvSpPr>
        <p:spPr bwMode="auto">
          <a:xfrm>
            <a:off x="0" y="733927"/>
            <a:ext cx="121920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TRIBUNAL SUPERIOR</a:t>
            </a:r>
            <a:r>
              <a:rPr kumimoji="0" lang="es-CO" altLang="es-CO" sz="1400" b="1" i="0" u="none" strike="noStrike" cap="none" normalizeH="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 DE BOGOTÀ SALA DE </a:t>
            </a: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 JUSTICIA Y PAZ </a:t>
            </a:r>
            <a:endParaRPr kumimoji="0" lang="es-CO" altLang="es-CO" sz="1400" b="1" i="0" u="none" strike="noStrike" cap="none" normalizeH="0" baseline="0" dirty="0" smtClean="0">
              <a:ln>
                <a:noFill/>
              </a:ln>
              <a:solidFill>
                <a:schemeClr val="bg2">
                  <a:lumMod val="75000"/>
                </a:schemeClr>
              </a:solidFill>
              <a:effectLst/>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s-CO" altLang="es-CO" sz="1400" b="1" i="0" u="none" strike="noStrike" cap="none" normalizeH="0" baseline="0" dirty="0" smtClean="0">
                <a:ln>
                  <a:noFill/>
                </a:ln>
                <a:solidFill>
                  <a:schemeClr val="bg2">
                    <a:lumMod val="75000"/>
                  </a:schemeClr>
                </a:solidFill>
                <a:effectLst/>
                <a:latin typeface="Calibri" panose="020F0502020204030204" pitchFamily="34" charset="0"/>
                <a:ea typeface="Calibri" panose="020F0502020204030204" pitchFamily="34" charset="0"/>
                <a:cs typeface="Times New Roman" panose="02020603050405020304" pitchFamily="18" charset="0"/>
              </a:rPr>
              <a:t>AUDIENCIAS DE INCIDENTE DE REPARACIÓN REALIZADAS POR EL TIBUNAL SUPERIOR DE BOGOTA, FUERA DE LA SEDE JUDICIAL</a:t>
            </a:r>
            <a:endParaRPr kumimoji="0" lang="es-CO" altLang="es-CO" sz="1400" b="1" i="0" u="none" strike="noStrike" cap="none" normalizeH="0" baseline="0" dirty="0" smtClean="0">
              <a:ln>
                <a:noFill/>
              </a:ln>
              <a:solidFill>
                <a:schemeClr val="bg2">
                  <a:lumMod val="75000"/>
                </a:schemeClr>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s-CO" altLang="es-CO" sz="1200" b="1" i="0" u="none" strike="noStrike" cap="none" normalizeH="0" baseline="0" dirty="0" smtClean="0">
              <a:ln>
                <a:noFill/>
              </a:ln>
              <a:solidFill>
                <a:schemeClr val="bg2">
                  <a:lumMod val="75000"/>
                </a:schemeClr>
              </a:solidFill>
              <a:effectLst/>
              <a:latin typeface="Arial" panose="020B0604020202020204" pitchFamily="34" charset="0"/>
            </a:endParaRPr>
          </a:p>
        </p:txBody>
      </p:sp>
      <p:graphicFrame>
        <p:nvGraphicFramePr>
          <p:cNvPr id="4" name="Tabla 3"/>
          <p:cNvGraphicFramePr>
            <a:graphicFrameLocks noGrp="1"/>
          </p:cNvGraphicFramePr>
          <p:nvPr>
            <p:extLst>
              <p:ext uri="{D42A27DB-BD31-4B8C-83A1-F6EECF244321}">
                <p14:modId xmlns:p14="http://schemas.microsoft.com/office/powerpoint/2010/main" val="2189439430"/>
              </p:ext>
            </p:extLst>
          </p:nvPr>
        </p:nvGraphicFramePr>
        <p:xfrm>
          <a:off x="911424" y="1340768"/>
          <a:ext cx="10369151" cy="5416233"/>
        </p:xfrm>
        <a:graphic>
          <a:graphicData uri="http://schemas.openxmlformats.org/drawingml/2006/table">
            <a:tbl>
              <a:tblPr firstRow="1" firstCol="1" bandRow="1">
                <a:tableStyleId>{5C22544A-7EE6-4342-B048-85BDC9FD1C3A}</a:tableStyleId>
              </a:tblPr>
              <a:tblGrid>
                <a:gridCol w="2617174"/>
                <a:gridCol w="2588141"/>
                <a:gridCol w="2569475"/>
                <a:gridCol w="2594361"/>
              </a:tblGrid>
              <a:tr h="432048">
                <a:tc>
                  <a:txBody>
                    <a:bodyPr/>
                    <a:lstStyle/>
                    <a:p>
                      <a:pPr algn="ctr">
                        <a:lnSpc>
                          <a:spcPct val="107000"/>
                        </a:lnSpc>
                        <a:spcAft>
                          <a:spcPts val="0"/>
                        </a:spcAft>
                      </a:pPr>
                      <a:r>
                        <a:rPr lang="es-CO" sz="900" dirty="0">
                          <a:effectLst/>
                        </a:rPr>
                        <a:t>BLOQUE</a:t>
                      </a:r>
                    </a:p>
                    <a:p>
                      <a:pPr algn="ctr">
                        <a:lnSpc>
                          <a:spcPct val="107000"/>
                        </a:lnSpc>
                        <a:spcAft>
                          <a:spcPts val="0"/>
                        </a:spcAft>
                      </a:pP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ctr">
                        <a:lnSpc>
                          <a:spcPct val="107000"/>
                        </a:lnSpc>
                        <a:spcAft>
                          <a:spcPts val="0"/>
                        </a:spcAft>
                      </a:pPr>
                      <a:r>
                        <a:rPr lang="es-CO" sz="900" dirty="0">
                          <a:effectLst/>
                        </a:rPr>
                        <a:t>POSTULADO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ctr">
                        <a:lnSpc>
                          <a:spcPct val="107000"/>
                        </a:lnSpc>
                        <a:spcAft>
                          <a:spcPts val="0"/>
                        </a:spcAft>
                      </a:pPr>
                      <a:r>
                        <a:rPr lang="es-CO" sz="900" dirty="0">
                          <a:effectLst/>
                        </a:rPr>
                        <a:t>FECHA INCIDENTE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ctr">
                        <a:lnSpc>
                          <a:spcPct val="107000"/>
                        </a:lnSpc>
                        <a:spcAft>
                          <a:spcPts val="0"/>
                        </a:spcAft>
                      </a:pPr>
                      <a:r>
                        <a:rPr lang="es-CO" sz="900" dirty="0">
                          <a:effectLst/>
                        </a:rPr>
                        <a:t>CIUDAD O MUNICIPIO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576064">
                <a:tc>
                  <a:txBody>
                    <a:bodyPr/>
                    <a:lstStyle/>
                    <a:p>
                      <a:pPr algn="ctr">
                        <a:lnSpc>
                          <a:spcPct val="107000"/>
                        </a:lnSpc>
                        <a:spcAft>
                          <a:spcPts val="0"/>
                        </a:spcAft>
                      </a:pPr>
                      <a:r>
                        <a:rPr lang="es-CO" sz="900" dirty="0">
                          <a:effectLst/>
                        </a:rPr>
                        <a:t>  </a:t>
                      </a:r>
                    </a:p>
                    <a:p>
                      <a:pPr algn="ctr">
                        <a:lnSpc>
                          <a:spcPct val="107000"/>
                        </a:lnSpc>
                        <a:spcAft>
                          <a:spcPts val="0"/>
                        </a:spcAft>
                      </a:pPr>
                      <a:r>
                        <a:rPr lang="es-CO" sz="900" dirty="0">
                          <a:effectLst/>
                        </a:rPr>
                        <a:t>MONTES DE MARIA-FRENTE CANAL DEL DIQUE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smtClean="0">
                          <a:effectLst/>
                        </a:rPr>
                        <a:t>EDWAR </a:t>
                      </a:r>
                      <a:r>
                        <a:rPr lang="es-CO" sz="900" dirty="0">
                          <a:effectLst/>
                        </a:rPr>
                        <a:t>COBOS TELLEZ Y OTRO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6 de diciembre de </a:t>
                      </a:r>
                      <a:r>
                        <a:rPr lang="es-CO" sz="900" dirty="0" smtClean="0">
                          <a:effectLst/>
                        </a:rPr>
                        <a:t>2012</a:t>
                      </a:r>
                      <a:endParaRPr lang="es-CO" sz="900" dirty="0">
                        <a:effectLst/>
                      </a:endParaRPr>
                    </a:p>
                    <a:p>
                      <a:pPr algn="l">
                        <a:lnSpc>
                          <a:spcPct val="107000"/>
                        </a:lnSpc>
                        <a:spcAft>
                          <a:spcPts val="0"/>
                        </a:spcAft>
                      </a:pPr>
                      <a:r>
                        <a:rPr lang="es-CO" sz="900" dirty="0">
                          <a:effectLst/>
                        </a:rPr>
                        <a:t>27 de junio de </a:t>
                      </a:r>
                      <a:r>
                        <a:rPr lang="es-CO" sz="900" dirty="0" smtClean="0">
                          <a:effectLst/>
                        </a:rPr>
                        <a:t>2013</a:t>
                      </a:r>
                      <a:endParaRPr lang="es-CO" sz="900" dirty="0">
                        <a:effectLst/>
                      </a:endParaRPr>
                    </a:p>
                    <a:p>
                      <a:pPr algn="l">
                        <a:lnSpc>
                          <a:spcPct val="107000"/>
                        </a:lnSpc>
                        <a:spcAft>
                          <a:spcPts val="0"/>
                        </a:spcAft>
                      </a:pPr>
                      <a:r>
                        <a:rPr lang="es-CO" sz="900" dirty="0">
                          <a:effectLst/>
                        </a:rPr>
                        <a:t>28 de octubre de 2013</a:t>
                      </a:r>
                    </a:p>
                    <a:p>
                      <a:pPr algn="l">
                        <a:lnSpc>
                          <a:spcPct val="107000"/>
                        </a:lnSpc>
                        <a:spcAft>
                          <a:spcPts val="0"/>
                        </a:spcAft>
                      </a:pPr>
                      <a:r>
                        <a:rPr lang="es-CO" sz="900" dirty="0">
                          <a:effectLst/>
                        </a:rPr>
                        <a:t>(Audiencias de seguimiento)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Cartagena – </a:t>
                      </a:r>
                      <a:r>
                        <a:rPr lang="es-CO" sz="900" dirty="0" smtClean="0">
                          <a:effectLst/>
                        </a:rPr>
                        <a:t>Bolívar</a:t>
                      </a:r>
                      <a:endParaRPr lang="es-CO" sz="900" dirty="0">
                        <a:effectLst/>
                      </a:endParaRPr>
                    </a:p>
                    <a:p>
                      <a:pPr algn="l">
                        <a:lnSpc>
                          <a:spcPct val="107000"/>
                        </a:lnSpc>
                        <a:spcAft>
                          <a:spcPts val="0"/>
                        </a:spcAft>
                      </a:pPr>
                      <a:r>
                        <a:rPr lang="es-CO" sz="900" dirty="0">
                          <a:effectLst/>
                        </a:rPr>
                        <a:t>Corregimiento de Rosas de </a:t>
                      </a:r>
                      <a:r>
                        <a:rPr lang="es-CO" sz="900" dirty="0" err="1" smtClean="0">
                          <a:effectLst/>
                        </a:rPr>
                        <a:t>Mampuján</a:t>
                      </a:r>
                      <a:r>
                        <a:rPr lang="es-CO" sz="900" dirty="0" smtClean="0">
                          <a:effectLst/>
                        </a:rPr>
                        <a:t>-Bolívar</a:t>
                      </a:r>
                      <a:endParaRPr lang="es-CO" sz="900" dirty="0">
                        <a:effectLst/>
                      </a:endParaRPr>
                    </a:p>
                    <a:p>
                      <a:pPr algn="l">
                        <a:lnSpc>
                          <a:spcPct val="107000"/>
                        </a:lnSpc>
                        <a:spcAft>
                          <a:spcPts val="0"/>
                        </a:spcAft>
                      </a:pPr>
                      <a:r>
                        <a:rPr lang="es-CO" sz="900" dirty="0">
                          <a:effectLst/>
                        </a:rPr>
                        <a:t>Vereda Las Brisas, corregimiento de </a:t>
                      </a:r>
                      <a:r>
                        <a:rPr lang="es-CO" sz="900" dirty="0" err="1">
                          <a:effectLst/>
                        </a:rPr>
                        <a:t>Mampuján</a:t>
                      </a:r>
                      <a:r>
                        <a:rPr lang="es-CO" sz="900" dirty="0">
                          <a:effectLst/>
                        </a:rPr>
                        <a:t> - Bolívar</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BLOQUE BANANERO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HEBERT VELOZA GARCÍA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13 y 14 de marzo de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Apartado -Antioquia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BLOQUE NORTE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JOSÉ GREGORIO MANGONEZ LUGO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18 al 21 de junio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Santa Marta -Magdalena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a:effectLst/>
                        </a:rPr>
                        <a:t>BLOQUE CATATUMBO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SALVATORE MANCUSO GÓMEZ</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12 al 16 de agosto de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Cúcuta – Norte de Santander</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AUTODEFENSAS CAMPESINAS DEL META Y VICHADA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JOSE BALDOMERO LINARES Y OTROS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11, 12, 16 al 20 de septiembre de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Villavicencio </a:t>
                      </a:r>
                      <a:r>
                        <a:rPr lang="es-CO" sz="900" dirty="0">
                          <a:effectLst/>
                        </a:rPr>
                        <a:t>-Meta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BLOQUE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NORBEY ORTIZ Y OTROS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25-26 de septiembre 2013</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Ibagué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a:effectLst/>
                        </a:rPr>
                        <a:t>AUTODEFENSAS CAMPESINAS DEL MAGDALENA MEDIO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smtClean="0">
                          <a:effectLst/>
                        </a:rPr>
                        <a:t>RAMÓN </a:t>
                      </a:r>
                      <a:r>
                        <a:rPr lang="es-CO" sz="900" dirty="0">
                          <a:effectLst/>
                        </a:rPr>
                        <a:t>MARÍA ISAZA ARANGO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6 </a:t>
                      </a:r>
                      <a:r>
                        <a:rPr lang="es-CO" sz="900" dirty="0">
                          <a:effectLst/>
                        </a:rPr>
                        <a:t>y 7 de noviembre de 2013</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Mariquita-Tolima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dirty="0">
                          <a:effectLst/>
                        </a:rPr>
                        <a:t>CENTRAL BOLÍVAR</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GUILLERMO PÉREZ ALZATE</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27 al 29 de enero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Tumaco –Nariño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a:effectLst/>
                        </a:rPr>
                        <a:t>AUTODEFENSAS CAMPESINAS DEL MAGDALENA MEDIO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RAMÓN MARÍA ISAZA ARANGO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26 al 28 de marzo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Puerto Triunfo – Antioquia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a:effectLst/>
                        </a:rPr>
                        <a:t>ELMER CÁRDENAS</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FREDY RENDÓN HERRERA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21 al 23 de abril de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Necoclí –Antioquia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FRENTE HECTOR JULIO PEINADO BECERRA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WILSON SALAZAR CARRASCAL  y otros – No tiene sentencia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28, 29 y 30 de abril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Aguachica - César</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BLOQUE CUNDINAMARCA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LUIS EDUARDO CIFUENTES GALINDO Y OTROS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5 </a:t>
                      </a:r>
                      <a:r>
                        <a:rPr lang="es-CO" sz="900" dirty="0">
                          <a:effectLst/>
                        </a:rPr>
                        <a:t>al 8 de mayo de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r>
                        <a:rPr lang="es-CO" sz="900" dirty="0" smtClean="0">
                          <a:effectLst/>
                        </a:rPr>
                        <a:t>Yacopí- </a:t>
                      </a:r>
                      <a:r>
                        <a:rPr lang="es-CO" sz="900" dirty="0">
                          <a:effectLst/>
                        </a:rPr>
                        <a:t>Cundinamarca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485649">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CATATUMBO</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SALVATORE MANCUSO GÓMEZ</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8, 9 y 20 de mayo de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12, 13, 15, 16, 19 al 23 de mayo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Cúcuta –Norte de Santander</a:t>
                      </a:r>
                    </a:p>
                    <a:p>
                      <a:pPr algn="l">
                        <a:lnSpc>
                          <a:spcPct val="107000"/>
                        </a:lnSpc>
                        <a:spcAft>
                          <a:spcPts val="0"/>
                        </a:spcAft>
                      </a:pPr>
                      <a:r>
                        <a:rPr lang="es-CO" sz="900" dirty="0">
                          <a:effectLst/>
                        </a:rPr>
                        <a:t> </a:t>
                      </a:r>
                    </a:p>
                    <a:p>
                      <a:pPr algn="l">
                        <a:lnSpc>
                          <a:spcPct val="107000"/>
                        </a:lnSpc>
                        <a:spcAft>
                          <a:spcPts val="0"/>
                        </a:spcAft>
                      </a:pPr>
                      <a:r>
                        <a:rPr lang="es-CO" sz="900" dirty="0">
                          <a:effectLst/>
                        </a:rPr>
                        <a:t>Cartagena – </a:t>
                      </a:r>
                      <a:r>
                        <a:rPr lang="es-CO" sz="900" dirty="0" smtClean="0">
                          <a:effectLst/>
                        </a:rPr>
                        <a:t>Bolívar</a:t>
                      </a:r>
                      <a:r>
                        <a:rPr lang="es-CO" sz="900" dirty="0">
                          <a:effectLst/>
                        </a:rPr>
                        <a:t> </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364237">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CENTRAL BOLÍVAR</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RODRIGO PEREZ ALZATE Y OTROS</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14 al 18 de julio 2014</a:t>
                      </a:r>
                    </a:p>
                    <a:p>
                      <a:pPr algn="l">
                        <a:lnSpc>
                          <a:spcPct val="107000"/>
                        </a:lnSpc>
                        <a:spcAft>
                          <a:spcPts val="0"/>
                        </a:spcAft>
                      </a:pPr>
                      <a:r>
                        <a:rPr lang="es-CO" sz="900" dirty="0">
                          <a:effectLst/>
                        </a:rPr>
                        <a:t> </a:t>
                      </a:r>
                    </a:p>
                    <a:p>
                      <a:pPr algn="l">
                        <a:lnSpc>
                          <a:spcPct val="107000"/>
                        </a:lnSpc>
                        <a:spcAft>
                          <a:spcPts val="0"/>
                        </a:spcAft>
                      </a:pPr>
                      <a:r>
                        <a:rPr lang="es-CO" sz="900" dirty="0">
                          <a:effectLst/>
                        </a:rPr>
                        <a:t>21 al 25 de julio 2014</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Bucaramanga –Santander</a:t>
                      </a:r>
                    </a:p>
                    <a:p>
                      <a:pPr algn="l">
                        <a:lnSpc>
                          <a:spcPct val="107000"/>
                        </a:lnSpc>
                        <a:spcAft>
                          <a:spcPts val="0"/>
                        </a:spcAft>
                      </a:pPr>
                      <a:r>
                        <a:rPr lang="es-CO" sz="900">
                          <a:effectLst/>
                        </a:rPr>
                        <a:t> </a:t>
                      </a:r>
                    </a:p>
                    <a:p>
                      <a:pPr algn="l">
                        <a:lnSpc>
                          <a:spcPct val="107000"/>
                        </a:lnSpc>
                        <a:spcAft>
                          <a:spcPts val="0"/>
                        </a:spcAft>
                      </a:pPr>
                      <a:r>
                        <a:rPr lang="es-CO" sz="900">
                          <a:effectLst/>
                        </a:rPr>
                        <a:t>Pasto -Nariño</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121412">
                <a:tc>
                  <a:txBody>
                    <a:bodyPr/>
                    <a:lstStyle/>
                    <a:p>
                      <a:pPr algn="l">
                        <a:lnSpc>
                          <a:spcPct val="107000"/>
                        </a:lnSpc>
                        <a:spcAft>
                          <a:spcPts val="0"/>
                        </a:spcAft>
                      </a:pPr>
                      <a:r>
                        <a:rPr lang="es-CO" sz="900">
                          <a:effectLst/>
                        </a:rPr>
                        <a:t>VENCEDORES DE ARAUCA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ORLANDO VILLA ZAPATA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14 al 17 de julio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Arauca –Arauca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AUTODEFENSAS CAMPESINAS DE PUERTO BOYACÁ</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ARNUBIO TRIANA MAHECHA</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16 y 17 de septiembre 2014</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Puerto Boyacá –Boyacá</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242825">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BLOQUE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ATANAEL MATAJUDIOS Y OTROS</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13 al 17 de abril 2015</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Lérida y Guamo –Tolima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r h="364237">
                <a:tc>
                  <a:txBody>
                    <a:bodyPr/>
                    <a:lstStyle/>
                    <a:p>
                      <a:pPr algn="l">
                        <a:lnSpc>
                          <a:spcPct val="107000"/>
                        </a:lnSpc>
                        <a:spcAft>
                          <a:spcPts val="0"/>
                        </a:spcAft>
                      </a:pPr>
                      <a:r>
                        <a:rPr lang="es-CO" sz="900">
                          <a:effectLst/>
                        </a:rPr>
                        <a:t> </a:t>
                      </a:r>
                    </a:p>
                    <a:p>
                      <a:pPr algn="l">
                        <a:lnSpc>
                          <a:spcPct val="107000"/>
                        </a:lnSpc>
                        <a:spcAft>
                          <a:spcPts val="0"/>
                        </a:spcAft>
                      </a:pPr>
                      <a:r>
                        <a:rPr lang="es-CO" sz="900">
                          <a:effectLst/>
                        </a:rPr>
                        <a:t>BLOQUE CALIMA </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 </a:t>
                      </a:r>
                    </a:p>
                    <a:p>
                      <a:pPr algn="l">
                        <a:lnSpc>
                          <a:spcPct val="107000"/>
                        </a:lnSpc>
                        <a:spcAft>
                          <a:spcPts val="0"/>
                        </a:spcAft>
                      </a:pPr>
                      <a:r>
                        <a:rPr lang="es-CO" sz="900" dirty="0">
                          <a:effectLst/>
                        </a:rPr>
                        <a:t>HEBERT VELOZA GARCÍA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a:effectLst/>
                        </a:rPr>
                        <a:t>5 y 6 de mayo de 2015</a:t>
                      </a:r>
                    </a:p>
                    <a:p>
                      <a:pPr algn="l">
                        <a:lnSpc>
                          <a:spcPct val="107000"/>
                        </a:lnSpc>
                        <a:spcAft>
                          <a:spcPts val="0"/>
                        </a:spcAft>
                      </a:pPr>
                      <a:r>
                        <a:rPr lang="es-CO" sz="900">
                          <a:effectLst/>
                        </a:rPr>
                        <a:t> </a:t>
                      </a:r>
                    </a:p>
                    <a:p>
                      <a:pPr algn="l">
                        <a:lnSpc>
                          <a:spcPct val="107000"/>
                        </a:lnSpc>
                        <a:spcAft>
                          <a:spcPts val="0"/>
                        </a:spcAft>
                      </a:pPr>
                      <a:r>
                        <a:rPr lang="es-CO" sz="900">
                          <a:effectLst/>
                        </a:rPr>
                        <a:t>7 y 8 de mayo de 2015</a:t>
                      </a:r>
                      <a:endParaRPr lang="es-CO" sz="90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c>
                  <a:txBody>
                    <a:bodyPr/>
                    <a:lstStyle/>
                    <a:p>
                      <a:pPr algn="l">
                        <a:lnSpc>
                          <a:spcPct val="107000"/>
                        </a:lnSpc>
                        <a:spcAft>
                          <a:spcPts val="0"/>
                        </a:spcAft>
                      </a:pPr>
                      <a:r>
                        <a:rPr lang="es-CO" sz="900" dirty="0">
                          <a:effectLst/>
                        </a:rPr>
                        <a:t>Santander de Quilichao – Cauca</a:t>
                      </a:r>
                    </a:p>
                    <a:p>
                      <a:pPr algn="l">
                        <a:lnSpc>
                          <a:spcPct val="107000"/>
                        </a:lnSpc>
                        <a:spcAft>
                          <a:spcPts val="0"/>
                        </a:spcAft>
                      </a:pPr>
                      <a:r>
                        <a:rPr lang="es-CO" sz="900" dirty="0">
                          <a:effectLst/>
                        </a:rPr>
                        <a:t>Buenaventura – Valle del Cauca</a:t>
                      </a:r>
                      <a:endParaRPr lang="es-CO" sz="900" dirty="0">
                        <a:effectLst/>
                        <a:latin typeface="Calibri" panose="020F0502020204030204" pitchFamily="34" charset="0"/>
                        <a:ea typeface="Calibri" panose="020F0502020204030204" pitchFamily="34" charset="0"/>
                        <a:cs typeface="Times New Roman" panose="02020603050405020304" pitchFamily="18" charset="0"/>
                      </a:endParaRPr>
                    </a:p>
                  </a:txBody>
                  <a:tcPr marL="29879" marR="29879" marT="0" marB="0"/>
                </a:tc>
              </a:tr>
            </a:tbl>
          </a:graphicData>
        </a:graphic>
      </p:graphicFrame>
    </p:spTree>
    <p:extLst>
      <p:ext uri="{BB962C8B-B14F-4D97-AF65-F5344CB8AC3E}">
        <p14:creationId xmlns:p14="http://schemas.microsoft.com/office/powerpoint/2010/main" val="140841273"/>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087980" y="3140968"/>
            <a:ext cx="10225136" cy="3323987"/>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smtClean="0">
                <a:solidFill>
                  <a:schemeClr val="bg1"/>
                </a:solidFill>
                <a:latin typeface="+mj-lt"/>
              </a:rPr>
              <a:t>SITUACIÓN ACTUAL DE LOS JEFES PARAMILITARES EXTRADITADOS A EEUU</a:t>
            </a:r>
          </a:p>
          <a:p>
            <a:pPr algn="ctr"/>
            <a:endParaRPr lang="es-ES" sz="3200" dirty="0" smtClean="0">
              <a:solidFill>
                <a:schemeClr val="bg1"/>
              </a:solidFill>
              <a:latin typeface="+mj-lt"/>
            </a:endParaRP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extLst>
      <p:ext uri="{BB962C8B-B14F-4D97-AF65-F5344CB8AC3E}">
        <p14:creationId xmlns:p14="http://schemas.microsoft.com/office/powerpoint/2010/main" val="2268405837"/>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3828919177"/>
              </p:ext>
            </p:extLst>
          </p:nvPr>
        </p:nvGraphicFramePr>
        <p:xfrm>
          <a:off x="623392" y="1916832"/>
          <a:ext cx="11053599" cy="5034280"/>
        </p:xfrm>
        <a:graphic>
          <a:graphicData uri="http://schemas.openxmlformats.org/drawingml/2006/table">
            <a:tbl>
              <a:tblPr firstRow="1" bandRow="1">
                <a:tableStyleId>{00A15C55-8517-42AA-B614-E9B94910E393}</a:tableStyleId>
              </a:tblPr>
              <a:tblGrid>
                <a:gridCol w="5226943"/>
                <a:gridCol w="2808312"/>
                <a:gridCol w="3018344"/>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1020951">
                <a:tc>
                  <a:txBody>
                    <a:bodyPr/>
                    <a:lstStyle/>
                    <a:p>
                      <a:r>
                        <a:rPr lang="es-ES" sz="1700" b="1" dirty="0" smtClean="0">
                          <a:solidFill>
                            <a:schemeClr val="bg2">
                              <a:lumMod val="25000"/>
                            </a:schemeClr>
                          </a:solidFill>
                        </a:rPr>
                        <a:t>Carlos Mario Jiménez  Naranjo, alias “Macaco” </a:t>
                      </a:r>
                    </a:p>
                    <a:p>
                      <a:r>
                        <a:rPr lang="es-ES" sz="1700" dirty="0" smtClean="0">
                          <a:solidFill>
                            <a:schemeClr val="bg2">
                              <a:lumMod val="25000"/>
                            </a:schemeClr>
                          </a:solidFill>
                        </a:rPr>
                        <a:t>Extraditado el 7-5-2008</a:t>
                      </a:r>
                      <a:endParaRPr lang="es-ES" sz="1700" b="1" i="1"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solidFill>
                            <a:schemeClr val="bg2">
                              <a:lumMod val="25000"/>
                            </a:schemeClr>
                          </a:solidFill>
                        </a:rPr>
                        <a:t>Bloque Central Bolívar</a:t>
                      </a:r>
                    </a:p>
                    <a:p>
                      <a:endParaRPr lang="es-ES"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Condenado a 33 años por un Juez</a:t>
                      </a:r>
                      <a:r>
                        <a:rPr lang="es-ES" baseline="0" dirty="0" smtClean="0"/>
                        <a:t> de Miami. </a:t>
                      </a:r>
                      <a:r>
                        <a:rPr lang="es-ES" dirty="0" smtClean="0">
                          <a:solidFill>
                            <a:srgbClr val="C00000"/>
                          </a:solidFill>
                        </a:rPr>
                        <a:t>Excluido por </a:t>
                      </a:r>
                      <a:r>
                        <a:rPr lang="es-ES" baseline="0" dirty="0" smtClean="0">
                          <a:solidFill>
                            <a:srgbClr val="C00000"/>
                          </a:solidFill>
                        </a:rPr>
                        <a:t>la </a:t>
                      </a:r>
                      <a:r>
                        <a:rPr lang="es-ES" dirty="0" smtClean="0">
                          <a:solidFill>
                            <a:srgbClr val="C00000"/>
                          </a:solidFill>
                        </a:rPr>
                        <a:t>Sala de Justicia y Paz  del Tribunal Superior de Bogotá. Pendiente sustentación de los recursos</a:t>
                      </a:r>
                      <a:endParaRPr lang="es-ES" dirty="0">
                        <a:solidFill>
                          <a:srgbClr val="C00000"/>
                        </a:solidFill>
                      </a:endParaRPr>
                    </a:p>
                  </a:txBody>
                  <a:tcPr/>
                </a:tc>
              </a:tr>
              <a:tr h="370840">
                <a:tc>
                  <a:txBody>
                    <a:bodyPr/>
                    <a:lstStyle/>
                    <a:p>
                      <a:r>
                        <a:rPr lang="es-ES" sz="1700" b="1" dirty="0" smtClean="0">
                          <a:solidFill>
                            <a:schemeClr val="bg2">
                              <a:lumMod val="25000"/>
                            </a:schemeClr>
                          </a:solidFill>
                        </a:rPr>
                        <a:t>Diego Alberto Ruíz </a:t>
                      </a:r>
                      <a:r>
                        <a:rPr lang="es-ES" sz="1700" b="1" dirty="0" err="1" smtClean="0">
                          <a:solidFill>
                            <a:schemeClr val="bg2">
                              <a:lumMod val="25000"/>
                            </a:schemeClr>
                          </a:solidFill>
                        </a:rPr>
                        <a:t>Arroyave</a:t>
                      </a:r>
                      <a:r>
                        <a:rPr lang="es-ES" sz="1700" b="1" dirty="0" smtClean="0">
                          <a:solidFill>
                            <a:schemeClr val="bg2">
                              <a:lumMod val="25000"/>
                            </a:schemeClr>
                          </a:solidFill>
                        </a:rPr>
                        <a:t>, alias “El Primo” </a:t>
                      </a:r>
                    </a:p>
                    <a:p>
                      <a:r>
                        <a:rPr lang="es-ES" sz="1700" dirty="0" smtClean="0">
                          <a:solidFill>
                            <a:schemeClr val="bg2">
                              <a:lumMod val="25000"/>
                            </a:schemeClr>
                          </a:solidFill>
                        </a:rPr>
                        <a:t>Extraditado el 13-05-2008</a:t>
                      </a:r>
                      <a:endParaRPr lang="es-ES" sz="1700" b="1" i="1" dirty="0">
                        <a:solidFill>
                          <a:schemeClr val="bg2">
                            <a:lumMod val="25000"/>
                          </a:schemeClr>
                        </a:solidFill>
                      </a:endParaRPr>
                    </a:p>
                  </a:txBody>
                  <a:tcPr/>
                </a:tc>
                <a:tc>
                  <a:txBody>
                    <a:bodyPr/>
                    <a:lstStyle/>
                    <a:p>
                      <a:r>
                        <a:rPr lang="es-ES" dirty="0" smtClean="0">
                          <a:solidFill>
                            <a:schemeClr val="bg2">
                              <a:lumMod val="25000"/>
                            </a:schemeClr>
                          </a:solidFill>
                        </a:rPr>
                        <a:t>Bloque Centauros</a:t>
                      </a:r>
                      <a:endParaRPr lang="es-ES" b="0" i="0" dirty="0">
                        <a:solidFill>
                          <a:schemeClr val="bg2">
                            <a:lumMod val="25000"/>
                          </a:schemeClr>
                        </a:solidFill>
                      </a:endParaRPr>
                    </a:p>
                  </a:txBody>
                  <a:tcPr/>
                </a:tc>
                <a:tc>
                  <a:txBody>
                    <a:bodyPr/>
                    <a:lstStyle/>
                    <a:p>
                      <a:r>
                        <a:rPr lang="es-ES" dirty="0" smtClean="0"/>
                        <a:t>Cumplió la pena y fue deportado de EEUU en mayo de 2013. </a:t>
                      </a:r>
                      <a:r>
                        <a:rPr lang="es-ES" dirty="0" smtClean="0">
                          <a:solidFill>
                            <a:srgbClr val="C00000"/>
                          </a:solidFill>
                        </a:rPr>
                        <a:t>En</a:t>
                      </a:r>
                      <a:r>
                        <a:rPr lang="es-ES" baseline="0" dirty="0" smtClean="0">
                          <a:solidFill>
                            <a:srgbClr val="C00000"/>
                          </a:solidFill>
                        </a:rPr>
                        <a:t> versión en la Unidad de Justicia y Paz de la Fiscalía.</a:t>
                      </a:r>
                      <a:endParaRPr lang="es-ES" dirty="0">
                        <a:solidFill>
                          <a:srgbClr val="C00000"/>
                        </a:solidFill>
                      </a:endParaRPr>
                    </a:p>
                  </a:txBody>
                  <a:tcPr/>
                </a:tc>
              </a:tr>
              <a:tr h="370840">
                <a:tc>
                  <a:txBody>
                    <a:bodyPr/>
                    <a:lstStyle/>
                    <a:p>
                      <a:r>
                        <a:rPr lang="es-ES" sz="1700" b="1" dirty="0" smtClean="0">
                          <a:solidFill>
                            <a:schemeClr val="bg2">
                              <a:lumMod val="25000"/>
                            </a:schemeClr>
                          </a:solidFill>
                        </a:rPr>
                        <a:t>Diego Fernando Murillo Bejarano, alias “Don Berna”</a:t>
                      </a:r>
                      <a:r>
                        <a:rPr lang="es-ES" sz="1700" dirty="0" smtClean="0">
                          <a:solidFill>
                            <a:schemeClr val="bg2">
                              <a:lumMod val="25000"/>
                            </a:schemeClr>
                          </a:solidFill>
                        </a:rPr>
                        <a:t> </a:t>
                      </a:r>
                    </a:p>
                    <a:p>
                      <a:r>
                        <a:rPr lang="es-ES" sz="1700" dirty="0" smtClean="0">
                          <a:solidFill>
                            <a:schemeClr val="bg2">
                              <a:lumMod val="25000"/>
                            </a:schemeClr>
                          </a:solidFill>
                        </a:rPr>
                        <a:t>Extraditado el 13-05-08</a:t>
                      </a:r>
                      <a:endParaRPr lang="es-ES" sz="1700" b="1" i="1" dirty="0">
                        <a:solidFill>
                          <a:schemeClr val="bg2">
                            <a:lumMod val="25000"/>
                          </a:schemeClr>
                        </a:solidFill>
                      </a:endParaRPr>
                    </a:p>
                  </a:txBody>
                  <a:tcPr/>
                </a:tc>
                <a:tc>
                  <a:txBody>
                    <a:bodyPr/>
                    <a:lstStyle/>
                    <a:p>
                      <a:r>
                        <a:rPr lang="es-ES" dirty="0" smtClean="0">
                          <a:solidFill>
                            <a:schemeClr val="bg2">
                              <a:lumMod val="25000"/>
                            </a:schemeClr>
                          </a:solidFill>
                        </a:rPr>
                        <a:t>Bloque Cacique </a:t>
                      </a:r>
                      <a:r>
                        <a:rPr lang="es-ES" dirty="0" err="1" smtClean="0">
                          <a:solidFill>
                            <a:schemeClr val="bg2">
                              <a:lumMod val="25000"/>
                            </a:schemeClr>
                          </a:solidFill>
                        </a:rPr>
                        <a:t>Nutibara</a:t>
                      </a:r>
                      <a:endParaRPr lang="es-ES" b="0" i="0" dirty="0">
                        <a:solidFill>
                          <a:schemeClr val="bg2">
                            <a:lumMod val="25000"/>
                          </a:schemeClr>
                        </a:solidFill>
                      </a:endParaRPr>
                    </a:p>
                  </a:txBody>
                  <a:tcPr/>
                </a:tc>
                <a:tc>
                  <a:txBody>
                    <a:bodyPr/>
                    <a:lstStyle/>
                    <a:p>
                      <a:r>
                        <a:rPr lang="es-ES" dirty="0" smtClean="0"/>
                        <a:t>Condenado a 31 años por un Juez</a:t>
                      </a:r>
                      <a:r>
                        <a:rPr lang="es-ES" baseline="0" dirty="0" smtClean="0"/>
                        <a:t> del Distrito Sur de New York.  </a:t>
                      </a:r>
                      <a:r>
                        <a:rPr lang="es-ES" baseline="0" dirty="0" smtClean="0">
                          <a:solidFill>
                            <a:srgbClr val="C00000"/>
                          </a:solidFill>
                        </a:rPr>
                        <a:t>Priorizado, proceso en curso en el Tribunal Superior de Medellín.</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2432335987"/>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nvPr>
        </p:nvGraphicFramePr>
        <p:xfrm>
          <a:off x="581025" y="2181225"/>
          <a:ext cx="11053599" cy="4211320"/>
        </p:xfrm>
        <a:graphic>
          <a:graphicData uri="http://schemas.openxmlformats.org/drawingml/2006/table">
            <a:tbl>
              <a:tblPr firstRow="1" bandRow="1">
                <a:tableStyleId>{00A15C55-8517-42AA-B614-E9B94910E393}</a:tableStyleId>
              </a:tblPr>
              <a:tblGrid>
                <a:gridCol w="5370959"/>
                <a:gridCol w="2088232"/>
                <a:gridCol w="3594408"/>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Eduardo Enrique </a:t>
                      </a:r>
                      <a:r>
                        <a:rPr lang="es-ES" sz="1700" b="1" dirty="0" err="1" smtClean="0">
                          <a:solidFill>
                            <a:schemeClr val="bg2">
                              <a:lumMod val="25000"/>
                            </a:schemeClr>
                          </a:solidFill>
                        </a:rPr>
                        <a:t>Vengoechea</a:t>
                      </a:r>
                      <a:r>
                        <a:rPr lang="es-ES" sz="1700" b="1" dirty="0" smtClean="0">
                          <a:solidFill>
                            <a:schemeClr val="bg2">
                              <a:lumMod val="25000"/>
                            </a:schemeClr>
                          </a:solidFill>
                        </a:rPr>
                        <a:t> Mola, alias “El Flaco”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Cumplió la pena y fue deportado de EEUU en mayo de 2014. </a:t>
                      </a:r>
                      <a:r>
                        <a:rPr lang="es-ES" dirty="0" smtClean="0">
                          <a:solidFill>
                            <a:srgbClr val="C00000"/>
                          </a:solidFill>
                        </a:rPr>
                        <a:t>En</a:t>
                      </a:r>
                      <a:r>
                        <a:rPr lang="es-ES" baseline="0" dirty="0" smtClean="0">
                          <a:solidFill>
                            <a:srgbClr val="C00000"/>
                          </a:solidFill>
                        </a:rPr>
                        <a:t> versión conjunta en la Unidad de Justicia y Paz de la Fiscalía.</a:t>
                      </a:r>
                      <a:endParaRPr lang="es-ES" dirty="0">
                        <a:solidFill>
                          <a:srgbClr val="C00000"/>
                        </a:solidFill>
                      </a:endParaRPr>
                    </a:p>
                  </a:txBody>
                  <a:tcPr/>
                </a:tc>
              </a:tr>
              <a:tr h="370840">
                <a:tc>
                  <a:txBody>
                    <a:bodyPr/>
                    <a:lstStyle/>
                    <a:p>
                      <a:r>
                        <a:rPr lang="es-ES" sz="1700" b="1" dirty="0" smtClean="0">
                          <a:solidFill>
                            <a:schemeClr val="bg2">
                              <a:lumMod val="25000"/>
                            </a:schemeClr>
                          </a:solidFill>
                        </a:rPr>
                        <a:t>Edwin Mauricio Gómez Luna, alias “Mello Pobre”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Extraditado el 13 de mayo de 2008.</a:t>
                      </a:r>
                      <a:r>
                        <a:rPr lang="es-ES" baseline="0" dirty="0" smtClean="0"/>
                        <a:t> </a:t>
                      </a:r>
                      <a:r>
                        <a:rPr lang="es-ES" baseline="0" dirty="0" smtClean="0">
                          <a:solidFill>
                            <a:srgbClr val="C00000"/>
                          </a:solidFill>
                        </a:rPr>
                        <a:t>Sin conocimiento de situación actual.</a:t>
                      </a:r>
                      <a:endParaRPr lang="es-ES" dirty="0">
                        <a:solidFill>
                          <a:srgbClr val="C00000"/>
                        </a:solidFill>
                      </a:endParaRPr>
                    </a:p>
                  </a:txBody>
                  <a:tcPr/>
                </a:tc>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pt-BR" sz="1700" b="1" i="0" dirty="0" err="1" smtClean="0">
                          <a:solidFill>
                            <a:schemeClr val="bg2">
                              <a:lumMod val="25000"/>
                            </a:schemeClr>
                          </a:solidFill>
                        </a:rPr>
                        <a:t>Franciso</a:t>
                      </a:r>
                      <a:r>
                        <a:rPr lang="pt-BR" sz="1700" b="1" i="0" dirty="0" smtClean="0">
                          <a:solidFill>
                            <a:schemeClr val="bg2">
                              <a:lumMod val="25000"/>
                            </a:schemeClr>
                          </a:solidFill>
                        </a:rPr>
                        <a:t> Javier </a:t>
                      </a:r>
                      <a:r>
                        <a:rPr lang="pt-BR" sz="1700" b="1" i="0" dirty="0" err="1" smtClean="0">
                          <a:solidFill>
                            <a:schemeClr val="bg2">
                              <a:lumMod val="25000"/>
                            </a:schemeClr>
                          </a:solidFill>
                        </a:rPr>
                        <a:t>Zulaga</a:t>
                      </a:r>
                      <a:r>
                        <a:rPr lang="pt-BR" sz="1700" b="1" i="0" dirty="0" smtClean="0">
                          <a:solidFill>
                            <a:schemeClr val="bg2">
                              <a:lumMod val="25000"/>
                            </a:schemeClr>
                          </a:solidFill>
                        </a:rPr>
                        <a:t> Lindo, alias “Gordo Lindo” </a:t>
                      </a:r>
                    </a:p>
                    <a:p>
                      <a:pPr marL="0" marR="0" indent="0" algn="l" defTabSz="457200" rtl="0" eaLnBrk="1" fontAlgn="auto" latinLnBrk="0" hangingPunct="1">
                        <a:lnSpc>
                          <a:spcPct val="100000"/>
                        </a:lnSpc>
                        <a:spcBef>
                          <a:spcPts val="0"/>
                        </a:spcBef>
                        <a:spcAft>
                          <a:spcPts val="0"/>
                        </a:spcAft>
                        <a:buClrTx/>
                        <a:buSzTx/>
                        <a:buFontTx/>
                        <a:buNone/>
                        <a:tabLst/>
                        <a:defRPr/>
                      </a:pP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pt-BR" b="0" i="0" dirty="0" err="1" smtClean="0">
                          <a:solidFill>
                            <a:schemeClr val="bg2">
                              <a:lumMod val="25000"/>
                            </a:schemeClr>
                          </a:solidFill>
                        </a:rPr>
                        <a:t>Bloque</a:t>
                      </a:r>
                      <a:r>
                        <a:rPr lang="pt-BR" b="0" i="0" dirty="0" smtClean="0">
                          <a:solidFill>
                            <a:schemeClr val="bg2">
                              <a:lumMod val="25000"/>
                            </a:schemeClr>
                          </a:solidFill>
                        </a:rPr>
                        <a:t> Pacífico</a:t>
                      </a:r>
                      <a:endParaRPr lang="es-ES" b="0" i="0" dirty="0">
                        <a:solidFill>
                          <a:schemeClr val="bg2">
                            <a:lumMod val="25000"/>
                          </a:schemeClr>
                        </a:solidFill>
                      </a:endParaRPr>
                    </a:p>
                  </a:txBody>
                  <a:tcPr/>
                </a:tc>
                <a:tc>
                  <a:txBody>
                    <a:bodyPr/>
                    <a:lstStyle/>
                    <a:p>
                      <a:r>
                        <a:rPr lang="es-ES" dirty="0" smtClean="0"/>
                        <a:t>Condenado a 21 años por una Corte Federal de la Florida. </a:t>
                      </a:r>
                      <a:r>
                        <a:rPr lang="es-ES" dirty="0" smtClean="0">
                          <a:solidFill>
                            <a:srgbClr val="C00000"/>
                          </a:solidFill>
                        </a:rPr>
                        <a:t>Excluido del proceso de Justicia y Paz por el Tribunal Superior de Medellín. La Corte Suprema de Justicia confirmó la decisión en febrero de 2014.</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258416559"/>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1029943107"/>
              </p:ext>
            </p:extLst>
          </p:nvPr>
        </p:nvGraphicFramePr>
        <p:xfrm>
          <a:off x="581025" y="2181225"/>
          <a:ext cx="11053599" cy="4119880"/>
        </p:xfrm>
        <a:graphic>
          <a:graphicData uri="http://schemas.openxmlformats.org/drawingml/2006/table">
            <a:tbl>
              <a:tblPr firstRow="1" bandRow="1">
                <a:tableStyleId>{00A15C55-8517-42AA-B614-E9B94910E393}</a:tableStyleId>
              </a:tblPr>
              <a:tblGrid>
                <a:gridCol w="5370959"/>
                <a:gridCol w="2664296"/>
                <a:gridCol w="3018344"/>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Hernán Giraldo Serna, alias “El Patrón” o “El Taladro”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Recluido en la Cárcel de Virginia EEUU. </a:t>
                      </a:r>
                      <a:r>
                        <a:rPr lang="es-ES" dirty="0" smtClean="0">
                          <a:solidFill>
                            <a:srgbClr val="C00000"/>
                          </a:solidFill>
                        </a:rPr>
                        <a:t>Pendiente</a:t>
                      </a:r>
                      <a:r>
                        <a:rPr lang="es-ES" baseline="0" dirty="0" smtClean="0">
                          <a:solidFill>
                            <a:srgbClr val="C00000"/>
                          </a:solidFill>
                        </a:rPr>
                        <a:t> Sentencia </a:t>
                      </a:r>
                      <a:r>
                        <a:rPr lang="es-ES" dirty="0" smtClean="0">
                          <a:solidFill>
                            <a:srgbClr val="C00000"/>
                          </a:solidFill>
                        </a:rPr>
                        <a:t>en la</a:t>
                      </a:r>
                      <a:r>
                        <a:rPr lang="es-ES" baseline="0" dirty="0" smtClean="0">
                          <a:solidFill>
                            <a:srgbClr val="C00000"/>
                          </a:solidFill>
                        </a:rPr>
                        <a:t> Sala de Justicia y Paz del Tribunal Superior de Barranquilla</a:t>
                      </a:r>
                      <a:endParaRPr lang="es-ES" dirty="0">
                        <a:solidFill>
                          <a:srgbClr val="C00000"/>
                        </a:solidFill>
                      </a:endParaRPr>
                    </a:p>
                  </a:txBody>
                  <a:tcPr/>
                </a:tc>
              </a:tr>
              <a:tr h="370840">
                <a:tc>
                  <a:txBody>
                    <a:bodyPr/>
                    <a:lstStyle/>
                    <a:p>
                      <a:r>
                        <a:rPr lang="es-ES" sz="1700" b="1" i="0" dirty="0" smtClean="0">
                          <a:solidFill>
                            <a:schemeClr val="bg2">
                              <a:lumMod val="25000"/>
                            </a:schemeClr>
                          </a:solidFill>
                        </a:rPr>
                        <a:t>Juan Carlos Sierra Ramírez, alias “El Tuso” </a:t>
                      </a:r>
                      <a:endParaRPr lang="es-ES" sz="1700" b="0" i="0" dirty="0" smtClean="0">
                        <a:solidFill>
                          <a:schemeClr val="bg2">
                            <a:lumMod val="25000"/>
                          </a:schemeClr>
                        </a:solidFill>
                      </a:endParaRPr>
                    </a:p>
                    <a:p>
                      <a:pPr marL="0" marR="0" indent="0" algn="l" defTabSz="457200" rtl="0" eaLnBrk="1" fontAlgn="auto" latinLnBrk="0" hangingPunct="1">
                        <a:lnSpc>
                          <a:spcPct val="100000"/>
                        </a:lnSpc>
                        <a:spcBef>
                          <a:spcPts val="0"/>
                        </a:spcBef>
                        <a:spcAft>
                          <a:spcPts val="0"/>
                        </a:spcAft>
                        <a:buClrTx/>
                        <a:buSzTx/>
                        <a:buFontTx/>
                        <a:buNone/>
                        <a:tabLst/>
                        <a:defRPr/>
                      </a:pP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Héroes de Granada</a:t>
                      </a:r>
                      <a:endParaRPr lang="es-ES" b="0" i="0" dirty="0">
                        <a:solidFill>
                          <a:schemeClr val="bg2">
                            <a:lumMod val="25000"/>
                          </a:schemeClr>
                        </a:solidFill>
                      </a:endParaRPr>
                    </a:p>
                  </a:txBody>
                  <a:tcPr/>
                </a:tc>
                <a:tc>
                  <a:txBody>
                    <a:bodyPr/>
                    <a:lstStyle/>
                    <a:p>
                      <a:r>
                        <a:rPr lang="es-ES" dirty="0" smtClean="0"/>
                        <a:t>En libertad en EEUU por orden de la Corte del Distrito de Columbia</a:t>
                      </a:r>
                      <a:r>
                        <a:rPr lang="es-ES" baseline="0" dirty="0" smtClean="0"/>
                        <a:t> en mayo de 2014. </a:t>
                      </a:r>
                      <a:r>
                        <a:rPr lang="es-ES" baseline="0" dirty="0" smtClean="0">
                          <a:solidFill>
                            <a:srgbClr val="C00000"/>
                          </a:solidFill>
                        </a:rPr>
                        <a:t>Excluido del Proceso de Justicia y Paz por el Tribunal Superior de Medellín. La Corte S.J. confirmó 25-11/2015</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1999942950"/>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nvPr>
        </p:nvGraphicFramePr>
        <p:xfrm>
          <a:off x="581025" y="2181225"/>
          <a:ext cx="11053599" cy="4119880"/>
        </p:xfrm>
        <a:graphic>
          <a:graphicData uri="http://schemas.openxmlformats.org/drawingml/2006/table">
            <a:tbl>
              <a:tblPr firstRow="1" bandRow="1">
                <a:tableStyleId>{00A15C55-8517-42AA-B614-E9B94910E393}</a:tableStyleId>
              </a:tblPr>
              <a:tblGrid>
                <a:gridCol w="4866903"/>
                <a:gridCol w="2592288"/>
                <a:gridCol w="3594408"/>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Manuel Enrique Torregrosa Castro, alias “El Chan” </a:t>
                      </a: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Bloque</a:t>
                      </a:r>
                      <a:r>
                        <a:rPr lang="es-ES" baseline="0" dirty="0" smtClean="0">
                          <a:solidFill>
                            <a:schemeClr val="bg2">
                              <a:lumMod val="25000"/>
                            </a:schemeClr>
                          </a:solidFill>
                        </a:rPr>
                        <a:t> Norte</a:t>
                      </a:r>
                      <a:endParaRPr lang="es-ES" b="0" i="0" dirty="0">
                        <a:solidFill>
                          <a:schemeClr val="bg2">
                            <a:lumMod val="25000"/>
                          </a:schemeClr>
                        </a:solidFill>
                      </a:endParaRPr>
                    </a:p>
                  </a:txBody>
                  <a:tcPr/>
                </a:tc>
                <a:tc>
                  <a:txBody>
                    <a:bodyPr/>
                    <a:lstStyle/>
                    <a:p>
                      <a:r>
                        <a:rPr lang="es-ES" dirty="0" smtClean="0"/>
                        <a:t>Se declaró culpable ante una Corte de la Florida,</a:t>
                      </a:r>
                      <a:r>
                        <a:rPr lang="es-ES" baseline="0" dirty="0" smtClean="0"/>
                        <a:t> en mayo de 2009. </a:t>
                      </a:r>
                      <a:r>
                        <a:rPr lang="es-ES" dirty="0" smtClean="0">
                          <a:solidFill>
                            <a:srgbClr val="C00000"/>
                          </a:solidFill>
                        </a:rPr>
                        <a:t>La Corte Suprema</a:t>
                      </a:r>
                      <a:r>
                        <a:rPr lang="es-ES" baseline="0" dirty="0" smtClean="0">
                          <a:solidFill>
                            <a:srgbClr val="C00000"/>
                          </a:solidFill>
                        </a:rPr>
                        <a:t> de Justicia, el 10 de abril de 2008, confirmó la decisión del Tribunal Superior de Barranquilla de abstenerse de excluir al postulado. Sin conocimiento de su situación actual en Justicia y Paz.</a:t>
                      </a:r>
                      <a:endParaRPr lang="es-ES" dirty="0">
                        <a:solidFill>
                          <a:srgbClr val="C00000"/>
                        </a:solidFill>
                      </a:endParaRPr>
                    </a:p>
                  </a:txBody>
                  <a:tcPr/>
                </a:tc>
              </a:tr>
              <a:tr h="370840">
                <a:tc>
                  <a:txBody>
                    <a:bodyPr/>
                    <a:lstStyle/>
                    <a:p>
                      <a:r>
                        <a:rPr lang="es-ES" sz="1700" b="1" i="0" dirty="0" smtClean="0">
                          <a:solidFill>
                            <a:schemeClr val="bg2">
                              <a:lumMod val="25000"/>
                            </a:schemeClr>
                          </a:solidFill>
                        </a:rPr>
                        <a:t>Martín </a:t>
                      </a:r>
                      <a:r>
                        <a:rPr lang="es-ES" sz="1700" b="1" i="0" dirty="0" err="1" smtClean="0">
                          <a:solidFill>
                            <a:schemeClr val="bg2">
                              <a:lumMod val="25000"/>
                            </a:schemeClr>
                          </a:solidFill>
                        </a:rPr>
                        <a:t>Peñarada</a:t>
                      </a:r>
                      <a:r>
                        <a:rPr lang="es-ES" sz="1700" b="1" i="0" dirty="0" smtClean="0">
                          <a:solidFill>
                            <a:schemeClr val="bg2">
                              <a:lumMod val="25000"/>
                            </a:schemeClr>
                          </a:solidFill>
                        </a:rPr>
                        <a:t> Osorio, alias “El Burro” </a:t>
                      </a: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Frente Resistencia </a:t>
                      </a:r>
                      <a:r>
                        <a:rPr lang="es-ES" sz="1800" b="0" i="0"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A</a:t>
                      </a:r>
                      <a:r>
                        <a:rPr lang="es-ES" baseline="0" dirty="0" smtClean="0"/>
                        <a:t> septiembre de 2012 estaba recluido en una cárcel de Virginia y en versión conjunta en la Unidad de Justicia de la Fiscalía. </a:t>
                      </a:r>
                      <a:r>
                        <a:rPr lang="es-ES" baseline="0" dirty="0" smtClean="0">
                          <a:solidFill>
                            <a:srgbClr val="C00000"/>
                          </a:solidFill>
                        </a:rPr>
                        <a:t>Sin conocimiento de su situación actual</a:t>
                      </a:r>
                      <a:r>
                        <a:rPr lang="es-ES" baseline="0" dirty="0" smtClean="0"/>
                        <a:t>.</a:t>
                      </a:r>
                      <a:endParaRPr lang="es-ES" dirty="0"/>
                    </a:p>
                  </a:txBody>
                  <a:tcPr/>
                </a:tc>
              </a:tr>
            </a:tbl>
          </a:graphicData>
        </a:graphic>
      </p:graphicFrame>
    </p:spTree>
    <p:extLst>
      <p:ext uri="{BB962C8B-B14F-4D97-AF65-F5344CB8AC3E}">
        <p14:creationId xmlns:p14="http://schemas.microsoft.com/office/powerpoint/2010/main" val="3040930067"/>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2790764666"/>
              </p:ext>
            </p:extLst>
          </p:nvPr>
        </p:nvGraphicFramePr>
        <p:xfrm>
          <a:off x="551384" y="2420888"/>
          <a:ext cx="11053599" cy="3022600"/>
        </p:xfrm>
        <a:graphic>
          <a:graphicData uri="http://schemas.openxmlformats.org/drawingml/2006/table">
            <a:tbl>
              <a:tblPr firstRow="1" bandRow="1">
                <a:tableStyleId>{00A15C55-8517-42AA-B614-E9B94910E393}</a:tableStyleId>
              </a:tblPr>
              <a:tblGrid>
                <a:gridCol w="4866903"/>
                <a:gridCol w="2592288"/>
                <a:gridCol w="3594408"/>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err="1" smtClean="0">
                          <a:solidFill>
                            <a:schemeClr val="bg2">
                              <a:lumMod val="25000"/>
                            </a:schemeClr>
                          </a:solidFill>
                        </a:rPr>
                        <a:t>Nodier</a:t>
                      </a:r>
                      <a:r>
                        <a:rPr lang="es-ES" sz="1700" b="1" dirty="0" smtClean="0">
                          <a:solidFill>
                            <a:schemeClr val="bg2">
                              <a:lumMod val="25000"/>
                            </a:schemeClr>
                          </a:solidFill>
                        </a:rPr>
                        <a:t> Giraldo </a:t>
                      </a:r>
                      <a:r>
                        <a:rPr lang="es-ES" sz="1700" b="1" dirty="0" err="1" smtClean="0">
                          <a:solidFill>
                            <a:schemeClr val="bg2">
                              <a:lumMod val="25000"/>
                            </a:schemeClr>
                          </a:solidFill>
                        </a:rPr>
                        <a:t>Giraldo</a:t>
                      </a:r>
                      <a:r>
                        <a:rPr lang="es-ES" sz="1700" b="1" dirty="0" smtClean="0">
                          <a:solidFill>
                            <a:schemeClr val="bg2">
                              <a:lumMod val="25000"/>
                            </a:schemeClr>
                          </a:solidFill>
                        </a:rPr>
                        <a:t>,</a:t>
                      </a:r>
                      <a:r>
                        <a:rPr lang="es-ES" sz="1700" b="1" baseline="0" dirty="0" smtClean="0">
                          <a:solidFill>
                            <a:schemeClr val="bg2">
                              <a:lumMod val="25000"/>
                            </a:schemeClr>
                          </a:solidFill>
                        </a:rPr>
                        <a:t> alias “El Cabezón”</a:t>
                      </a:r>
                      <a:endParaRPr lang="es-ES" sz="1700" b="1" dirty="0" smtClean="0">
                        <a:solidFill>
                          <a:schemeClr val="bg2">
                            <a:lumMod val="25000"/>
                          </a:schemeClr>
                        </a:solidFill>
                      </a:endParaRP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dirty="0" smtClean="0">
                          <a:solidFill>
                            <a:schemeClr val="bg2">
                              <a:lumMod val="25000"/>
                            </a:schemeClr>
                          </a:solidFill>
                        </a:rPr>
                        <a:t>Frente Resistencia </a:t>
                      </a:r>
                      <a:r>
                        <a:rPr lang="es-ES"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r>
                        <a:rPr lang="es-ES" dirty="0" smtClean="0"/>
                        <a:t>Fue Deportado de Estados Unidos</a:t>
                      </a:r>
                      <a:r>
                        <a:rPr lang="es-ES" baseline="0" dirty="0" smtClean="0"/>
                        <a:t>. </a:t>
                      </a:r>
                      <a:r>
                        <a:rPr lang="es-ES" baseline="0" dirty="0" smtClean="0">
                          <a:solidFill>
                            <a:srgbClr val="C00000"/>
                          </a:solidFill>
                        </a:rPr>
                        <a:t>Pendiente de Sentencia Tribunal Superior de Barranquilla.</a:t>
                      </a:r>
                      <a:endParaRPr lang="es-ES" dirty="0"/>
                    </a:p>
                  </a:txBody>
                  <a:tcPr/>
                </a:tc>
              </a:tr>
              <a:tr h="370840">
                <a:tc>
                  <a:txBody>
                    <a:bodyPr/>
                    <a:lstStyle/>
                    <a:p>
                      <a:r>
                        <a:rPr lang="es-ES" sz="1700" b="1" i="0" dirty="0" smtClean="0">
                          <a:solidFill>
                            <a:schemeClr val="bg2">
                              <a:lumMod val="25000"/>
                            </a:schemeClr>
                          </a:solidFill>
                        </a:rPr>
                        <a:t>Ramiro </a:t>
                      </a:r>
                      <a:r>
                        <a:rPr lang="es-ES" sz="1700" b="1" i="0" dirty="0" err="1" smtClean="0">
                          <a:solidFill>
                            <a:schemeClr val="bg2">
                              <a:lumMod val="25000"/>
                            </a:schemeClr>
                          </a:solidFill>
                        </a:rPr>
                        <a:t>Vanoy</a:t>
                      </a:r>
                      <a:r>
                        <a:rPr lang="es-ES" sz="1700" b="1" i="0" dirty="0" smtClean="0">
                          <a:solidFill>
                            <a:schemeClr val="bg2">
                              <a:lumMod val="25000"/>
                            </a:schemeClr>
                          </a:solidFill>
                        </a:rPr>
                        <a:t> Murillo, alias “Cuco </a:t>
                      </a:r>
                      <a:r>
                        <a:rPr lang="es-ES" sz="1700" b="1" i="0" dirty="0" err="1" smtClean="0">
                          <a:solidFill>
                            <a:schemeClr val="bg2">
                              <a:lumMod val="25000"/>
                            </a:schemeClr>
                          </a:solidFill>
                        </a:rPr>
                        <a:t>Vanoy</a:t>
                      </a:r>
                      <a:r>
                        <a:rPr lang="es-ES" sz="1700" b="1" i="0" dirty="0" smtClean="0">
                          <a:solidFill>
                            <a:schemeClr val="bg2">
                              <a:lumMod val="25000"/>
                            </a:schemeClr>
                          </a:solidFill>
                        </a:rPr>
                        <a:t>”</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Mineros</a:t>
                      </a:r>
                      <a:endParaRPr lang="es-ES" b="0" i="0" dirty="0">
                        <a:solidFill>
                          <a:schemeClr val="bg2">
                            <a:lumMod val="25000"/>
                          </a:schemeClr>
                        </a:solidFill>
                      </a:endParaRPr>
                    </a:p>
                  </a:txBody>
                  <a:tcPr/>
                </a:tc>
                <a:tc>
                  <a:txBody>
                    <a:bodyPr/>
                    <a:lstStyle/>
                    <a:p>
                      <a:r>
                        <a:rPr lang="es-ES" dirty="0" smtClean="0"/>
                        <a:t>Condenado, en el 2009,  a</a:t>
                      </a:r>
                      <a:r>
                        <a:rPr lang="es-ES" baseline="0" dirty="0" smtClean="0"/>
                        <a:t> 24 años por una Corte Federal del Sur de la Florida. </a:t>
                      </a:r>
                      <a:r>
                        <a:rPr lang="es-ES" baseline="0" dirty="0" smtClean="0">
                          <a:solidFill>
                            <a:srgbClr val="C00000"/>
                          </a:solidFill>
                        </a:rPr>
                        <a:t>Con Sentencia Condenatoria del Tribunal Superior de Medellín, se encuentra en la C.S.J. en Apelación</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875546930"/>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3802960866"/>
              </p:ext>
            </p:extLst>
          </p:nvPr>
        </p:nvGraphicFramePr>
        <p:xfrm>
          <a:off x="551384" y="2060848"/>
          <a:ext cx="11053599" cy="448564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pt-BR" sz="1700" b="1" dirty="0" smtClean="0">
                          <a:solidFill>
                            <a:schemeClr val="bg2">
                              <a:lumMod val="25000"/>
                            </a:schemeClr>
                          </a:solidFill>
                        </a:rPr>
                        <a:t>Rodrigo </a:t>
                      </a:r>
                      <a:r>
                        <a:rPr lang="pt-BR" sz="1700" b="1" dirty="0" err="1" smtClean="0">
                          <a:solidFill>
                            <a:schemeClr val="bg2">
                              <a:lumMod val="25000"/>
                            </a:schemeClr>
                          </a:solidFill>
                        </a:rPr>
                        <a:t>Tovar</a:t>
                      </a:r>
                      <a:r>
                        <a:rPr lang="pt-BR" sz="1700" b="1" dirty="0" smtClean="0">
                          <a:solidFill>
                            <a:schemeClr val="bg2">
                              <a:lumMod val="25000"/>
                            </a:schemeClr>
                          </a:solidFill>
                        </a:rPr>
                        <a:t> </a:t>
                      </a:r>
                      <a:r>
                        <a:rPr lang="pt-BR" sz="1700" b="1" dirty="0" err="1" smtClean="0">
                          <a:solidFill>
                            <a:schemeClr val="bg2">
                              <a:lumMod val="25000"/>
                            </a:schemeClr>
                          </a:solidFill>
                        </a:rPr>
                        <a:t>Pupo</a:t>
                      </a:r>
                      <a:r>
                        <a:rPr lang="pt-BR" sz="1700" b="1" dirty="0" smtClean="0">
                          <a:solidFill>
                            <a:schemeClr val="bg2">
                              <a:lumMod val="25000"/>
                            </a:schemeClr>
                          </a:solidFill>
                        </a:rPr>
                        <a:t>, alias “Jorge 40”</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a:t>
                      </a:r>
                      <a:r>
                        <a:rPr lang="es-ES" b="0" i="0" baseline="0" dirty="0" smtClean="0">
                          <a:solidFill>
                            <a:schemeClr val="bg2">
                              <a:lumMod val="25000"/>
                            </a:schemeClr>
                          </a:solidFill>
                        </a:rPr>
                        <a:t> Norte</a:t>
                      </a:r>
                      <a:endParaRPr lang="es-ES" b="0" i="0" dirty="0">
                        <a:solidFill>
                          <a:schemeClr val="bg2">
                            <a:lumMod val="25000"/>
                          </a:schemeClr>
                        </a:solidFill>
                      </a:endParaRPr>
                    </a:p>
                  </a:txBody>
                  <a:tcPr/>
                </a:tc>
                <a:tc>
                  <a:txBody>
                    <a:bodyPr/>
                    <a:lstStyle/>
                    <a:p>
                      <a:r>
                        <a:rPr lang="es-ES" dirty="0" smtClean="0"/>
                        <a:t>Recluido en una cárcel de Virginia. </a:t>
                      </a:r>
                      <a:r>
                        <a:rPr lang="es-ES" dirty="0" smtClean="0">
                          <a:solidFill>
                            <a:srgbClr val="C00000"/>
                          </a:solidFill>
                        </a:rPr>
                        <a:t>Corte</a:t>
                      </a:r>
                      <a:r>
                        <a:rPr lang="es-ES" baseline="0" dirty="0" smtClean="0">
                          <a:solidFill>
                            <a:srgbClr val="C00000"/>
                          </a:solidFill>
                        </a:rPr>
                        <a:t> Suprema de Justicia confirmó exclusión (19 de agosto de 2015).</a:t>
                      </a:r>
                      <a:endParaRPr lang="es-ES" dirty="0">
                        <a:solidFill>
                          <a:srgbClr val="C00000"/>
                        </a:solidFill>
                      </a:endParaRPr>
                    </a:p>
                  </a:txBody>
                  <a:tcPr/>
                </a:tc>
              </a:tr>
              <a:tr h="370840">
                <a:tc>
                  <a:txBody>
                    <a:bodyPr/>
                    <a:lstStyle/>
                    <a:p>
                      <a:r>
                        <a:rPr lang="es-ES" sz="1700" b="1" i="0" dirty="0" smtClean="0">
                          <a:solidFill>
                            <a:schemeClr val="bg2">
                              <a:lumMod val="25000"/>
                            </a:schemeClr>
                          </a:solidFill>
                        </a:rPr>
                        <a:t>Salvatore Mancuso Gómez, alias “El Mono Mancuso”, “Tiple Cero”, “Santander Lozada”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smtClean="0">
                        <a:solidFill>
                          <a:schemeClr val="bg2">
                            <a:lumMod val="25000"/>
                          </a:schemeClr>
                        </a:solidFill>
                      </a:endParaRPr>
                    </a:p>
                    <a:p>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a:t>
                      </a:r>
                      <a:r>
                        <a:rPr lang="es-ES" sz="1800" b="0" i="0" dirty="0" err="1" smtClean="0">
                          <a:solidFill>
                            <a:schemeClr val="bg2">
                              <a:lumMod val="25000"/>
                            </a:schemeClr>
                          </a:solidFill>
                        </a:rPr>
                        <a:t>Catatumbo</a:t>
                      </a:r>
                      <a:endParaRPr lang="es-ES" b="0" i="0" dirty="0">
                        <a:solidFill>
                          <a:schemeClr val="bg2">
                            <a:lumMod val="25000"/>
                          </a:schemeClr>
                        </a:solidFill>
                      </a:endParaRPr>
                    </a:p>
                  </a:txBody>
                  <a:tcPr/>
                </a:tc>
                <a:tc>
                  <a:txBody>
                    <a:bodyPr/>
                    <a:lstStyle/>
                    <a:p>
                      <a:r>
                        <a:rPr lang="es-ES" dirty="0" smtClean="0"/>
                        <a:t>Recluido en una cárcel de Virginia.</a:t>
                      </a:r>
                      <a:r>
                        <a:rPr lang="es-ES" baseline="0" dirty="0" smtClean="0"/>
                        <a:t>  </a:t>
                      </a:r>
                      <a:r>
                        <a:rPr lang="es-ES" baseline="0" dirty="0" smtClean="0">
                          <a:solidFill>
                            <a:srgbClr val="C00000"/>
                          </a:solidFill>
                        </a:rPr>
                        <a:t>Dos (2) Sentencias Condenatorias de la Sala de Justicia y Paz del Tribunal Superior de Bogotá. Una en Apelación en la Corte Suprema de Justicia.</a:t>
                      </a:r>
                      <a:endParaRPr lang="es-ES" dirty="0">
                        <a:solidFill>
                          <a:srgbClr val="C00000"/>
                        </a:solidFill>
                      </a:endParaRPr>
                    </a:p>
                  </a:txBody>
                  <a:tcPr/>
                </a:tc>
              </a:tr>
              <a:tr h="370840">
                <a:tc>
                  <a:txBody>
                    <a:bodyPr/>
                    <a:lstStyle/>
                    <a:p>
                      <a:r>
                        <a:rPr lang="es-ES" sz="1700" b="1" i="0" dirty="0" smtClean="0">
                          <a:solidFill>
                            <a:schemeClr val="bg2">
                              <a:lumMod val="25000"/>
                            </a:schemeClr>
                          </a:solidFill>
                        </a:rPr>
                        <a:t>Guillermo Pérez </a:t>
                      </a:r>
                      <a:r>
                        <a:rPr lang="es-ES" sz="1700" b="1" i="0" dirty="0" err="1" smtClean="0">
                          <a:solidFill>
                            <a:schemeClr val="bg2">
                              <a:lumMod val="25000"/>
                            </a:schemeClr>
                          </a:solidFill>
                        </a:rPr>
                        <a:t>Alzate</a:t>
                      </a:r>
                      <a:r>
                        <a:rPr lang="es-ES" sz="1700" b="1" i="0" dirty="0" smtClean="0">
                          <a:solidFill>
                            <a:schemeClr val="bg2">
                              <a:lumMod val="25000"/>
                            </a:schemeClr>
                          </a:solidFill>
                        </a:rPr>
                        <a:t>, alias "Pablo Sevillano“</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13-05-2008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 Central Bolívar</a:t>
                      </a:r>
                      <a:endParaRPr lang="es-ES" b="0" i="0" dirty="0">
                        <a:solidFill>
                          <a:schemeClr val="bg2">
                            <a:lumMod val="25000"/>
                          </a:schemeClr>
                        </a:solidFill>
                      </a:endParaRPr>
                    </a:p>
                  </a:txBody>
                  <a:tcPr/>
                </a:tc>
                <a:tc>
                  <a:txBody>
                    <a:bodyPr/>
                    <a:lstStyle/>
                    <a:p>
                      <a:r>
                        <a:rPr lang="es-ES" dirty="0" smtClean="0"/>
                        <a:t>Condenado,</a:t>
                      </a:r>
                      <a:r>
                        <a:rPr lang="es-ES" baseline="0" dirty="0" smtClean="0"/>
                        <a:t> en el 2009, a 17 años por una Corte Federal de la Florida. </a:t>
                      </a:r>
                      <a:r>
                        <a:rPr lang="es-ES" baseline="0" dirty="0" smtClean="0">
                          <a:solidFill>
                            <a:srgbClr val="C00000"/>
                          </a:solidFill>
                        </a:rPr>
                        <a:t>Sentencia Condenatoria de la Sala de Justicia y Paz del Tribunal Superior de Bogotá, el 16 de diciembre de 2015 la Corte Suprema de Justicia confirmó.</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3671940988"/>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0180" y="2814709"/>
            <a:ext cx="186410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0" y="2636912"/>
            <a:ext cx="4655840" cy="288032"/>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6905217" y="607670"/>
            <a:ext cx="4896544"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Patrulleros: 2</a:t>
            </a:r>
          </a:p>
          <a:p>
            <a:pPr algn="r"/>
            <a:r>
              <a:rPr lang="es-ES" sz="1600" b="1" cap="small" dirty="0">
                <a:solidFill>
                  <a:schemeClr val="accent5">
                    <a:lumMod val="20000"/>
                    <a:lumOff val="80000"/>
                  </a:schemeClr>
                </a:solidFill>
              </a:rPr>
              <a:t>Consolidado conductas punibles: 81</a:t>
            </a:r>
          </a:p>
          <a:p>
            <a:pPr algn="r"/>
            <a:r>
              <a:rPr lang="es-ES" sz="1600" b="1" cap="small" dirty="0" smtClean="0">
                <a:solidFill>
                  <a:schemeClr val="accent5">
                    <a:lumMod val="20000"/>
                    <a:lumOff val="80000"/>
                  </a:schemeClr>
                </a:solidFill>
              </a:rPr>
              <a:t>Hechos: 8</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 </a:t>
            </a:r>
            <a:r>
              <a:rPr lang="es-ES" sz="1600" b="1" cap="small" dirty="0" smtClean="0">
                <a:solidFill>
                  <a:schemeClr val="accent5">
                    <a:lumMod val="20000"/>
                    <a:lumOff val="80000"/>
                  </a:schemeClr>
                </a:solidFill>
              </a:rPr>
              <a:t>342</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551384" y="2924944"/>
          <a:ext cx="3528392" cy="3706811"/>
        </p:xfrm>
        <a:graphic>
          <a:graphicData uri="http://schemas.openxmlformats.org/drawingml/2006/table">
            <a:tbl>
              <a:tblPr firstRow="1" bandRow="1">
                <a:tableStyleId>{5C22544A-7EE6-4342-B048-85BDC9FD1C3A}</a:tableStyleId>
              </a:tblPr>
              <a:tblGrid>
                <a:gridCol w="2286921"/>
                <a:gridCol w="449383"/>
                <a:gridCol w="792088"/>
              </a:tblGrid>
              <a:tr h="506411">
                <a:tc>
                  <a:txBody>
                    <a:bodyPr/>
                    <a:lstStyle/>
                    <a:p>
                      <a:pPr marL="450850" indent="0" algn="l"/>
                      <a:r>
                        <a:rPr lang="es-ES" sz="1300" dirty="0" smtClean="0">
                          <a:solidFill>
                            <a:schemeClr val="tx1">
                              <a:lumMod val="95000"/>
                              <a:lumOff val="5000"/>
                            </a:schemeClr>
                          </a:solidFill>
                        </a:rPr>
                        <a:t>José Rubén Peña </a:t>
                      </a:r>
                      <a:r>
                        <a:rPr lang="es-ES" sz="1300" dirty="0" err="1" smtClean="0">
                          <a:solidFill>
                            <a:schemeClr val="tx1">
                              <a:lumMod val="95000"/>
                              <a:lumOff val="5000"/>
                            </a:schemeClr>
                          </a:solidFill>
                        </a:rPr>
                        <a:t>Tobón</a:t>
                      </a:r>
                      <a:r>
                        <a:rPr lang="es-ES" sz="1300" dirty="0" smtClean="0">
                          <a:solidFill>
                            <a:schemeClr val="tx1">
                              <a:lumMod val="95000"/>
                              <a:lumOff val="5000"/>
                            </a:schemeClr>
                          </a:solidFill>
                        </a:rPr>
                        <a:t>, alias</a:t>
                      </a:r>
                      <a:r>
                        <a:rPr lang="es-ES" sz="1300" baseline="0" dirty="0" smtClean="0">
                          <a:solidFill>
                            <a:schemeClr val="tx1">
                              <a:lumMod val="95000"/>
                              <a:lumOff val="5000"/>
                            </a:schemeClr>
                          </a:solidFill>
                        </a:rPr>
                        <a:t> “Lucho”</a:t>
                      </a:r>
                      <a:endParaRPr lang="es-ES" sz="1300" dirty="0">
                        <a:solidFill>
                          <a:schemeClr val="tx1">
                            <a:lumMod val="95000"/>
                            <a:lumOff val="5000"/>
                          </a:schemeClr>
                        </a:solidFill>
                      </a:endParaRPr>
                    </a:p>
                  </a:txBody>
                  <a:tcPr>
                    <a:solidFill>
                      <a:schemeClr val="bg1">
                        <a:lumMod val="95000"/>
                      </a:schemeClr>
                    </a:solidFill>
                  </a:tcPr>
                </a:tc>
                <a:tc gridSpan="2">
                  <a:txBody>
                    <a:bodyPr/>
                    <a:lstStyle/>
                    <a:p>
                      <a:r>
                        <a:rPr lang="es-ES" sz="1300" dirty="0" smtClean="0">
                          <a:solidFill>
                            <a:schemeClr val="tx1">
                              <a:lumMod val="95000"/>
                              <a:lumOff val="5000"/>
                            </a:schemeClr>
                          </a:solidFill>
                        </a:rPr>
                        <a:t>Comandante</a:t>
                      </a:r>
                      <a:endParaRPr lang="es-ES" sz="1300" dirty="0">
                        <a:solidFill>
                          <a:schemeClr val="tx1">
                            <a:lumMod val="95000"/>
                            <a:lumOff val="5000"/>
                          </a:schemeClr>
                        </a:solidFill>
                      </a:endParaRPr>
                    </a:p>
                  </a:txBody>
                  <a:tcPr>
                    <a:solidFill>
                      <a:schemeClr val="bg1">
                        <a:lumMod val="95000"/>
                      </a:schemeClr>
                    </a:solidFill>
                  </a:tcPr>
                </a:tc>
                <a:tc hMerge="1">
                  <a:txBody>
                    <a:bodyPr/>
                    <a:lstStyle/>
                    <a:p>
                      <a:endParaRPr lang="es-ES" sz="1400" dirty="0">
                        <a:solidFill>
                          <a:schemeClr val="tx1">
                            <a:lumMod val="95000"/>
                            <a:lumOff val="5000"/>
                          </a:schemeClr>
                        </a:solidFill>
                      </a:endParaRPr>
                    </a:p>
                  </a:txBody>
                  <a:tcPr>
                    <a:solidFill>
                      <a:schemeClr val="bg1">
                        <a:lumMod val="95000"/>
                      </a:schemeClr>
                    </a:solidFill>
                  </a:tcPr>
                </a:tc>
              </a:tr>
              <a:tr h="34328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8 </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6 </a:t>
                      </a:r>
                      <a:endParaRPr lang="es-ES" sz="1400" dirty="0"/>
                    </a:p>
                  </a:txBody>
                  <a:tcPr/>
                </a:tc>
              </a:tr>
              <a:tr h="297889">
                <a:tc gridSpan="2">
                  <a:txBody>
                    <a:bodyPr/>
                    <a:lstStyle/>
                    <a:p>
                      <a:r>
                        <a:rPr lang="es-ES" sz="1400" dirty="0" smtClean="0"/>
                        <a:t>Acceso</a:t>
                      </a:r>
                      <a:r>
                        <a:rPr lang="es-ES" sz="1400" baseline="0" dirty="0" smtClean="0"/>
                        <a:t> carnal violento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46453">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r h="229685">
                <a:tc gridSpan="2">
                  <a:txBody>
                    <a:bodyPr/>
                    <a:lstStyle/>
                    <a:p>
                      <a:r>
                        <a:rPr lang="es-ES" sz="1400" dirty="0" smtClean="0"/>
                        <a:t>Tortura</a:t>
                      </a:r>
                      <a:r>
                        <a:rPr lang="es-ES" sz="1400" baseline="0" dirty="0" smtClean="0"/>
                        <a:t> en persona protegida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12917">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83814">
                <a:tc gridSpan="2">
                  <a:txBody>
                    <a:bodyPr/>
                    <a:lstStyle/>
                    <a:p>
                      <a:r>
                        <a:rPr lang="es-ES" sz="1400" dirty="0" smtClean="0"/>
                        <a:t>Entrenamiento</a:t>
                      </a:r>
                      <a:r>
                        <a:rPr lang="es-ES" sz="1400" baseline="0" dirty="0" smtClean="0"/>
                        <a:t> de actividades i.</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67046">
                <a:tc gridSpan="2">
                  <a:txBody>
                    <a:bodyPr/>
                    <a:lstStyle/>
                    <a:p>
                      <a:r>
                        <a:rPr lang="es-ES" sz="1400" dirty="0" smtClean="0"/>
                        <a:t>Destrucción</a:t>
                      </a:r>
                      <a:r>
                        <a:rPr lang="es-ES" sz="1400" baseline="0" dirty="0" smtClean="0"/>
                        <a:t> y apropiación de BBP.</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666881" cy="1417692"/>
        </p:xfrm>
        <a:graphic>
          <a:graphicData uri="http://schemas.openxmlformats.org/drawingml/2006/table">
            <a:tbl>
              <a:tblPr firstRow="1" bandRow="1">
                <a:tableStyleId>{5C22544A-7EE6-4342-B048-85BDC9FD1C3A}</a:tableStyleId>
              </a:tblPr>
              <a:tblGrid>
                <a:gridCol w="3714943"/>
                <a:gridCol w="2951938"/>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Vencedores</a:t>
                      </a:r>
                      <a:r>
                        <a:rPr lang="en-US" sz="1800" b="1" kern="1200" cap="small" baseline="0" dirty="0" smtClean="0">
                          <a:solidFill>
                            <a:srgbClr val="FFFF66"/>
                          </a:solidFill>
                          <a:latin typeface="+mn-lt"/>
                          <a:ea typeface="+mn-ea"/>
                          <a:cs typeface="Arial" pitchFamily="34" charset="0"/>
                        </a:rPr>
                        <a:t> de Arauca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Léster</a:t>
                      </a:r>
                      <a:r>
                        <a:rPr lang="es-ES" sz="1050" dirty="0" smtClean="0"/>
                        <a:t> María González R. –Sin Recurso </a:t>
                      </a:r>
                      <a:endParaRPr lang="es-ES" sz="1050" dirty="0"/>
                    </a:p>
                  </a:txBody>
                  <a:tcPr/>
                </a:tc>
                <a:tc>
                  <a:txBody>
                    <a:bodyPr/>
                    <a:lstStyle/>
                    <a:p>
                      <a:r>
                        <a:rPr lang="es-ES" sz="1400" dirty="0" smtClean="0"/>
                        <a:t>1 diciembre de 2011 </a:t>
                      </a:r>
                      <a:r>
                        <a:rPr lang="es-ES" sz="1400" dirty="0" smtClean="0">
                          <a:hlinkClick r:id="rId3"/>
                        </a:rPr>
                        <a:t>Consulte texto</a:t>
                      </a:r>
                      <a:endParaRPr lang="es-ES" sz="1400" dirty="0"/>
                    </a:p>
                  </a:txBody>
                  <a:tcPr/>
                </a:tc>
              </a:tr>
              <a:tr h="262068">
                <a:tc>
                  <a:txBody>
                    <a:bodyPr/>
                    <a:lstStyle/>
                    <a:p>
                      <a:r>
                        <a:rPr lang="es-ES" sz="1400" dirty="0" smtClean="0"/>
                        <a:t>Postulados</a:t>
                      </a:r>
                      <a:endParaRPr lang="es-ES" sz="1400" dirty="0"/>
                    </a:p>
                  </a:txBody>
                  <a:tcPr/>
                </a:tc>
                <a:tc>
                  <a:txBody>
                    <a:bodyPr/>
                    <a:lstStyle/>
                    <a:p>
                      <a:r>
                        <a:rPr lang="es-ES" sz="1400" dirty="0" smtClean="0"/>
                        <a:t>3</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348880"/>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58" name="Tabla 57"/>
          <p:cNvGraphicFramePr>
            <a:graphicFrameLocks noGrp="1"/>
          </p:cNvGraphicFramePr>
          <p:nvPr>
            <p:extLst/>
          </p:nvPr>
        </p:nvGraphicFramePr>
        <p:xfrm>
          <a:off x="4367808" y="3573016"/>
          <a:ext cx="3528392" cy="3097211"/>
        </p:xfrm>
        <a:graphic>
          <a:graphicData uri="http://schemas.openxmlformats.org/drawingml/2006/table">
            <a:tbl>
              <a:tblPr firstRow="1" bandRow="1">
                <a:tableStyleId>{5C22544A-7EE6-4342-B048-85BDC9FD1C3A}</a:tableStyleId>
              </a:tblPr>
              <a:tblGrid>
                <a:gridCol w="2376265"/>
                <a:gridCol w="575025"/>
                <a:gridCol w="577102"/>
              </a:tblGrid>
              <a:tr h="506411">
                <a:tc>
                  <a:txBody>
                    <a:bodyPr/>
                    <a:lstStyle/>
                    <a:p>
                      <a:pPr marL="450850" indent="0" algn="just"/>
                      <a:r>
                        <a:rPr lang="es-ES" sz="1300" dirty="0" err="1" smtClean="0">
                          <a:solidFill>
                            <a:schemeClr val="tx1">
                              <a:lumMod val="95000"/>
                              <a:lumOff val="5000"/>
                            </a:schemeClr>
                          </a:solidFill>
                        </a:rPr>
                        <a:t>Wilmer</a:t>
                      </a:r>
                      <a:r>
                        <a:rPr lang="es-ES" sz="1300" baseline="0" dirty="0" smtClean="0">
                          <a:solidFill>
                            <a:schemeClr val="tx1">
                              <a:lumMod val="95000"/>
                              <a:lumOff val="5000"/>
                            </a:schemeClr>
                          </a:solidFill>
                        </a:rPr>
                        <a:t> </a:t>
                      </a:r>
                      <a:r>
                        <a:rPr lang="es-ES" sz="1300" baseline="0" dirty="0" err="1" smtClean="0">
                          <a:solidFill>
                            <a:schemeClr val="tx1">
                              <a:lumMod val="95000"/>
                              <a:lumOff val="5000"/>
                            </a:schemeClr>
                          </a:solidFill>
                        </a:rPr>
                        <a:t>Morelo</a:t>
                      </a:r>
                      <a:r>
                        <a:rPr lang="es-ES" sz="1300" baseline="0" dirty="0" smtClean="0">
                          <a:solidFill>
                            <a:schemeClr val="tx1">
                              <a:lumMod val="95000"/>
                              <a:lumOff val="5000"/>
                            </a:schemeClr>
                          </a:solidFill>
                        </a:rPr>
                        <a:t> Castro alias “Boqui”</a:t>
                      </a:r>
                      <a:endParaRPr lang="es-ES" sz="1300" dirty="0">
                        <a:solidFill>
                          <a:schemeClr val="tx1">
                            <a:lumMod val="95000"/>
                            <a:lumOff val="5000"/>
                          </a:schemeClr>
                        </a:solidFill>
                      </a:endParaRPr>
                    </a:p>
                  </a:txBody>
                  <a:tcPr>
                    <a:solidFill>
                      <a:schemeClr val="bg1">
                        <a:lumMod val="95000"/>
                      </a:schemeClr>
                    </a:solidFill>
                  </a:tcPr>
                </a:tc>
                <a:tc gridSpan="2">
                  <a:txBody>
                    <a:bodyPr/>
                    <a:lstStyle/>
                    <a:p>
                      <a:r>
                        <a:rPr lang="es-ES" sz="1300" dirty="0" smtClean="0">
                          <a:solidFill>
                            <a:schemeClr val="tx1">
                              <a:lumMod val="95000"/>
                              <a:lumOff val="5000"/>
                            </a:schemeClr>
                          </a:solidFill>
                        </a:rPr>
                        <a:t>Patrullero</a:t>
                      </a:r>
                      <a:endParaRPr lang="es-ES" sz="1300" dirty="0">
                        <a:solidFill>
                          <a:schemeClr val="tx1">
                            <a:lumMod val="95000"/>
                            <a:lumOff val="5000"/>
                          </a:schemeClr>
                        </a:solidFill>
                      </a:endParaRPr>
                    </a:p>
                  </a:txBody>
                  <a:tcPr>
                    <a:solidFill>
                      <a:schemeClr val="bg1">
                        <a:lumMod val="95000"/>
                      </a:schemeClr>
                    </a:solidFill>
                  </a:tcPr>
                </a:tc>
                <a:tc hMerge="1">
                  <a:txBody>
                    <a:bodyPr/>
                    <a:lstStyle/>
                    <a:p>
                      <a:endParaRPr lang="es-ES" sz="1400" dirty="0">
                        <a:solidFill>
                          <a:schemeClr val="tx1">
                            <a:lumMod val="95000"/>
                            <a:lumOff val="5000"/>
                          </a:schemeClr>
                        </a:solidFill>
                      </a:endParaRPr>
                    </a:p>
                  </a:txBody>
                  <a:tcPr>
                    <a:solidFill>
                      <a:schemeClr val="bg1">
                        <a:lumMod val="95000"/>
                      </a:schemeClr>
                    </a:solidFill>
                  </a:tcPr>
                </a:tc>
              </a:tr>
              <a:tr h="34593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57174">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1 </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 </a:t>
                      </a:r>
                      <a:endParaRPr lang="es-ES" sz="1400" dirty="0"/>
                    </a:p>
                  </a:txBody>
                  <a:tcPr/>
                </a:tc>
              </a:tr>
              <a:tr h="246453">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229685">
                <a:tc gridSpan="2">
                  <a:txBody>
                    <a:bodyPr/>
                    <a:lstStyle/>
                    <a:p>
                      <a:r>
                        <a:rPr lang="es-ES" sz="1400" dirty="0" smtClean="0"/>
                        <a:t>Tortura</a:t>
                      </a:r>
                      <a:r>
                        <a:rPr lang="es-ES" sz="1400" baseline="0" dirty="0" smtClean="0"/>
                        <a:t> en persona protegida</a:t>
                      </a:r>
                      <a:endParaRPr lang="es-ES" sz="1400" dirty="0"/>
                    </a:p>
                  </a:txBody>
                  <a:tcPr/>
                </a:tc>
                <a:tc hMerge="1">
                  <a:txBody>
                    <a:bodyPr/>
                    <a:lstStyle/>
                    <a:p>
                      <a:endParaRPr lang="es-CO"/>
                    </a:p>
                  </a:txBody>
                  <a:tcPr/>
                </a:tc>
                <a:tc>
                  <a:txBody>
                    <a:bodyPr/>
                    <a:lstStyle/>
                    <a:p>
                      <a:r>
                        <a:rPr lang="es-ES" sz="1400" baseline="0" dirty="0" smtClean="0"/>
                        <a:t>8</a:t>
                      </a:r>
                      <a:endParaRPr lang="es-ES" sz="1400" dirty="0"/>
                    </a:p>
                  </a:txBody>
                  <a:tcPr/>
                </a:tc>
              </a:tr>
              <a:tr h="283814">
                <a:tc gridSpan="2">
                  <a:txBody>
                    <a:bodyPr/>
                    <a:lstStyle/>
                    <a:p>
                      <a:r>
                        <a:rPr lang="es-ES" sz="1400" dirty="0" smtClean="0"/>
                        <a:t>Entrenamiento</a:t>
                      </a:r>
                      <a:r>
                        <a:rPr lang="es-ES" sz="1400" baseline="0" dirty="0" smtClean="0"/>
                        <a:t> de actividades i.</a:t>
                      </a:r>
                      <a:endParaRPr lang="es-ES" sz="1400" dirty="0"/>
                    </a:p>
                  </a:txBody>
                  <a:tcPr/>
                </a:tc>
                <a:tc hMerge="1">
                  <a:txBody>
                    <a:bodyPr/>
                    <a:lstStyle/>
                    <a:p>
                      <a:endParaRPr lang="es-CO"/>
                    </a:p>
                  </a:txBody>
                  <a:tcPr/>
                </a:tc>
                <a:tc>
                  <a:txBody>
                    <a:bodyPr/>
                    <a:lstStyle/>
                    <a:p>
                      <a:r>
                        <a:rPr lang="es-ES" sz="1400" baseline="0" dirty="0" smtClean="0"/>
                        <a:t>1</a:t>
                      </a:r>
                      <a:endParaRPr lang="es-ES" sz="1400" dirty="0"/>
                    </a:p>
                  </a:txBody>
                  <a:tcPr/>
                </a:tc>
              </a:tr>
              <a:tr h="267046">
                <a:tc gridSpan="2">
                  <a:txBody>
                    <a:bodyPr/>
                    <a:lstStyle/>
                    <a:p>
                      <a:r>
                        <a:rPr lang="es-ES" sz="1400" dirty="0" smtClean="0"/>
                        <a:t>Destrucción</a:t>
                      </a:r>
                      <a:r>
                        <a:rPr lang="es-ES" sz="1400" baseline="0" dirty="0" smtClean="0"/>
                        <a:t> y apropiación de  BBP.</a:t>
                      </a:r>
                      <a:endParaRPr lang="es-ES" sz="1400" dirty="0"/>
                    </a:p>
                  </a:txBody>
                  <a:tcPr/>
                </a:tc>
                <a:tc hMerge="1">
                  <a:txBody>
                    <a:bodyPr/>
                    <a:lstStyle/>
                    <a:p>
                      <a:endParaRPr lang="es-CO"/>
                    </a:p>
                  </a:txBody>
                  <a:tcPr/>
                </a:tc>
                <a:tc>
                  <a:txBody>
                    <a:bodyPr/>
                    <a:lstStyle/>
                    <a:p>
                      <a:r>
                        <a:rPr lang="es-ES" sz="1400" baseline="0" dirty="0" smtClean="0"/>
                        <a:t>1 </a:t>
                      </a:r>
                      <a:endParaRPr lang="es-ES" sz="1400" dirty="0"/>
                    </a:p>
                  </a:txBody>
                  <a:tcPr/>
                </a:tc>
              </a:tr>
            </a:tbl>
          </a:graphicData>
        </a:graphic>
      </p:graphicFrame>
      <p:graphicFrame>
        <p:nvGraphicFramePr>
          <p:cNvPr id="59" name="Tabla 58"/>
          <p:cNvGraphicFramePr>
            <a:graphicFrameLocks noGrp="1"/>
          </p:cNvGraphicFramePr>
          <p:nvPr>
            <p:extLst/>
          </p:nvPr>
        </p:nvGraphicFramePr>
        <p:xfrm>
          <a:off x="8184232" y="3573016"/>
          <a:ext cx="3667805" cy="3097211"/>
        </p:xfrm>
        <a:graphic>
          <a:graphicData uri="http://schemas.openxmlformats.org/drawingml/2006/table">
            <a:tbl>
              <a:tblPr firstRow="1" bandRow="1">
                <a:tableStyleId>{5C22544A-7EE6-4342-B048-85BDC9FD1C3A}</a:tableStyleId>
              </a:tblPr>
              <a:tblGrid>
                <a:gridCol w="2613205"/>
                <a:gridCol w="190504"/>
                <a:gridCol w="864096"/>
              </a:tblGrid>
              <a:tr h="506411">
                <a:tc>
                  <a:txBody>
                    <a:bodyPr/>
                    <a:lstStyle/>
                    <a:p>
                      <a:pPr marL="450850" indent="0" algn="just"/>
                      <a:r>
                        <a:rPr lang="es-ES" sz="1300" dirty="0" smtClean="0">
                          <a:solidFill>
                            <a:schemeClr val="tx1">
                              <a:lumMod val="95000"/>
                              <a:lumOff val="5000"/>
                            </a:schemeClr>
                          </a:solidFill>
                        </a:rPr>
                        <a:t>José Manuel </a:t>
                      </a:r>
                      <a:r>
                        <a:rPr lang="es-ES" sz="1300" baseline="0" dirty="0" smtClean="0">
                          <a:solidFill>
                            <a:schemeClr val="tx1">
                              <a:lumMod val="95000"/>
                              <a:lumOff val="5000"/>
                            </a:schemeClr>
                          </a:solidFill>
                        </a:rPr>
                        <a:t> Hernández Calderas alias “Platino”</a:t>
                      </a:r>
                      <a:endParaRPr lang="es-ES" sz="1300" dirty="0">
                        <a:solidFill>
                          <a:schemeClr val="tx1">
                            <a:lumMod val="95000"/>
                            <a:lumOff val="5000"/>
                          </a:schemeClr>
                        </a:solidFill>
                      </a:endParaRPr>
                    </a:p>
                  </a:txBody>
                  <a:tcPr>
                    <a:solidFill>
                      <a:schemeClr val="bg1">
                        <a:lumMod val="95000"/>
                      </a:schemeClr>
                    </a:solidFill>
                  </a:tcPr>
                </a:tc>
                <a:tc gridSpan="2">
                  <a:txBody>
                    <a:bodyPr/>
                    <a:lstStyle/>
                    <a:p>
                      <a:r>
                        <a:rPr lang="es-ES" sz="1300" dirty="0" smtClean="0">
                          <a:solidFill>
                            <a:schemeClr val="tx1">
                              <a:lumMod val="95000"/>
                              <a:lumOff val="5000"/>
                            </a:schemeClr>
                          </a:solidFill>
                        </a:rPr>
                        <a:t>Patrullero</a:t>
                      </a:r>
                      <a:endParaRPr lang="es-ES" sz="1300" dirty="0">
                        <a:solidFill>
                          <a:schemeClr val="tx1">
                            <a:lumMod val="95000"/>
                            <a:lumOff val="5000"/>
                          </a:schemeClr>
                        </a:solidFill>
                      </a:endParaRPr>
                    </a:p>
                  </a:txBody>
                  <a:tcPr>
                    <a:solidFill>
                      <a:schemeClr val="bg1">
                        <a:lumMod val="95000"/>
                      </a:schemeClr>
                    </a:solidFill>
                  </a:tcPr>
                </a:tc>
                <a:tc hMerge="1">
                  <a:txBody>
                    <a:bodyPr/>
                    <a:lstStyle/>
                    <a:p>
                      <a:endParaRPr lang="es-ES"/>
                    </a:p>
                  </a:txBody>
                  <a:tcPr/>
                </a:tc>
              </a:tr>
              <a:tr h="34593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a:p>
                  </a:txBody>
                  <a:tcPr/>
                </a:tc>
              </a:tr>
              <a:tr h="297889">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ES" sz="1400" dirty="0"/>
                    </a:p>
                  </a:txBody>
                  <a:tcPr/>
                </a:tc>
                <a:tc>
                  <a:txBody>
                    <a:bodyPr/>
                    <a:lstStyle/>
                    <a:p>
                      <a:r>
                        <a:rPr lang="es-ES" sz="1400" dirty="0" smtClean="0"/>
                        <a:t>1 </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ES" sz="1400" dirty="0"/>
                    </a:p>
                  </a:txBody>
                  <a:tcPr/>
                </a:tc>
                <a:tc>
                  <a:txBody>
                    <a:bodyPr/>
                    <a:lstStyle/>
                    <a:p>
                      <a:r>
                        <a:rPr lang="es-ES" sz="1400" dirty="0" smtClean="0"/>
                        <a:t>1 </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246453">
                <a:tc gridSpan="2">
                  <a:txBody>
                    <a:bodyPr/>
                    <a:lstStyle/>
                    <a:p>
                      <a:r>
                        <a:rPr lang="es-ES" sz="1400" dirty="0" smtClean="0"/>
                        <a:t>Tortura</a:t>
                      </a:r>
                      <a:r>
                        <a:rPr lang="es-ES" sz="1400" baseline="0" dirty="0" smtClean="0"/>
                        <a:t> en persona protegida</a:t>
                      </a:r>
                      <a:endParaRPr lang="es-ES" sz="1400" dirty="0"/>
                    </a:p>
                  </a:txBody>
                  <a:tcPr/>
                </a:tc>
                <a:tc hMerge="1">
                  <a:txBody>
                    <a:bodyPr/>
                    <a:lstStyle/>
                    <a:p>
                      <a:endParaRPr lang="es-ES" sz="1400" dirty="0"/>
                    </a:p>
                  </a:txBody>
                  <a:tcPr/>
                </a:tc>
                <a:tc>
                  <a:txBody>
                    <a:bodyPr/>
                    <a:lstStyle/>
                    <a:p>
                      <a:r>
                        <a:rPr lang="es-ES" sz="1400" baseline="0" dirty="0" smtClean="0"/>
                        <a:t>8</a:t>
                      </a:r>
                      <a:endParaRPr lang="es-ES" sz="1400" dirty="0"/>
                    </a:p>
                  </a:txBody>
                  <a:tcPr/>
                </a:tc>
              </a:tr>
              <a:tr h="229685">
                <a:tc gridSpan="2">
                  <a:txBody>
                    <a:bodyPr/>
                    <a:lstStyle/>
                    <a:p>
                      <a:r>
                        <a:rPr lang="es-ES" sz="1400" dirty="0" smtClean="0"/>
                        <a:t>Entrenamiento</a:t>
                      </a:r>
                      <a:r>
                        <a:rPr lang="es-ES" sz="1400" baseline="0" dirty="0" smtClean="0"/>
                        <a:t> de actividades i.</a:t>
                      </a:r>
                      <a:endParaRPr lang="es-ES" sz="1400" dirty="0"/>
                    </a:p>
                  </a:txBody>
                  <a:tcPr/>
                </a:tc>
                <a:tc hMerge="1">
                  <a:txBody>
                    <a:bodyPr/>
                    <a:lstStyle/>
                    <a:p>
                      <a:endParaRPr lang="es-ES" sz="1400" dirty="0"/>
                    </a:p>
                  </a:txBody>
                  <a:tcPr/>
                </a:tc>
                <a:tc>
                  <a:txBody>
                    <a:bodyPr/>
                    <a:lstStyle/>
                    <a:p>
                      <a:r>
                        <a:rPr lang="es-ES" sz="1400" baseline="0" dirty="0" smtClean="0"/>
                        <a:t>1</a:t>
                      </a:r>
                      <a:endParaRPr lang="es-ES" sz="1400" dirty="0"/>
                    </a:p>
                  </a:txBody>
                  <a:tcPr/>
                </a:tc>
              </a:tr>
              <a:tr h="212917">
                <a:tc gridSpan="2">
                  <a:txBody>
                    <a:bodyPr/>
                    <a:lstStyle/>
                    <a:p>
                      <a:r>
                        <a:rPr lang="es-ES" sz="1400" dirty="0" smtClean="0"/>
                        <a:t>Destrucción</a:t>
                      </a:r>
                      <a:r>
                        <a:rPr lang="es-ES" sz="1400" baseline="0" dirty="0" smtClean="0"/>
                        <a:t> y apropiación de  BBP.</a:t>
                      </a:r>
                      <a:endParaRPr lang="es-ES" sz="1400" dirty="0"/>
                    </a:p>
                  </a:txBody>
                  <a:tcPr/>
                </a:tc>
                <a:tc hMerge="1">
                  <a:txBody>
                    <a:bodyPr/>
                    <a:lstStyle/>
                    <a:p>
                      <a:endParaRPr lang="es-ES" sz="1400" dirty="0"/>
                    </a:p>
                  </a:txBody>
                  <a:tcPr/>
                </a:tc>
                <a:tc>
                  <a:txBody>
                    <a:bodyPr/>
                    <a:lstStyle/>
                    <a:p>
                      <a:r>
                        <a:rPr lang="es-ES" sz="1400" baseline="0" dirty="0" smtClean="0"/>
                        <a:t>1 </a:t>
                      </a:r>
                      <a:endParaRPr lang="es-ES" sz="1400" dirty="0"/>
                    </a:p>
                  </a:txBody>
                  <a:tcPr/>
                </a:tc>
              </a:tr>
            </a:tbl>
          </a:graphicData>
        </a:graphic>
      </p:graphicFrame>
      <p:sp>
        <p:nvSpPr>
          <p:cNvPr id="60" name="122 Menos"/>
          <p:cNvSpPr/>
          <p:nvPr/>
        </p:nvSpPr>
        <p:spPr>
          <a:xfrm>
            <a:off x="2807006" y="3207684"/>
            <a:ext cx="10585176" cy="411954"/>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pSp>
        <p:nvGrpSpPr>
          <p:cNvPr id="62" name="Group 3"/>
          <p:cNvGrpSpPr>
            <a:grpSpLocks/>
          </p:cNvGrpSpPr>
          <p:nvPr/>
        </p:nvGrpSpPr>
        <p:grpSpPr bwMode="auto">
          <a:xfrm>
            <a:off x="8256240" y="1875564"/>
            <a:ext cx="2457221" cy="1535434"/>
            <a:chOff x="1261" y="119"/>
            <a:chExt cx="5724" cy="4193"/>
          </a:xfrm>
        </p:grpSpPr>
        <p:sp>
          <p:nvSpPr>
            <p:cNvPr id="63"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6"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997" y="1867"/>
              <a:ext cx="240" cy="211"/>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4"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5"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6"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9"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99CC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0"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1"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2"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3"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4" name="Text Box 34"/>
            <p:cNvSpPr txBox="1">
              <a:spLocks noChangeArrowheads="1"/>
            </p:cNvSpPr>
            <p:nvPr/>
          </p:nvSpPr>
          <p:spPr bwMode="auto">
            <a:xfrm>
              <a:off x="2325" y="496"/>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5" name="Text Box 35"/>
            <p:cNvSpPr txBox="1">
              <a:spLocks noChangeArrowheads="1"/>
            </p:cNvSpPr>
            <p:nvPr/>
          </p:nvSpPr>
          <p:spPr bwMode="auto">
            <a:xfrm>
              <a:off x="2463" y="3025"/>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6"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7"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8"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9" name="Oval 54"/>
            <p:cNvSpPr>
              <a:spLocks noChangeArrowheads="1"/>
            </p:cNvSpPr>
            <p:nvPr/>
          </p:nvSpPr>
          <p:spPr bwMode="auto">
            <a:xfrm rot="417877">
              <a:off x="3119" y="1634"/>
              <a:ext cx="449" cy="281"/>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2" name="Text Box 59"/>
            <p:cNvSpPr txBox="1">
              <a:spLocks noChangeArrowheads="1"/>
            </p:cNvSpPr>
            <p:nvPr/>
          </p:nvSpPr>
          <p:spPr bwMode="auto">
            <a:xfrm>
              <a:off x="3221" y="1533"/>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3" name="Text Box 70"/>
            <p:cNvSpPr txBox="1">
              <a:spLocks noChangeArrowheads="1"/>
            </p:cNvSpPr>
            <p:nvPr/>
          </p:nvSpPr>
          <p:spPr bwMode="auto">
            <a:xfrm>
              <a:off x="2983" y="1800"/>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4" name="Rectangle 71"/>
            <p:cNvSpPr>
              <a:spLocks noChangeArrowheads="1"/>
            </p:cNvSpPr>
            <p:nvPr/>
          </p:nvSpPr>
          <p:spPr bwMode="auto">
            <a:xfrm>
              <a:off x="4602" y="647"/>
              <a:ext cx="2383" cy="113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105" name="Rectangle 77"/>
            <p:cNvSpPr>
              <a:spLocks noChangeArrowheads="1"/>
            </p:cNvSpPr>
            <p:nvPr/>
          </p:nvSpPr>
          <p:spPr bwMode="auto">
            <a:xfrm flipH="1">
              <a:off x="4889" y="730"/>
              <a:ext cx="272" cy="310"/>
            </a:xfrm>
            <a:prstGeom prst="rect">
              <a:avLst/>
            </a:prstGeom>
            <a:solidFill>
              <a:srgbClr val="99CC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6" name="Text Box 82"/>
            <p:cNvSpPr txBox="1">
              <a:spLocks noChangeArrowheads="1"/>
            </p:cNvSpPr>
            <p:nvPr/>
          </p:nvSpPr>
          <p:spPr bwMode="auto">
            <a:xfrm>
              <a:off x="3493" y="465"/>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7" name="Text Box 88"/>
            <p:cNvSpPr txBox="1">
              <a:spLocks noChangeArrowheads="1"/>
            </p:cNvSpPr>
            <p:nvPr/>
          </p:nvSpPr>
          <p:spPr bwMode="auto">
            <a:xfrm>
              <a:off x="4581" y="936"/>
              <a:ext cx="2404" cy="92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8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VENCEDORES DE ARAUCA</a:t>
              </a:r>
            </a:p>
          </p:txBody>
        </p:sp>
      </p:grpSp>
      <p:pic>
        <p:nvPicPr>
          <p:cNvPr id="153" name="51 Imagen" descr="13485776.jpg"/>
          <p:cNvPicPr>
            <a:picLocks noChangeAspect="1"/>
          </p:cNvPicPr>
          <p:nvPr/>
        </p:nvPicPr>
        <p:blipFill>
          <a:blip r:embed="rId6" cstate="print"/>
          <a:stretch>
            <a:fillRect/>
          </a:stretch>
        </p:blipFill>
        <p:spPr>
          <a:xfrm>
            <a:off x="551384" y="2924944"/>
            <a:ext cx="486054" cy="486054"/>
          </a:xfrm>
          <a:prstGeom prst="rect">
            <a:avLst/>
          </a:prstGeom>
          <a:ln>
            <a:noFill/>
          </a:ln>
          <a:effectLst>
            <a:outerShdw blurRad="292100" dist="139700" dir="2700000" algn="tl" rotWithShape="0">
              <a:srgbClr val="333333">
                <a:alpha val="65000"/>
              </a:srgbClr>
            </a:outerShdw>
          </a:effectLst>
        </p:spPr>
      </p:pic>
      <p:pic>
        <p:nvPicPr>
          <p:cNvPr id="154" name="53 Imagen" descr="15619044.jpg"/>
          <p:cNvPicPr>
            <a:picLocks noChangeAspect="1"/>
          </p:cNvPicPr>
          <p:nvPr/>
        </p:nvPicPr>
        <p:blipFill>
          <a:blip r:embed="rId7" cstate="print"/>
          <a:stretch>
            <a:fillRect/>
          </a:stretch>
        </p:blipFill>
        <p:spPr>
          <a:xfrm>
            <a:off x="4367808" y="3573016"/>
            <a:ext cx="432048" cy="454446"/>
          </a:xfrm>
          <a:prstGeom prst="rect">
            <a:avLst/>
          </a:prstGeom>
          <a:ln>
            <a:noFill/>
          </a:ln>
          <a:effectLst>
            <a:outerShdw blurRad="292100" dist="139700" dir="2700000" algn="tl" rotWithShape="0">
              <a:srgbClr val="333333">
                <a:alpha val="65000"/>
              </a:srgbClr>
            </a:outerShdw>
          </a:effectLst>
        </p:spPr>
      </p:pic>
      <p:pic>
        <p:nvPicPr>
          <p:cNvPr id="155" name="54 Imagen" descr="10931088.jpg"/>
          <p:cNvPicPr>
            <a:picLocks noChangeAspect="1"/>
          </p:cNvPicPr>
          <p:nvPr/>
        </p:nvPicPr>
        <p:blipFill>
          <a:blip r:embed="rId8" cstate="print"/>
          <a:stretch>
            <a:fillRect/>
          </a:stretch>
        </p:blipFill>
        <p:spPr>
          <a:xfrm>
            <a:off x="8256240" y="3573016"/>
            <a:ext cx="404685" cy="505672"/>
          </a:xfrm>
          <a:prstGeom prst="rect">
            <a:avLst/>
          </a:prstGeom>
          <a:ln>
            <a:noFill/>
          </a:ln>
          <a:effectLst>
            <a:outerShdw blurRad="292100" dist="139700" dir="2700000" algn="tl" rotWithShape="0">
              <a:srgbClr val="333333">
                <a:alpha val="65000"/>
              </a:srgbClr>
            </a:outerShdw>
          </a:effectLst>
        </p:spPr>
      </p:pic>
      <p:sp>
        <p:nvSpPr>
          <p:cNvPr id="61" name="122 Menos"/>
          <p:cNvSpPr/>
          <p:nvPr/>
        </p:nvSpPr>
        <p:spPr>
          <a:xfrm rot="5400000">
            <a:off x="3791743" y="2852937"/>
            <a:ext cx="720080" cy="288032"/>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Tree>
    <p:extLst>
      <p:ext uri="{BB962C8B-B14F-4D97-AF65-F5344CB8AC3E}">
        <p14:creationId xmlns:p14="http://schemas.microsoft.com/office/powerpoint/2010/main" val="3458616071"/>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4243065828"/>
              </p:ext>
            </p:extLst>
          </p:nvPr>
        </p:nvGraphicFramePr>
        <p:xfrm>
          <a:off x="551384" y="2060848"/>
          <a:ext cx="11053599" cy="425704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Jaime Arturo </a:t>
                      </a:r>
                      <a:r>
                        <a:rPr lang="es-ES" sz="1700" b="1" dirty="0" err="1" smtClean="0">
                          <a:solidFill>
                            <a:schemeClr val="bg2">
                              <a:lumMod val="25000"/>
                            </a:schemeClr>
                          </a:solidFill>
                        </a:rPr>
                        <a:t>Gamez</a:t>
                      </a:r>
                      <a:r>
                        <a:rPr lang="es-ES" sz="1700" b="1" dirty="0" smtClean="0">
                          <a:solidFill>
                            <a:schemeClr val="bg2">
                              <a:lumMod val="25000"/>
                            </a:schemeClr>
                          </a:solidFill>
                        </a:rPr>
                        <a:t> Moreno, alias "Jimmy" </a:t>
                      </a:r>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1-09-2008</a:t>
                      </a:r>
                      <a:endParaRPr lang="es-ES" sz="1700" b="0" i="0" dirty="0">
                        <a:solidFill>
                          <a:schemeClr val="bg2">
                            <a:lumMod val="25000"/>
                          </a:schemeClr>
                        </a:solidFill>
                      </a:endParaRPr>
                    </a:p>
                  </a:txBody>
                  <a:tcPr/>
                </a:tc>
                <a:tc>
                  <a:txBody>
                    <a:bodyPr/>
                    <a:lstStyle/>
                    <a:p>
                      <a:r>
                        <a:rPr lang="es-ES" sz="1800" dirty="0" smtClean="0">
                          <a:solidFill>
                            <a:schemeClr val="bg2">
                              <a:lumMod val="25000"/>
                            </a:schemeClr>
                          </a:solidFill>
                        </a:rPr>
                        <a:t>Bloque Frente Mártires de </a:t>
                      </a:r>
                      <a:r>
                        <a:rPr lang="es-ES" sz="1800" dirty="0" err="1" smtClean="0">
                          <a:solidFill>
                            <a:schemeClr val="bg2">
                              <a:lumMod val="25000"/>
                            </a:schemeClr>
                          </a:solidFill>
                        </a:rPr>
                        <a:t>Guática</a:t>
                      </a:r>
                      <a:r>
                        <a:rPr lang="es-ES" sz="1800" dirty="0" smtClean="0">
                          <a:solidFill>
                            <a:schemeClr val="bg2">
                              <a:lumMod val="25000"/>
                            </a:schemeClr>
                          </a:solidFill>
                        </a:rPr>
                        <a:t>,  Bloque Central </a:t>
                      </a:r>
                      <a:r>
                        <a:rPr lang="es-ES" sz="1800" dirty="0" err="1" smtClean="0">
                          <a:solidFill>
                            <a:schemeClr val="bg2">
                              <a:lumMod val="25000"/>
                            </a:schemeClr>
                          </a:solidFill>
                        </a:rPr>
                        <a:t>Bolivar</a:t>
                      </a:r>
                      <a:endParaRPr lang="es-ES" sz="1800" b="0" i="0" dirty="0">
                        <a:solidFill>
                          <a:schemeClr val="bg2">
                            <a:lumMod val="25000"/>
                          </a:schemeClr>
                        </a:solidFill>
                      </a:endParaRPr>
                    </a:p>
                  </a:txBody>
                  <a:tcPr/>
                </a:tc>
                <a:tc>
                  <a:txBody>
                    <a:bodyPr/>
                    <a:lstStyle/>
                    <a:p>
                      <a:r>
                        <a:rPr lang="es-ES" dirty="0" smtClean="0">
                          <a:solidFill>
                            <a:srgbClr val="C00000"/>
                          </a:solidFill>
                        </a:rPr>
                        <a:t>Sin conocimiento de</a:t>
                      </a:r>
                      <a:r>
                        <a:rPr lang="es-ES" baseline="0" dirty="0" smtClean="0">
                          <a:solidFill>
                            <a:srgbClr val="C00000"/>
                          </a:solidFill>
                        </a:rPr>
                        <a:t> su situación actual en Justicia y Paz.</a:t>
                      </a:r>
                      <a:endParaRPr lang="es-ES" dirty="0">
                        <a:solidFill>
                          <a:srgbClr val="C00000"/>
                        </a:solidFill>
                      </a:endParaRPr>
                    </a:p>
                  </a:txBody>
                  <a:tcPr/>
                </a:tc>
              </a:tr>
              <a:tr h="370840">
                <a:tc>
                  <a:txBody>
                    <a:bodyPr/>
                    <a:lstStyle/>
                    <a:p>
                      <a:r>
                        <a:rPr lang="es-ES" sz="1700" b="1" i="0" dirty="0" smtClean="0">
                          <a:solidFill>
                            <a:schemeClr val="bg2">
                              <a:lumMod val="25000"/>
                            </a:schemeClr>
                          </a:solidFill>
                        </a:rPr>
                        <a:t>Miguel Villarreal </a:t>
                      </a:r>
                      <a:r>
                        <a:rPr lang="es-ES" sz="1700" b="1" i="0" dirty="0" err="1" smtClean="0">
                          <a:solidFill>
                            <a:schemeClr val="bg2">
                              <a:lumMod val="25000"/>
                            </a:schemeClr>
                          </a:solidFill>
                        </a:rPr>
                        <a:t>Archila</a:t>
                      </a:r>
                      <a:r>
                        <a:rPr lang="es-ES" sz="1700" b="1" i="0" dirty="0" smtClean="0">
                          <a:solidFill>
                            <a:schemeClr val="bg2">
                              <a:lumMod val="25000"/>
                            </a:schemeClr>
                          </a:solidFill>
                        </a:rPr>
                        <a:t>, alias "Salomón" o "El Flaco"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1-09-2008</a:t>
                      </a:r>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 Norte</a:t>
                      </a:r>
                      <a:endParaRPr lang="es-ES" b="0" i="0" dirty="0">
                        <a:solidFill>
                          <a:schemeClr val="bg2">
                            <a:lumMod val="25000"/>
                          </a:schemeClr>
                        </a:solidFill>
                      </a:endParaRPr>
                    </a:p>
                  </a:txBody>
                  <a:tcPr/>
                </a:tc>
                <a:tc>
                  <a:txBody>
                    <a:bodyPr/>
                    <a:lstStyle/>
                    <a:p>
                      <a:r>
                        <a:rPr lang="es-ES" dirty="0" smtClean="0">
                          <a:solidFill>
                            <a:srgbClr val="C00000"/>
                          </a:solidFill>
                        </a:rPr>
                        <a:t>Sin conocimiento de</a:t>
                      </a:r>
                      <a:r>
                        <a:rPr lang="es-ES" baseline="0" dirty="0" smtClean="0">
                          <a:solidFill>
                            <a:srgbClr val="C00000"/>
                          </a:solidFill>
                        </a:rPr>
                        <a:t> su situación actual en Justicia y Paz.</a:t>
                      </a:r>
                      <a:endParaRPr lang="es-ES" dirty="0">
                        <a:solidFill>
                          <a:srgbClr val="C00000"/>
                        </a:solidFill>
                      </a:endParaRPr>
                    </a:p>
                  </a:txBody>
                  <a:tcPr/>
                </a:tc>
              </a:tr>
              <a:tr h="370840">
                <a:tc>
                  <a:txBody>
                    <a:bodyPr/>
                    <a:lstStyle/>
                    <a:p>
                      <a:r>
                        <a:rPr lang="es-ES" sz="1700" b="1" i="0" dirty="0" smtClean="0">
                          <a:solidFill>
                            <a:schemeClr val="bg2">
                              <a:lumMod val="25000"/>
                            </a:schemeClr>
                          </a:solidFill>
                        </a:rPr>
                        <a:t>José Gregorio Terán Vásquez, alias "El </a:t>
                      </a:r>
                      <a:r>
                        <a:rPr lang="es-ES" sz="1700" b="1" i="0" dirty="0" err="1" smtClean="0">
                          <a:solidFill>
                            <a:schemeClr val="bg2">
                              <a:lumMod val="25000"/>
                            </a:schemeClr>
                          </a:solidFill>
                        </a:rPr>
                        <a:t>Pipon</a:t>
                      </a:r>
                      <a:r>
                        <a:rPr lang="es-ES" sz="1700" b="1" i="0" dirty="0" smtClean="0">
                          <a:solidFill>
                            <a:schemeClr val="bg2">
                              <a:lumMod val="25000"/>
                            </a:schemeClr>
                          </a:solidFill>
                        </a:rPr>
                        <a:t>” </a:t>
                      </a:r>
                    </a:p>
                    <a:p>
                      <a:r>
                        <a:rPr lang="es-ES" sz="1700" b="0" i="0" dirty="0" smtClean="0">
                          <a:solidFill>
                            <a:schemeClr val="bg2">
                              <a:lumMod val="25000"/>
                            </a:schemeClr>
                          </a:solidFill>
                        </a:rPr>
                        <a:t>Extraditado el 20-11-2008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 Norte</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Fue deportado de EEUU en diciembre</a:t>
                      </a:r>
                      <a:r>
                        <a:rPr lang="es-ES" baseline="0" dirty="0" smtClean="0"/>
                        <a:t> de 2010. </a:t>
                      </a:r>
                      <a:r>
                        <a:rPr lang="es-ES" baseline="0" dirty="0" smtClean="0">
                          <a:solidFill>
                            <a:srgbClr val="C00000"/>
                          </a:solidFill>
                        </a:rPr>
                        <a:t>Se encuentra en versiones en la Unidad de Justicia y Paz de la Fiscalía</a:t>
                      </a:r>
                      <a:endParaRPr lang="es-ES" dirty="0">
                        <a:solidFill>
                          <a:srgbClr val="C00000"/>
                        </a:solidFill>
                      </a:endParaRPr>
                    </a:p>
                  </a:txBody>
                  <a:tcPr/>
                </a:tc>
              </a:tr>
              <a:tr h="370840">
                <a:tc>
                  <a:txBody>
                    <a:bodyPr/>
                    <a:lstStyle/>
                    <a:p>
                      <a:r>
                        <a:rPr lang="es-ES" sz="1700" b="1" i="0" dirty="0" smtClean="0">
                          <a:solidFill>
                            <a:schemeClr val="bg2">
                              <a:lumMod val="25000"/>
                            </a:schemeClr>
                          </a:solidFill>
                        </a:rPr>
                        <a:t>Luis Carlos Ropero Díaz, alias "Santos" </a:t>
                      </a:r>
                    </a:p>
                    <a:p>
                      <a:r>
                        <a:rPr lang="es-ES" sz="1700" b="0" i="0" dirty="0" smtClean="0">
                          <a:solidFill>
                            <a:schemeClr val="bg2">
                              <a:lumMod val="25000"/>
                            </a:schemeClr>
                          </a:solidFill>
                        </a:rPr>
                        <a:t>Extraditado el</a:t>
                      </a:r>
                      <a:r>
                        <a:rPr lang="es-ES" sz="1700" b="0" i="0" baseline="0" dirty="0" smtClean="0">
                          <a:solidFill>
                            <a:schemeClr val="bg2">
                              <a:lumMod val="25000"/>
                            </a:schemeClr>
                          </a:solidFill>
                        </a:rPr>
                        <a:t> 3-12-2008</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Bloque </a:t>
                      </a:r>
                      <a:r>
                        <a:rPr lang="es-ES" b="0" i="0" dirty="0" err="1" smtClean="0">
                          <a:solidFill>
                            <a:schemeClr val="bg2">
                              <a:lumMod val="25000"/>
                            </a:schemeClr>
                          </a:solidFill>
                        </a:rPr>
                        <a:t>Catatumbo</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Fue deportado de EEUU en octubre</a:t>
                      </a:r>
                      <a:r>
                        <a:rPr lang="es-ES" baseline="0" dirty="0" smtClean="0"/>
                        <a:t> de 2012. </a:t>
                      </a:r>
                      <a:r>
                        <a:rPr lang="es-ES" baseline="0" dirty="0" smtClean="0">
                          <a:solidFill>
                            <a:srgbClr val="C00000"/>
                          </a:solidFill>
                        </a:rPr>
                        <a:t>A febrero de 2014 en versión conjunta en la Unidad de Justicia y Paz de la Fiscalía.</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1466955808"/>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548680"/>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ext uri="{D42A27DB-BD31-4B8C-83A1-F6EECF244321}">
                <p14:modId xmlns:p14="http://schemas.microsoft.com/office/powerpoint/2010/main" val="2862580899"/>
              </p:ext>
            </p:extLst>
          </p:nvPr>
        </p:nvGraphicFramePr>
        <p:xfrm>
          <a:off x="551384" y="1196752"/>
          <a:ext cx="11053599" cy="540004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smtClean="0">
                          <a:solidFill>
                            <a:schemeClr val="bg2">
                              <a:lumMod val="25000"/>
                            </a:schemeClr>
                          </a:solidFill>
                        </a:rPr>
                        <a:t>Miguel Ángel Mejía </a:t>
                      </a:r>
                      <a:r>
                        <a:rPr lang="es-ES" sz="1700" b="1" dirty="0" err="1" smtClean="0">
                          <a:solidFill>
                            <a:schemeClr val="bg2">
                              <a:lumMod val="25000"/>
                            </a:schemeClr>
                          </a:solidFill>
                        </a:rPr>
                        <a:t>Munera</a:t>
                      </a:r>
                      <a:r>
                        <a:rPr lang="es-ES" sz="1700" b="1" dirty="0" smtClean="0">
                          <a:solidFill>
                            <a:schemeClr val="bg2">
                              <a:lumMod val="25000"/>
                            </a:schemeClr>
                          </a:solidFill>
                        </a:rPr>
                        <a:t>, alias "El Mellizo", "Pablo Arauca", o "El Loco" </a:t>
                      </a:r>
                    </a:p>
                    <a:p>
                      <a:r>
                        <a:rPr lang="es-ES" sz="1700" dirty="0" smtClean="0">
                          <a:solidFill>
                            <a:schemeClr val="bg2">
                              <a:lumMod val="25000"/>
                            </a:schemeClr>
                          </a:solidFill>
                        </a:rPr>
                        <a:t>Extraditado</a:t>
                      </a:r>
                      <a:r>
                        <a:rPr lang="es-ES" sz="1700" baseline="0" dirty="0" smtClean="0">
                          <a:solidFill>
                            <a:schemeClr val="bg2">
                              <a:lumMod val="25000"/>
                            </a:schemeClr>
                          </a:solidFill>
                        </a:rPr>
                        <a:t> el 4-03-2009</a:t>
                      </a:r>
                      <a:endParaRPr lang="es-ES" sz="1700" b="0" i="0" dirty="0">
                        <a:solidFill>
                          <a:schemeClr val="bg2">
                            <a:lumMod val="25000"/>
                          </a:schemeClr>
                        </a:solidFill>
                      </a:endParaRPr>
                    </a:p>
                  </a:txBody>
                  <a:tcPr/>
                </a:tc>
                <a:tc>
                  <a:txBody>
                    <a:bodyPr/>
                    <a:lstStyle/>
                    <a:p>
                      <a:r>
                        <a:rPr lang="es-ES" sz="1800" dirty="0" smtClean="0">
                          <a:solidFill>
                            <a:schemeClr val="bg2">
                              <a:lumMod val="25000"/>
                            </a:schemeClr>
                          </a:solidFill>
                        </a:rPr>
                        <a:t>Bloque Vencedores de Arauca</a:t>
                      </a:r>
                      <a:endParaRPr lang="es-ES" sz="1800" b="0" i="0" dirty="0">
                        <a:solidFill>
                          <a:schemeClr val="bg2">
                            <a:lumMod val="25000"/>
                          </a:schemeClr>
                        </a:solidFill>
                      </a:endParaRPr>
                    </a:p>
                  </a:txBody>
                  <a:tcPr/>
                </a:tc>
                <a:tc>
                  <a:txBody>
                    <a:bodyPr/>
                    <a:lstStyle/>
                    <a:p>
                      <a:r>
                        <a:rPr lang="es-ES" dirty="0" smtClean="0"/>
                        <a:t>Recluido en una cárcel de Virginia. </a:t>
                      </a:r>
                      <a:r>
                        <a:rPr lang="es-ES" baseline="0" dirty="0" smtClean="0">
                          <a:solidFill>
                            <a:srgbClr val="C00000"/>
                          </a:solidFill>
                        </a:rPr>
                        <a:t>Sala de Justicia y Paz del Tribunal Superior de Bogotá.- pendiente de lectura decisión exclusión</a:t>
                      </a:r>
                      <a:endParaRPr lang="es-ES" dirty="0">
                        <a:solidFill>
                          <a:srgbClr val="C00000"/>
                        </a:solidFill>
                      </a:endParaRPr>
                    </a:p>
                  </a:txBody>
                  <a:tcPr/>
                </a:tc>
              </a:tr>
              <a:tr h="370840">
                <a:tc>
                  <a:txBody>
                    <a:bodyPr/>
                    <a:lstStyle/>
                    <a:p>
                      <a:r>
                        <a:rPr lang="es-ES" sz="1700" b="1" i="0" dirty="0" smtClean="0">
                          <a:solidFill>
                            <a:schemeClr val="bg2">
                              <a:lumMod val="25000"/>
                            </a:schemeClr>
                          </a:solidFill>
                        </a:rPr>
                        <a:t>Herbert </a:t>
                      </a:r>
                      <a:r>
                        <a:rPr lang="es-ES" sz="1700" b="1" i="0" dirty="0" err="1" smtClean="0">
                          <a:solidFill>
                            <a:schemeClr val="bg2">
                              <a:lumMod val="25000"/>
                            </a:schemeClr>
                          </a:solidFill>
                        </a:rPr>
                        <a:t>Veloza</a:t>
                      </a:r>
                      <a:r>
                        <a:rPr lang="es-ES" sz="1700" b="1" i="0" dirty="0" smtClean="0">
                          <a:solidFill>
                            <a:schemeClr val="bg2">
                              <a:lumMod val="25000"/>
                            </a:schemeClr>
                          </a:solidFill>
                        </a:rPr>
                        <a:t> García, alias “HH” </a:t>
                      </a:r>
                    </a:p>
                    <a:p>
                      <a:r>
                        <a:rPr lang="es-ES" sz="1700" dirty="0" smtClean="0">
                          <a:solidFill>
                            <a:schemeClr val="bg2">
                              <a:lumMod val="25000"/>
                            </a:schemeClr>
                          </a:solidFill>
                        </a:rPr>
                        <a:t>Extraditado</a:t>
                      </a:r>
                      <a:r>
                        <a:rPr lang="es-ES" sz="1700" baseline="0" dirty="0" smtClean="0">
                          <a:solidFill>
                            <a:schemeClr val="bg2">
                              <a:lumMod val="25000"/>
                            </a:schemeClr>
                          </a:solidFill>
                        </a:rPr>
                        <a:t> el </a:t>
                      </a:r>
                      <a:r>
                        <a:rPr lang="es-ES" sz="1700" dirty="0" smtClean="0">
                          <a:solidFill>
                            <a:schemeClr val="bg2">
                              <a:lumMod val="25000"/>
                            </a:schemeClr>
                          </a:solidFill>
                        </a:rPr>
                        <a:t>5-03-2009</a:t>
                      </a:r>
                      <a:endParaRPr lang="es-ES" sz="1700" b="0" i="0" dirty="0">
                        <a:solidFill>
                          <a:schemeClr val="bg2">
                            <a:lumMod val="25000"/>
                          </a:schemeClr>
                        </a:solidFill>
                      </a:endParaRPr>
                    </a:p>
                  </a:txBody>
                  <a:tcPr/>
                </a:tc>
                <a:tc>
                  <a:txBody>
                    <a:bodyPr/>
                    <a:lstStyle/>
                    <a:p>
                      <a:r>
                        <a:rPr lang="es-ES" sz="1800" b="0" i="0" dirty="0" smtClean="0">
                          <a:solidFill>
                            <a:schemeClr val="bg2">
                              <a:lumMod val="25000"/>
                            </a:schemeClr>
                          </a:solidFill>
                        </a:rPr>
                        <a:t>Bloque</a:t>
                      </a:r>
                      <a:r>
                        <a:rPr lang="es-ES" sz="1800" b="0" i="0" baseline="0" dirty="0" smtClean="0">
                          <a:solidFill>
                            <a:schemeClr val="bg2">
                              <a:lumMod val="25000"/>
                            </a:schemeClr>
                          </a:solidFill>
                        </a:rPr>
                        <a:t> Bananero y Calima</a:t>
                      </a:r>
                      <a:endParaRPr lang="es-ES" b="0" i="0" dirty="0">
                        <a:solidFill>
                          <a:schemeClr val="bg2">
                            <a:lumMod val="25000"/>
                          </a:schemeClr>
                        </a:solidFill>
                      </a:endParaRPr>
                    </a:p>
                  </a:txBody>
                  <a:tcPr/>
                </a:tc>
                <a:tc>
                  <a:txBody>
                    <a:bodyPr/>
                    <a:lstStyle/>
                    <a:p>
                      <a:r>
                        <a:rPr lang="es-ES" dirty="0" smtClean="0"/>
                        <a:t>Recluido</a:t>
                      </a:r>
                      <a:r>
                        <a:rPr lang="es-ES" baseline="0" dirty="0" smtClean="0"/>
                        <a:t> en una cárcel de New York</a:t>
                      </a:r>
                      <a:r>
                        <a:rPr lang="es-ES" baseline="0" dirty="0" smtClean="0">
                          <a:solidFill>
                            <a:srgbClr val="C00000"/>
                          </a:solidFill>
                        </a:rPr>
                        <a:t>.  Con Sentencias Condenatorias de la Sala de Justicia y Paz del Tribunal Superior de Bogotá. Una se encuentra en apelación en la </a:t>
                      </a:r>
                      <a:r>
                        <a:rPr lang="es-ES" baseline="0" dirty="0" err="1" smtClean="0">
                          <a:solidFill>
                            <a:srgbClr val="C00000"/>
                          </a:solidFill>
                        </a:rPr>
                        <a:t>C.S.de</a:t>
                      </a:r>
                      <a:r>
                        <a:rPr lang="es-ES" baseline="0" dirty="0" smtClean="0">
                          <a:solidFill>
                            <a:srgbClr val="C00000"/>
                          </a:solidFill>
                        </a:rPr>
                        <a:t> J. y el otro proceso se encuentra en el Juzgado de Ejecución de Sentencias.</a:t>
                      </a:r>
                      <a:endParaRPr lang="es-ES" dirty="0">
                        <a:solidFill>
                          <a:srgbClr val="C00000"/>
                        </a:solidFill>
                      </a:endParaRPr>
                    </a:p>
                  </a:txBody>
                  <a:tcPr/>
                </a:tc>
              </a:tr>
              <a:tr h="370840">
                <a:tc>
                  <a:txBody>
                    <a:bodyPr/>
                    <a:lstStyle/>
                    <a:p>
                      <a:r>
                        <a:rPr lang="es-ES" sz="1700" b="1" i="0" dirty="0" smtClean="0">
                          <a:solidFill>
                            <a:schemeClr val="bg2">
                              <a:lumMod val="25000"/>
                            </a:schemeClr>
                          </a:solidFill>
                        </a:rPr>
                        <a:t>Gerardo </a:t>
                      </a:r>
                      <a:r>
                        <a:rPr lang="es-ES" sz="1700" b="1" i="0" dirty="0" err="1" smtClean="0">
                          <a:solidFill>
                            <a:schemeClr val="bg2">
                              <a:lumMod val="25000"/>
                            </a:schemeClr>
                          </a:solidFill>
                        </a:rPr>
                        <a:t>Gelves</a:t>
                      </a:r>
                      <a:r>
                        <a:rPr lang="es-ES" sz="1700" b="1" i="0" dirty="0" smtClean="0">
                          <a:solidFill>
                            <a:schemeClr val="bg2">
                              <a:lumMod val="25000"/>
                            </a:schemeClr>
                          </a:solidFill>
                        </a:rPr>
                        <a:t> Castro, alias "Diomedes" </a:t>
                      </a:r>
                    </a:p>
                    <a:p>
                      <a:r>
                        <a:rPr lang="es-ES" sz="1700" b="0" i="0" dirty="0" smtClean="0">
                          <a:solidFill>
                            <a:schemeClr val="bg2">
                              <a:lumMod val="25000"/>
                            </a:schemeClr>
                          </a:solidFill>
                        </a:rPr>
                        <a:t>Extraditado el 24-03-2009</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Frente Resistencia </a:t>
                      </a:r>
                      <a:r>
                        <a:rPr lang="es-ES" b="0" i="0"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solidFill>
                            <a:srgbClr val="C00000"/>
                          </a:solidFill>
                        </a:rPr>
                        <a:t>Sin conocimiento de</a:t>
                      </a:r>
                      <a:r>
                        <a:rPr lang="es-ES" baseline="0" dirty="0" smtClean="0">
                          <a:solidFill>
                            <a:srgbClr val="C00000"/>
                          </a:solidFill>
                        </a:rPr>
                        <a:t> su situación actual en Justicia y Paz.</a:t>
                      </a:r>
                      <a:endParaRPr lang="es-ES" dirty="0">
                        <a:solidFill>
                          <a:srgbClr val="C00000"/>
                        </a:solidFill>
                      </a:endParaRPr>
                    </a:p>
                  </a:txBody>
                  <a:tcPr/>
                </a:tc>
              </a:tr>
              <a:tr h="370840">
                <a:tc>
                  <a:txBody>
                    <a:bodyPr/>
                    <a:lstStyle/>
                    <a:p>
                      <a:r>
                        <a:rPr lang="pt-BR" sz="1700" b="1" i="0" dirty="0" smtClean="0">
                          <a:solidFill>
                            <a:schemeClr val="bg2">
                              <a:lumMod val="25000"/>
                            </a:schemeClr>
                          </a:solidFill>
                        </a:rPr>
                        <a:t>Norberto </a:t>
                      </a:r>
                      <a:r>
                        <a:rPr lang="pt-BR" sz="1700" b="1" i="0" dirty="0" err="1" smtClean="0">
                          <a:solidFill>
                            <a:schemeClr val="bg2">
                              <a:lumMod val="25000"/>
                            </a:schemeClr>
                          </a:solidFill>
                        </a:rPr>
                        <a:t>Quiroga</a:t>
                      </a:r>
                      <a:r>
                        <a:rPr lang="pt-BR" sz="1700" b="1" i="0" dirty="0" smtClean="0">
                          <a:solidFill>
                            <a:schemeClr val="bg2">
                              <a:lumMod val="25000"/>
                            </a:schemeClr>
                          </a:solidFill>
                        </a:rPr>
                        <a:t> </a:t>
                      </a:r>
                      <a:r>
                        <a:rPr lang="pt-BR" sz="1700" b="1" i="0" dirty="0" err="1" smtClean="0">
                          <a:solidFill>
                            <a:schemeClr val="bg2">
                              <a:lumMod val="25000"/>
                            </a:schemeClr>
                          </a:solidFill>
                        </a:rPr>
                        <a:t>Poveda</a:t>
                      </a:r>
                      <a:r>
                        <a:rPr lang="pt-BR" sz="1700" b="1" i="0" dirty="0" smtClean="0">
                          <a:solidFill>
                            <a:schemeClr val="bg2">
                              <a:lumMod val="25000"/>
                            </a:schemeClr>
                          </a:solidFill>
                        </a:rPr>
                        <a:t>, alias "Cinco </a:t>
                      </a:r>
                      <a:r>
                        <a:rPr lang="pt-BR" sz="1700" b="1" i="0" dirty="0" err="1" smtClean="0">
                          <a:solidFill>
                            <a:schemeClr val="bg2">
                              <a:lumMod val="25000"/>
                            </a:schemeClr>
                          </a:solidFill>
                        </a:rPr>
                        <a:t>Cinco</a:t>
                      </a:r>
                      <a:r>
                        <a:rPr lang="pt-BR" sz="1700" b="1" i="0" dirty="0" smtClean="0">
                          <a:solidFill>
                            <a:schemeClr val="bg2">
                              <a:lumMod val="25000"/>
                            </a:schemeClr>
                          </a:solidFill>
                        </a:rPr>
                        <a:t>", "Beto", o "Beto </a:t>
                      </a:r>
                      <a:r>
                        <a:rPr lang="pt-BR" sz="1700" b="1" i="0" dirty="0" err="1" smtClean="0">
                          <a:solidFill>
                            <a:schemeClr val="bg2">
                              <a:lumMod val="25000"/>
                            </a:schemeClr>
                          </a:solidFill>
                        </a:rPr>
                        <a:t>Quiroga</a:t>
                      </a:r>
                      <a:r>
                        <a:rPr lang="pt-BR" sz="1700" b="1" i="0" dirty="0" smtClean="0">
                          <a:solidFill>
                            <a:schemeClr val="bg2">
                              <a:lumMod val="25000"/>
                            </a:schemeClr>
                          </a:solidFill>
                        </a:rPr>
                        <a:t>“</a:t>
                      </a:r>
                    </a:p>
                    <a:p>
                      <a:r>
                        <a:rPr lang="es-ES" sz="1700" b="0" i="0" dirty="0" smtClean="0">
                          <a:solidFill>
                            <a:schemeClr val="bg2">
                              <a:lumMod val="25000"/>
                            </a:schemeClr>
                          </a:solidFill>
                        </a:rPr>
                        <a:t>Extraditado el</a:t>
                      </a:r>
                      <a:r>
                        <a:rPr lang="es-ES" sz="1700" b="0" i="0" baseline="0" dirty="0" smtClean="0">
                          <a:solidFill>
                            <a:schemeClr val="bg2">
                              <a:lumMod val="25000"/>
                            </a:schemeClr>
                          </a:solidFill>
                        </a:rPr>
                        <a:t> 18-15-2009</a:t>
                      </a:r>
                      <a:endParaRPr lang="es-ES" sz="1700" b="0" i="0" dirty="0">
                        <a:solidFill>
                          <a:schemeClr val="bg2">
                            <a:lumMod val="25000"/>
                          </a:schemeClr>
                        </a:solidFill>
                      </a:endParaRPr>
                    </a:p>
                  </a:txBody>
                  <a:tcPr/>
                </a:tc>
                <a:tc>
                  <a:txBody>
                    <a:bodyPr/>
                    <a:lstStyle/>
                    <a:p>
                      <a:r>
                        <a:rPr lang="es-ES" b="0" i="0" dirty="0" smtClean="0">
                          <a:solidFill>
                            <a:schemeClr val="bg2">
                              <a:lumMod val="25000"/>
                            </a:schemeClr>
                          </a:solidFill>
                        </a:rPr>
                        <a:t>Frente Resistencia </a:t>
                      </a:r>
                      <a:r>
                        <a:rPr lang="es-ES" b="0" i="0" dirty="0" err="1" smtClean="0">
                          <a:solidFill>
                            <a:schemeClr val="bg2">
                              <a:lumMod val="25000"/>
                            </a:schemeClr>
                          </a:solidFill>
                        </a:rPr>
                        <a:t>Tayrona</a:t>
                      </a:r>
                      <a:endParaRPr lang="es-ES" b="0" i="0" dirty="0">
                        <a:solidFill>
                          <a:schemeClr val="bg2">
                            <a:lumMod val="25000"/>
                          </a:schemeClr>
                        </a:solidFill>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dirty="0" smtClean="0"/>
                        <a:t>Fue deportado de EEUU en septiembre de 2011.</a:t>
                      </a:r>
                      <a:r>
                        <a:rPr lang="es-ES" baseline="0" dirty="0" smtClean="0"/>
                        <a:t>  </a:t>
                      </a:r>
                      <a:r>
                        <a:rPr lang="es-ES" baseline="0" dirty="0" smtClean="0">
                          <a:solidFill>
                            <a:srgbClr val="C00000"/>
                          </a:solidFill>
                        </a:rPr>
                        <a:t>A 30 de abril de 2014 en versión conjunta en la Unidad de Justicia y Paz de la Fiscalía.</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2672544919"/>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836712"/>
            <a:ext cx="11029616" cy="725768"/>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 </a:t>
            </a:r>
            <a:endParaRPr lang="es-CO" sz="2000" b="1" dirty="0"/>
          </a:p>
        </p:txBody>
      </p:sp>
      <p:graphicFrame>
        <p:nvGraphicFramePr>
          <p:cNvPr id="6" name="5 Marcador de contenido"/>
          <p:cNvGraphicFramePr>
            <a:graphicFrameLocks noGrp="1"/>
          </p:cNvGraphicFramePr>
          <p:nvPr>
            <p:ph idx="1"/>
            <p:extLst/>
          </p:nvPr>
        </p:nvGraphicFramePr>
        <p:xfrm>
          <a:off x="479376" y="2636912"/>
          <a:ext cx="11053599" cy="1285240"/>
        </p:xfrm>
        <a:graphic>
          <a:graphicData uri="http://schemas.openxmlformats.org/drawingml/2006/table">
            <a:tbl>
              <a:tblPr firstRow="1" bandRow="1">
                <a:tableStyleId>{00A15C55-8517-42AA-B614-E9B94910E393}</a:tableStyleId>
              </a:tblPr>
              <a:tblGrid>
                <a:gridCol w="4680520"/>
                <a:gridCol w="2448272"/>
                <a:gridCol w="3924807"/>
              </a:tblGrid>
              <a:tr h="370840">
                <a:tc>
                  <a:txBody>
                    <a:bodyPr/>
                    <a:lstStyle/>
                    <a:p>
                      <a:pPr algn="ctr"/>
                      <a:r>
                        <a:rPr lang="es-ES" dirty="0" smtClean="0"/>
                        <a:t>Postulado</a:t>
                      </a:r>
                      <a:endParaRPr lang="es-ES" dirty="0"/>
                    </a:p>
                  </a:txBody>
                  <a:tcPr/>
                </a:tc>
                <a:tc>
                  <a:txBody>
                    <a:bodyPr/>
                    <a:lstStyle/>
                    <a:p>
                      <a:pPr algn="ctr"/>
                      <a:r>
                        <a:rPr lang="es-ES" dirty="0" smtClean="0"/>
                        <a:t>Bloque o Frente</a:t>
                      </a:r>
                      <a:endParaRPr lang="es-ES" dirty="0"/>
                    </a:p>
                  </a:txBody>
                  <a:tcPr/>
                </a:tc>
                <a:tc>
                  <a:txBody>
                    <a:bodyPr/>
                    <a:lstStyle/>
                    <a:p>
                      <a:pPr algn="ctr"/>
                      <a:r>
                        <a:rPr lang="es-ES" dirty="0" smtClean="0"/>
                        <a:t>Situación actual</a:t>
                      </a:r>
                      <a:endParaRPr lang="es-ES" dirty="0"/>
                    </a:p>
                  </a:txBody>
                  <a:tcPr/>
                </a:tc>
              </a:tr>
              <a:tr h="370840">
                <a:tc>
                  <a:txBody>
                    <a:bodyPr/>
                    <a:lstStyle/>
                    <a:p>
                      <a:r>
                        <a:rPr lang="es-ES" sz="1700" b="1" dirty="0" err="1" smtClean="0">
                          <a:solidFill>
                            <a:schemeClr val="bg2">
                              <a:lumMod val="25000"/>
                            </a:schemeClr>
                          </a:solidFill>
                        </a:rPr>
                        <a:t>Éder</a:t>
                      </a:r>
                      <a:r>
                        <a:rPr lang="es-ES" sz="1700" b="1" dirty="0" smtClean="0">
                          <a:solidFill>
                            <a:schemeClr val="bg2">
                              <a:lumMod val="25000"/>
                            </a:schemeClr>
                          </a:solidFill>
                        </a:rPr>
                        <a:t> Pedraza Peña, alias “Ramón </a:t>
                      </a:r>
                      <a:r>
                        <a:rPr lang="es-ES" sz="1700" b="1" dirty="0" err="1" smtClean="0">
                          <a:solidFill>
                            <a:schemeClr val="bg2">
                              <a:lumMod val="25000"/>
                            </a:schemeClr>
                          </a:solidFill>
                        </a:rPr>
                        <a:t>Mojana</a:t>
                      </a:r>
                      <a:r>
                        <a:rPr lang="es-ES" sz="1700" b="1" dirty="0" smtClean="0">
                          <a:solidFill>
                            <a:schemeClr val="bg2">
                              <a:lumMod val="25000"/>
                            </a:schemeClr>
                          </a:solidFill>
                        </a:rPr>
                        <a:t>”</a:t>
                      </a:r>
                    </a:p>
                    <a:p>
                      <a:r>
                        <a:rPr lang="es-ES" sz="1700" dirty="0" smtClean="0">
                          <a:solidFill>
                            <a:schemeClr val="bg2">
                              <a:lumMod val="25000"/>
                            </a:schemeClr>
                          </a:solidFill>
                        </a:rPr>
                        <a:t>Extraditado</a:t>
                      </a:r>
                      <a:r>
                        <a:rPr lang="es-ES" sz="1700" baseline="0" dirty="0" smtClean="0">
                          <a:solidFill>
                            <a:schemeClr val="bg2">
                              <a:lumMod val="25000"/>
                            </a:schemeClr>
                          </a:solidFill>
                        </a:rPr>
                        <a:t> en noviembre de 2010</a:t>
                      </a:r>
                      <a:endParaRPr lang="es-ES" sz="1700" b="0" i="0" dirty="0">
                        <a:solidFill>
                          <a:schemeClr val="bg2">
                            <a:lumMod val="25000"/>
                          </a:schemeClr>
                        </a:solidFill>
                      </a:endParaRPr>
                    </a:p>
                  </a:txBody>
                  <a:tcPr/>
                </a:tc>
                <a:tc>
                  <a:txBody>
                    <a:bodyPr/>
                    <a:lstStyle/>
                    <a:p>
                      <a:r>
                        <a:rPr lang="es-ES" sz="1800" dirty="0" smtClean="0">
                          <a:solidFill>
                            <a:schemeClr val="bg2">
                              <a:lumMod val="25000"/>
                            </a:schemeClr>
                          </a:solidFill>
                        </a:rPr>
                        <a:t>Bloque</a:t>
                      </a:r>
                      <a:r>
                        <a:rPr lang="es-ES" sz="1800" baseline="0" dirty="0" smtClean="0">
                          <a:solidFill>
                            <a:schemeClr val="bg2">
                              <a:lumMod val="25000"/>
                            </a:schemeClr>
                          </a:solidFill>
                        </a:rPr>
                        <a:t> </a:t>
                      </a:r>
                      <a:r>
                        <a:rPr lang="es-ES" sz="1800" baseline="0" dirty="0" err="1" smtClean="0">
                          <a:solidFill>
                            <a:schemeClr val="bg2">
                              <a:lumMod val="25000"/>
                            </a:schemeClr>
                          </a:solidFill>
                        </a:rPr>
                        <a:t>Mojana</a:t>
                      </a:r>
                      <a:endParaRPr lang="es-ES" sz="1800" b="0" i="0" dirty="0">
                        <a:solidFill>
                          <a:schemeClr val="bg2">
                            <a:lumMod val="25000"/>
                          </a:schemeClr>
                        </a:solidFill>
                      </a:endParaRPr>
                    </a:p>
                  </a:txBody>
                  <a:tcPr/>
                </a:tc>
                <a:tc>
                  <a:txBody>
                    <a:bodyPr/>
                    <a:lstStyle/>
                    <a:p>
                      <a:r>
                        <a:rPr lang="es-ES" dirty="0" smtClean="0"/>
                        <a:t>Recluido en una cárcel de New York. </a:t>
                      </a:r>
                      <a:r>
                        <a:rPr lang="es-ES" baseline="0" dirty="0" smtClean="0"/>
                        <a:t> </a:t>
                      </a:r>
                      <a:r>
                        <a:rPr lang="es-ES" baseline="0" dirty="0" smtClean="0">
                          <a:solidFill>
                            <a:srgbClr val="C00000"/>
                          </a:solidFill>
                        </a:rPr>
                        <a:t>A septiembre de 2012, en versión en la Unidad de Justicia y Paz de la Fiscalía.</a:t>
                      </a:r>
                      <a:endParaRPr lang="es-ES" dirty="0">
                        <a:solidFill>
                          <a:srgbClr val="C00000"/>
                        </a:solidFill>
                      </a:endParaRPr>
                    </a:p>
                  </a:txBody>
                  <a:tcPr/>
                </a:tc>
              </a:tr>
            </a:tbl>
          </a:graphicData>
        </a:graphic>
      </p:graphicFrame>
    </p:spTree>
    <p:extLst>
      <p:ext uri="{BB962C8B-B14F-4D97-AF65-F5344CB8AC3E}">
        <p14:creationId xmlns:p14="http://schemas.microsoft.com/office/powerpoint/2010/main" val="1944416630"/>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51384" y="1124744"/>
            <a:ext cx="11029616" cy="1080120"/>
          </a:xfrm>
        </p:spPr>
        <p:txBody>
          <a:bodyPr>
            <a:normAutofit fontScale="90000"/>
          </a:bodyPr>
          <a:lstStyle/>
          <a:p>
            <a:pPr algn="ctr">
              <a:lnSpc>
                <a:spcPct val="150000"/>
              </a:lnSpc>
            </a:pPr>
            <a:r>
              <a:rPr lang="es-CO" sz="2000" b="1" dirty="0" smtClean="0">
                <a:solidFill>
                  <a:srgbClr val="DBFF75"/>
                </a:solidFill>
              </a:rPr>
              <a:t>Situación actual de los jefes paramilitares extraditados a estados unidos</a:t>
            </a:r>
            <a:br>
              <a:rPr lang="es-CO" sz="2000" b="1" dirty="0" smtClean="0">
                <a:solidFill>
                  <a:srgbClr val="DBFF75"/>
                </a:solidFill>
              </a:rPr>
            </a:br>
            <a:r>
              <a:rPr lang="es-CO" sz="2000" b="1" dirty="0" smtClean="0">
                <a:solidFill>
                  <a:srgbClr val="DBFF75"/>
                </a:solidFill>
              </a:rPr>
              <a:t/>
            </a:r>
            <a:br>
              <a:rPr lang="es-CO" sz="2000" b="1" dirty="0" smtClean="0">
                <a:solidFill>
                  <a:srgbClr val="DBFF75"/>
                </a:solidFill>
              </a:rPr>
            </a:br>
            <a:r>
              <a:rPr lang="es-CO" sz="2000" b="1" dirty="0" smtClean="0">
                <a:solidFill>
                  <a:srgbClr val="C00000"/>
                </a:solidFill>
              </a:rPr>
              <a:t>consolidado </a:t>
            </a:r>
            <a:endParaRPr lang="es-CO" sz="2000" b="1" dirty="0">
              <a:solidFill>
                <a:srgbClr val="C00000"/>
              </a:solidFill>
            </a:endParaRPr>
          </a:p>
        </p:txBody>
      </p:sp>
      <p:graphicFrame>
        <p:nvGraphicFramePr>
          <p:cNvPr id="4" name="Tabla 3"/>
          <p:cNvGraphicFramePr>
            <a:graphicFrameLocks noGrp="1"/>
          </p:cNvGraphicFramePr>
          <p:nvPr>
            <p:extLst>
              <p:ext uri="{D42A27DB-BD31-4B8C-83A1-F6EECF244321}">
                <p14:modId xmlns:p14="http://schemas.microsoft.com/office/powerpoint/2010/main" val="185840872"/>
              </p:ext>
            </p:extLst>
          </p:nvPr>
        </p:nvGraphicFramePr>
        <p:xfrm>
          <a:off x="2207568" y="2564904"/>
          <a:ext cx="8128000" cy="2595880"/>
        </p:xfrm>
        <a:graphic>
          <a:graphicData uri="http://schemas.openxmlformats.org/drawingml/2006/table">
            <a:tbl>
              <a:tblPr firstRow="1" bandRow="1">
                <a:tableStyleId>{3B4B98B0-60AC-42C2-AFA5-B58CD77FA1E5}</a:tableStyleId>
              </a:tblPr>
              <a:tblGrid>
                <a:gridCol w="6408712"/>
                <a:gridCol w="1719288"/>
              </a:tblGrid>
              <a:tr h="370840">
                <a:tc>
                  <a:txBody>
                    <a:bodyPr/>
                    <a:lstStyle/>
                    <a:p>
                      <a:r>
                        <a:rPr lang="es-CO" dirty="0" smtClean="0"/>
                        <a:t>JEFES PARAMILITARES EXTRADITADOS</a:t>
                      </a:r>
                      <a:endParaRPr lang="es-CO" dirty="0"/>
                    </a:p>
                  </a:txBody>
                  <a:tcPr/>
                </a:tc>
                <a:tc>
                  <a:txBody>
                    <a:bodyPr/>
                    <a:lstStyle/>
                    <a:p>
                      <a:r>
                        <a:rPr lang="es-CO" dirty="0" smtClean="0"/>
                        <a:t>24</a:t>
                      </a:r>
                      <a:endParaRPr lang="es-CO" dirty="0"/>
                    </a:p>
                  </a:txBody>
                  <a:tcPr/>
                </a:tc>
              </a:tr>
              <a:tr h="370840">
                <a:tc>
                  <a:txBody>
                    <a:bodyPr/>
                    <a:lstStyle/>
                    <a:p>
                      <a:r>
                        <a:rPr lang="es-CO" dirty="0" smtClean="0">
                          <a:solidFill>
                            <a:schemeClr val="bg2">
                              <a:lumMod val="25000"/>
                            </a:schemeClr>
                          </a:solidFill>
                        </a:rPr>
                        <a:t>CON SENTENCIA CONDENATORIA</a:t>
                      </a:r>
                      <a:endParaRPr lang="es-CO" dirty="0">
                        <a:solidFill>
                          <a:schemeClr val="bg2">
                            <a:lumMod val="25000"/>
                          </a:schemeClr>
                        </a:solidFill>
                      </a:endParaRPr>
                    </a:p>
                  </a:txBody>
                  <a:tcPr/>
                </a:tc>
                <a:tc>
                  <a:txBody>
                    <a:bodyPr/>
                    <a:lstStyle/>
                    <a:p>
                      <a:r>
                        <a:rPr lang="es-CO" dirty="0" smtClean="0">
                          <a:solidFill>
                            <a:schemeClr val="bg2">
                              <a:lumMod val="25000"/>
                            </a:schemeClr>
                          </a:solidFill>
                        </a:rPr>
                        <a:t>4</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CON</a:t>
                      </a:r>
                      <a:r>
                        <a:rPr lang="es-CO" baseline="0" dirty="0" smtClean="0">
                          <a:solidFill>
                            <a:schemeClr val="bg2">
                              <a:lumMod val="25000"/>
                            </a:schemeClr>
                          </a:solidFill>
                        </a:rPr>
                        <a:t> AUDIENCIAS EN CURSO Y PENDIENTE DE SENTENCIA</a:t>
                      </a:r>
                      <a:endParaRPr lang="es-CO" dirty="0">
                        <a:solidFill>
                          <a:schemeClr val="bg2">
                            <a:lumMod val="25000"/>
                          </a:schemeClr>
                        </a:solidFill>
                      </a:endParaRPr>
                    </a:p>
                  </a:txBody>
                  <a:tcPr/>
                </a:tc>
                <a:tc>
                  <a:txBody>
                    <a:bodyPr/>
                    <a:lstStyle/>
                    <a:p>
                      <a:r>
                        <a:rPr lang="es-CO" dirty="0" smtClean="0">
                          <a:solidFill>
                            <a:schemeClr val="bg2">
                              <a:lumMod val="25000"/>
                            </a:schemeClr>
                          </a:solidFill>
                        </a:rPr>
                        <a:t>3</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EXCLUIDOS</a:t>
                      </a:r>
                      <a:endParaRPr lang="es-CO" dirty="0">
                        <a:solidFill>
                          <a:schemeClr val="bg2">
                            <a:lumMod val="25000"/>
                          </a:schemeClr>
                        </a:solidFill>
                      </a:endParaRPr>
                    </a:p>
                  </a:txBody>
                  <a:tcPr/>
                </a:tc>
                <a:tc>
                  <a:txBody>
                    <a:bodyPr/>
                    <a:lstStyle/>
                    <a:p>
                      <a:r>
                        <a:rPr lang="es-CO" dirty="0" smtClean="0">
                          <a:solidFill>
                            <a:schemeClr val="bg2">
                              <a:lumMod val="25000"/>
                            </a:schemeClr>
                          </a:solidFill>
                        </a:rPr>
                        <a:t>4</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CON SOLICITUD DE EXCLUSIÓN</a:t>
                      </a:r>
                      <a:endParaRPr lang="es-CO" dirty="0">
                        <a:solidFill>
                          <a:schemeClr val="bg2">
                            <a:lumMod val="25000"/>
                          </a:schemeClr>
                        </a:solidFill>
                      </a:endParaRPr>
                    </a:p>
                  </a:txBody>
                  <a:tcPr/>
                </a:tc>
                <a:tc>
                  <a:txBody>
                    <a:bodyPr/>
                    <a:lstStyle/>
                    <a:p>
                      <a:r>
                        <a:rPr lang="es-CO" dirty="0" smtClean="0">
                          <a:solidFill>
                            <a:schemeClr val="bg2">
                              <a:lumMod val="25000"/>
                            </a:schemeClr>
                          </a:solidFill>
                        </a:rPr>
                        <a:t>1</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EN VERSIÓN LIBRE FGN</a:t>
                      </a:r>
                      <a:endParaRPr lang="es-CO" dirty="0">
                        <a:solidFill>
                          <a:schemeClr val="bg2">
                            <a:lumMod val="25000"/>
                          </a:schemeClr>
                        </a:solidFill>
                      </a:endParaRPr>
                    </a:p>
                  </a:txBody>
                  <a:tcPr/>
                </a:tc>
                <a:tc>
                  <a:txBody>
                    <a:bodyPr/>
                    <a:lstStyle/>
                    <a:p>
                      <a:r>
                        <a:rPr lang="es-CO" dirty="0" smtClean="0">
                          <a:solidFill>
                            <a:schemeClr val="bg2">
                              <a:lumMod val="25000"/>
                            </a:schemeClr>
                          </a:solidFill>
                        </a:rPr>
                        <a:t>7</a:t>
                      </a:r>
                      <a:endParaRPr lang="es-CO" dirty="0">
                        <a:solidFill>
                          <a:schemeClr val="bg2">
                            <a:lumMod val="25000"/>
                          </a:schemeClr>
                        </a:solidFill>
                      </a:endParaRPr>
                    </a:p>
                  </a:txBody>
                  <a:tcPr/>
                </a:tc>
              </a:tr>
              <a:tr h="370840">
                <a:tc>
                  <a:txBody>
                    <a:bodyPr/>
                    <a:lstStyle/>
                    <a:p>
                      <a:r>
                        <a:rPr lang="es-CO" dirty="0" smtClean="0">
                          <a:solidFill>
                            <a:schemeClr val="bg2">
                              <a:lumMod val="25000"/>
                            </a:schemeClr>
                          </a:solidFill>
                        </a:rPr>
                        <a:t>SIN CONOCIMIENTO DE SU SITUACIÓN ACTUAL EN J y P</a:t>
                      </a:r>
                      <a:endParaRPr lang="es-CO" dirty="0">
                        <a:solidFill>
                          <a:schemeClr val="bg2">
                            <a:lumMod val="25000"/>
                          </a:schemeClr>
                        </a:solidFill>
                      </a:endParaRPr>
                    </a:p>
                  </a:txBody>
                  <a:tcPr/>
                </a:tc>
                <a:tc>
                  <a:txBody>
                    <a:bodyPr/>
                    <a:lstStyle/>
                    <a:p>
                      <a:r>
                        <a:rPr lang="es-CO" dirty="0" smtClean="0">
                          <a:solidFill>
                            <a:schemeClr val="bg2">
                              <a:lumMod val="25000"/>
                            </a:schemeClr>
                          </a:solidFill>
                        </a:rPr>
                        <a:t>5</a:t>
                      </a:r>
                      <a:endParaRPr lang="es-CO" dirty="0">
                        <a:solidFill>
                          <a:schemeClr val="bg2">
                            <a:lumMod val="25000"/>
                          </a:schemeClr>
                        </a:solidFill>
                      </a:endParaRPr>
                    </a:p>
                  </a:txBody>
                  <a:tcPr/>
                </a:tc>
              </a:tr>
            </a:tbl>
          </a:graphicData>
        </a:graphic>
      </p:graphicFrame>
    </p:spTree>
    <p:extLst>
      <p:ext uri="{BB962C8B-B14F-4D97-AF65-F5344CB8AC3E}">
        <p14:creationId xmlns:p14="http://schemas.microsoft.com/office/powerpoint/2010/main" val="69528224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07368" y="730971"/>
            <a:ext cx="11029950" cy="1871663"/>
          </a:xfrm>
        </p:spPr>
        <p:txBody>
          <a:bodyPr>
            <a:normAutofit/>
          </a:bodyPr>
          <a:lstStyle/>
          <a:p>
            <a:pPr lvl="0" algn="ctr"/>
            <a:r>
              <a:rPr lang="es-ES" b="1" cap="small" dirty="0" smtClean="0">
                <a:solidFill>
                  <a:srgbClr val="C00000"/>
                </a:solidFill>
                <a:cs typeface="Arial" pitchFamily="34" charset="0"/>
              </a:rPr>
              <a:t>Sentencia 4</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Vencedores de Arauca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911424" y="2780928"/>
            <a:ext cx="10447355" cy="2800767"/>
          </a:xfrm>
          <a:prstGeom prst="rect">
            <a:avLst/>
          </a:prstGeom>
        </p:spPr>
        <p:txBody>
          <a:bodyPr wrap="square">
            <a:spAutoFit/>
          </a:bodyPr>
          <a:lstStyle/>
          <a:p>
            <a:pPr algn="just"/>
            <a:r>
              <a:rPr lang="es-ES_tradnl" sz="1600" dirty="0" smtClean="0">
                <a:latin typeface="Malgun Gothic" panose="020B0503020000020004" pitchFamily="34" charset="-127"/>
                <a:ea typeface="Malgun Gothic" panose="020B0503020000020004" pitchFamily="34" charset="-127"/>
              </a:rPr>
              <a:t>El </a:t>
            </a:r>
            <a:r>
              <a:rPr lang="es-ES_tradnl" sz="1600" dirty="0">
                <a:latin typeface="Malgun Gothic" panose="020B0503020000020004" pitchFamily="34" charset="-127"/>
                <a:ea typeface="Malgun Gothic" panose="020B0503020000020004" pitchFamily="34" charset="-127"/>
              </a:rPr>
              <a:t>bloque Vencedores de Arauca estableció su puesto de mando en la vereda Puerto Gaitán del municipio de </a:t>
            </a:r>
            <a:r>
              <a:rPr lang="es-ES_tradnl" sz="1600" dirty="0" err="1">
                <a:latin typeface="Malgun Gothic" panose="020B0503020000020004" pitchFamily="34" charset="-127"/>
                <a:ea typeface="Malgun Gothic" panose="020B0503020000020004" pitchFamily="34" charset="-127"/>
              </a:rPr>
              <a:t>Tame</a:t>
            </a:r>
            <a:r>
              <a:rPr lang="es-ES_tradnl" sz="1600" dirty="0">
                <a:latin typeface="Malgun Gothic" panose="020B0503020000020004" pitchFamily="34" charset="-127"/>
                <a:ea typeface="Malgun Gothic" panose="020B0503020000020004" pitchFamily="34" charset="-127"/>
              </a:rPr>
              <a:t> (Arauca), operando en 108 de las 206 veredas con las que cuenta el departamento de Arauca, en el cual operó en los municipios de </a:t>
            </a:r>
            <a:r>
              <a:rPr lang="es-ES_tradnl" sz="1600" dirty="0" err="1">
                <a:latin typeface="Malgun Gothic" panose="020B0503020000020004" pitchFamily="34" charset="-127"/>
                <a:ea typeface="Malgun Gothic" panose="020B0503020000020004" pitchFamily="34" charset="-127"/>
              </a:rPr>
              <a:t>Tame</a:t>
            </a:r>
            <a:r>
              <a:rPr lang="es-ES_tradnl" sz="1600" dirty="0">
                <a:latin typeface="Malgun Gothic" panose="020B0503020000020004" pitchFamily="34" charset="-127"/>
                <a:ea typeface="Malgun Gothic" panose="020B0503020000020004" pitchFamily="34" charset="-127"/>
              </a:rPr>
              <a:t>, Arauca, Puerto Rondón, </a:t>
            </a:r>
            <a:r>
              <a:rPr lang="es-ES_tradnl" sz="1600" dirty="0" err="1">
                <a:latin typeface="Malgun Gothic" panose="020B0503020000020004" pitchFamily="34" charset="-127"/>
                <a:ea typeface="Malgun Gothic" panose="020B0503020000020004" pitchFamily="34" charset="-127"/>
              </a:rPr>
              <a:t>Cravo</a:t>
            </a:r>
            <a:r>
              <a:rPr lang="es-ES_tradnl" sz="1600" dirty="0">
                <a:latin typeface="Malgun Gothic" panose="020B0503020000020004" pitchFamily="34" charset="-127"/>
                <a:ea typeface="Malgun Gothic" panose="020B0503020000020004" pitchFamily="34" charset="-127"/>
              </a:rPr>
              <a:t> Norte y </a:t>
            </a:r>
            <a:r>
              <a:rPr lang="es-ES_tradnl" sz="1600" dirty="0" err="1">
                <a:latin typeface="Malgun Gothic" panose="020B0503020000020004" pitchFamily="34" charset="-127"/>
                <a:ea typeface="Malgun Gothic" panose="020B0503020000020004" pitchFamily="34" charset="-127"/>
              </a:rPr>
              <a:t>Saravena</a:t>
            </a:r>
            <a:r>
              <a:rPr lang="es-ES_tradnl" sz="1600" dirty="0">
                <a:latin typeface="Malgun Gothic" panose="020B0503020000020004" pitchFamily="34" charset="-127"/>
                <a:ea typeface="Malgun Gothic" panose="020B0503020000020004" pitchFamily="34" charset="-127"/>
              </a:rPr>
              <a:t>, con lo que se logró el control territorial de cerca del sesenta por ciento (60%) del Departamento de Arauca; así mismo, el bloque Vencedores de Arauca hizo presencia en el municipio de Hato Corozal (Casanare</a:t>
            </a:r>
            <a:r>
              <a:rPr lang="es-ES_tradnl" sz="1600" dirty="0" smtClean="0">
                <a:latin typeface="Malgun Gothic" panose="020B0503020000020004" pitchFamily="34" charset="-127"/>
                <a:ea typeface="Malgun Gothic" panose="020B0503020000020004" pitchFamily="34" charset="-127"/>
              </a:rPr>
              <a:t>).</a:t>
            </a:r>
          </a:p>
          <a:p>
            <a:pPr algn="just"/>
            <a:endParaRPr lang="es-ES_tradnl" sz="1600" dirty="0">
              <a:latin typeface="Malgun Gothic" panose="020B0503020000020004" pitchFamily="34" charset="-127"/>
              <a:ea typeface="Malgun Gothic" panose="020B0503020000020004" pitchFamily="34" charset="-127"/>
            </a:endParaRPr>
          </a:p>
          <a:p>
            <a:pPr algn="just"/>
            <a:r>
              <a:rPr lang="es-ES_tradnl" sz="1600" dirty="0">
                <a:latin typeface="Malgun Gothic" panose="020B0503020000020004" pitchFamily="34" charset="-127"/>
                <a:ea typeface="Malgun Gothic" panose="020B0503020000020004" pitchFamily="34" charset="-127"/>
              </a:rPr>
              <a:t>El área de influencia del Bloque Vencedores de Arauca en el departamento de Arauca fue la siguiente: En Arauca, 28 veredas de las 49; en </a:t>
            </a:r>
            <a:r>
              <a:rPr lang="es-ES_tradnl" sz="1600" dirty="0" err="1">
                <a:latin typeface="Malgun Gothic" panose="020B0503020000020004" pitchFamily="34" charset="-127"/>
                <a:ea typeface="Malgun Gothic" panose="020B0503020000020004" pitchFamily="34" charset="-127"/>
              </a:rPr>
              <a:t>Tame</a:t>
            </a:r>
            <a:r>
              <a:rPr lang="es-ES_tradnl" sz="1600" dirty="0">
                <a:latin typeface="Malgun Gothic" panose="020B0503020000020004" pitchFamily="34" charset="-127"/>
                <a:ea typeface="Malgun Gothic" panose="020B0503020000020004" pitchFamily="34" charset="-127"/>
              </a:rPr>
              <a:t>, 43 veredas de las 140; en Puerto Rondón, en las 21 veredas con las que cuenta; en </a:t>
            </a:r>
            <a:r>
              <a:rPr lang="es-ES_tradnl" sz="1600" dirty="0" err="1">
                <a:latin typeface="Malgun Gothic" panose="020B0503020000020004" pitchFamily="34" charset="-127"/>
                <a:ea typeface="Malgun Gothic" panose="020B0503020000020004" pitchFamily="34" charset="-127"/>
              </a:rPr>
              <a:t>Cravo</a:t>
            </a:r>
            <a:r>
              <a:rPr lang="es-ES_tradnl" sz="1600" dirty="0">
                <a:latin typeface="Malgun Gothic" panose="020B0503020000020004" pitchFamily="34" charset="-127"/>
                <a:ea typeface="Malgun Gothic" panose="020B0503020000020004" pitchFamily="34" charset="-127"/>
              </a:rPr>
              <a:t> Norte, en las 16 veredas con las que cuenta; y en </a:t>
            </a:r>
            <a:r>
              <a:rPr lang="es-ES_tradnl" sz="1600" dirty="0" err="1">
                <a:latin typeface="Malgun Gothic" panose="020B0503020000020004" pitchFamily="34" charset="-127"/>
                <a:ea typeface="Malgun Gothic" panose="020B0503020000020004" pitchFamily="34" charset="-127"/>
              </a:rPr>
              <a:t>Saravena</a:t>
            </a:r>
            <a:r>
              <a:rPr lang="es-ES_tradnl" sz="1600" dirty="0">
                <a:latin typeface="Malgun Gothic" panose="020B0503020000020004" pitchFamily="34" charset="-127"/>
                <a:ea typeface="Malgun Gothic" panose="020B0503020000020004" pitchFamily="34" charset="-127"/>
              </a:rPr>
              <a:t>, en el casco urbano solamente. En el departamento del Casanare, operó únicamente en el municipio de Hato Corozal, donde ejerció influencia en 29 veredas de las 63 con las que éste cuenta.</a:t>
            </a:r>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629055788"/>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492631" y="3046307"/>
            <a:ext cx="1905862"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536848" y="3354084"/>
            <a:ext cx="15049672" cy="40639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6931782" y="565317"/>
            <a:ext cx="4680520"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Patrulleros: 1</a:t>
            </a:r>
          </a:p>
          <a:p>
            <a:pPr algn="r"/>
            <a:r>
              <a:rPr lang="es-ES" sz="1600" b="1" cap="small" dirty="0">
                <a:solidFill>
                  <a:schemeClr val="accent5">
                    <a:lumMod val="20000"/>
                    <a:lumOff val="80000"/>
                  </a:schemeClr>
                </a:solidFill>
              </a:rPr>
              <a:t>Consolidado conductas punibles: 341</a:t>
            </a:r>
          </a:p>
          <a:p>
            <a:pPr algn="r"/>
            <a:r>
              <a:rPr lang="es-ES" sz="1600" b="1" cap="small" dirty="0" smtClean="0">
                <a:solidFill>
                  <a:schemeClr val="accent5">
                    <a:lumMod val="20000"/>
                    <a:lumOff val="80000"/>
                  </a:schemeClr>
                </a:solidFill>
              </a:rPr>
              <a:t>Hechos: 191</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 </a:t>
            </a:r>
            <a:r>
              <a:rPr lang="es-ES" sz="1600" b="1" cap="small" dirty="0" smtClean="0">
                <a:solidFill>
                  <a:schemeClr val="accent5">
                    <a:lumMod val="20000"/>
                    <a:lumOff val="80000"/>
                  </a:schemeClr>
                </a:solidFill>
              </a:rPr>
              <a:t>1081</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499193" y="3827433"/>
          <a:ext cx="6336705" cy="2690246"/>
        </p:xfrm>
        <a:graphic>
          <a:graphicData uri="http://schemas.openxmlformats.org/drawingml/2006/table">
            <a:tbl>
              <a:tblPr firstRow="1" bandRow="1">
                <a:tableStyleId>{5C22544A-7EE6-4342-B048-85BDC9FD1C3A}</a:tableStyleId>
              </a:tblPr>
              <a:tblGrid>
                <a:gridCol w="2736304"/>
                <a:gridCol w="792088"/>
                <a:gridCol w="268215"/>
                <a:gridCol w="1603993"/>
                <a:gridCol w="936105"/>
              </a:tblGrid>
              <a:tr h="506411">
                <a:tc gridSpan="3">
                  <a:txBody>
                    <a:bodyPr/>
                    <a:lstStyle/>
                    <a:p>
                      <a:pPr marL="450850" indent="0" algn="just"/>
                      <a:r>
                        <a:rPr lang="es-ES" sz="1400" dirty="0" smtClean="0">
                          <a:solidFill>
                            <a:schemeClr val="tx1"/>
                          </a:solidFill>
                        </a:rPr>
                        <a:t>Edgar Ignacio</a:t>
                      </a:r>
                      <a:r>
                        <a:rPr lang="es-ES" sz="1400" baseline="0" dirty="0" smtClean="0">
                          <a:solidFill>
                            <a:schemeClr val="tx1"/>
                          </a:solidFill>
                        </a:rPr>
                        <a:t> Fierro Flores alias “Don Antonio”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r>
                        <a:rPr lang="es-ES" sz="1400" dirty="0" smtClean="0">
                          <a:solidFill>
                            <a:schemeClr val="tx1"/>
                          </a:solidFill>
                        </a:rPr>
                        <a:t>Comandante </a:t>
                      </a:r>
                      <a:r>
                        <a:rPr lang="es-ES" sz="1000" dirty="0" smtClean="0">
                          <a:solidFill>
                            <a:schemeClr val="tx1"/>
                          </a:solidFill>
                        </a:rPr>
                        <a:t>Frente José Pablo Díaz</a:t>
                      </a:r>
                      <a:endParaRPr lang="es-ES" sz="100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125</a:t>
                      </a:r>
                      <a:endParaRPr lang="es-ES" sz="1400" dirty="0"/>
                    </a:p>
                  </a:txBody>
                  <a:tcPr/>
                </a:tc>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117</a:t>
                      </a:r>
                      <a:endParaRPr lang="es-ES" sz="1400" dirty="0"/>
                    </a:p>
                  </a:txBody>
                  <a:tcPr/>
                </a:tc>
              </a:tr>
              <a:tr h="297889">
                <a:tc>
                  <a:txBody>
                    <a:bodyPr/>
                    <a:lstStyle/>
                    <a:p>
                      <a:r>
                        <a:rPr lang="es-ES" sz="1400" dirty="0" smtClean="0"/>
                        <a:t>Desaparición</a:t>
                      </a:r>
                      <a:r>
                        <a:rPr lang="es-ES" sz="1400" baseline="0" dirty="0" smtClean="0"/>
                        <a:t> forzada</a:t>
                      </a:r>
                      <a:endParaRPr lang="es-ES" sz="1400" dirty="0"/>
                    </a:p>
                  </a:txBody>
                  <a:tcPr/>
                </a:tc>
                <a:tc>
                  <a:txBody>
                    <a:bodyPr/>
                    <a:lstStyle/>
                    <a:p>
                      <a:r>
                        <a:rPr lang="es-ES" sz="1400" dirty="0" smtClean="0"/>
                        <a:t>13</a:t>
                      </a:r>
                      <a:endParaRPr lang="es-ES" sz="1400" dirty="0"/>
                    </a:p>
                  </a:txBody>
                  <a:tcPr/>
                </a:tc>
                <a:tc gridSpan="2">
                  <a:txBody>
                    <a:bodyPr/>
                    <a:lstStyle/>
                    <a:p>
                      <a:r>
                        <a:rPr lang="es-ES" sz="1400" dirty="0" smtClean="0"/>
                        <a:t>Acceso carnal violento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a:txBody>
                    <a:bodyPr/>
                    <a:lstStyle/>
                    <a:p>
                      <a:r>
                        <a:rPr lang="es-ES" sz="1400" dirty="0" smtClean="0"/>
                        <a:t>Secuestro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4</a:t>
                      </a:r>
                      <a:endParaRPr lang="es-ES" sz="1400" dirty="0"/>
                    </a:p>
                  </a:txBody>
                  <a:tcPr/>
                </a:tc>
              </a:tr>
              <a:tr h="297889">
                <a:tc>
                  <a:txBody>
                    <a:bodyPr/>
                    <a:lstStyle/>
                    <a:p>
                      <a:r>
                        <a:rPr lang="es-ES" sz="1400" dirty="0" smtClean="0"/>
                        <a:t>Tentativa de homicidio</a:t>
                      </a:r>
                      <a:endParaRPr lang="es-ES" sz="1400" dirty="0"/>
                    </a:p>
                  </a:txBody>
                  <a:tcPr/>
                </a:tc>
                <a:tc>
                  <a:txBody>
                    <a:bodyPr/>
                    <a:lstStyle/>
                    <a:p>
                      <a:r>
                        <a:rPr lang="es-ES" sz="1400" dirty="0" smtClean="0"/>
                        <a:t>13</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r h="246453">
                <a:tc>
                  <a:txBody>
                    <a:bodyPr/>
                    <a:lstStyle/>
                    <a:p>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CO"/>
                    </a:p>
                  </a:txBody>
                  <a:tcPr/>
                </a:tc>
                <a:tc>
                  <a:txBody>
                    <a:bodyPr/>
                    <a:lstStyle/>
                    <a:p>
                      <a:r>
                        <a:rPr lang="es-ES" sz="1400" dirty="0" smtClean="0"/>
                        <a:t>6</a:t>
                      </a:r>
                      <a:endParaRPr lang="es-ES" sz="1400" dirty="0"/>
                    </a:p>
                  </a:txBody>
                  <a:tcPr/>
                </a:tc>
              </a:tr>
              <a:tr h="229685">
                <a:tc>
                  <a:txBody>
                    <a:bodyPr/>
                    <a:lstStyle/>
                    <a:p>
                      <a:r>
                        <a:rPr lang="es-ES" sz="1400" dirty="0" smtClean="0"/>
                        <a:t>Exacciones o contribuciones</a:t>
                      </a:r>
                      <a:r>
                        <a:rPr lang="es-ES" sz="1400" baseline="0" dirty="0" smtClean="0"/>
                        <a:t> </a:t>
                      </a:r>
                      <a:r>
                        <a:rPr lang="es-ES" sz="1400" baseline="0" dirty="0" err="1" smtClean="0"/>
                        <a:t>arbtr</a:t>
                      </a:r>
                      <a:r>
                        <a:rPr lang="es-ES" sz="1400" baseline="0" dirty="0" smtClean="0"/>
                        <a:t>.</a:t>
                      </a:r>
                      <a:endParaRPr lang="es-ES" sz="1400" dirty="0"/>
                    </a:p>
                  </a:txBody>
                  <a:tcPr/>
                </a:tc>
                <a:tc>
                  <a:txBody>
                    <a:bodyPr/>
                    <a:lstStyle/>
                    <a:p>
                      <a:r>
                        <a:rPr lang="es-ES" sz="1400" dirty="0" smtClean="0"/>
                        <a:t>17</a:t>
                      </a:r>
                      <a:endParaRPr lang="es-ES" sz="1400" dirty="0"/>
                    </a:p>
                  </a:txBody>
                  <a:tcPr/>
                </a:tc>
                <a:tc gridSpan="2">
                  <a:txBody>
                    <a:bodyPr/>
                    <a:lstStyle/>
                    <a:p>
                      <a:r>
                        <a:rPr lang="es-ES" sz="1400" dirty="0" smtClean="0"/>
                        <a:t>Otros</a:t>
                      </a:r>
                      <a:endParaRPr lang="es-ES" sz="1400" dirty="0"/>
                    </a:p>
                  </a:txBody>
                  <a:tcPr/>
                </a:tc>
                <a:tc hMerge="1">
                  <a:txBody>
                    <a:bodyPr/>
                    <a:lstStyle/>
                    <a:p>
                      <a:endParaRPr lang="es-CO"/>
                    </a:p>
                  </a:txBody>
                  <a:tcPr/>
                </a:tc>
                <a:tc>
                  <a:txBody>
                    <a:bodyPr/>
                    <a:lstStyle/>
                    <a:p>
                      <a:r>
                        <a:rPr lang="es-ES" sz="1400" dirty="0" smtClean="0"/>
                        <a:t>9</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Frentes</a:t>
                      </a:r>
                      <a:r>
                        <a:rPr lang="es-ES" sz="1800" b="1" kern="1200" cap="small" baseline="0" dirty="0" smtClean="0">
                          <a:solidFill>
                            <a:srgbClr val="FFFF66"/>
                          </a:solidFill>
                          <a:latin typeface="+mn-lt"/>
                          <a:ea typeface="+mn-ea"/>
                          <a:cs typeface="Arial" pitchFamily="34" charset="0"/>
                        </a:rPr>
                        <a:t> José Pablo Díaz  y Mártires del César </a:t>
                      </a:r>
                      <a:r>
                        <a:rPr lang="es-ES" sz="1800" b="1" kern="1200" cap="small" dirty="0" smtClean="0">
                          <a:solidFill>
                            <a:srgbClr val="FFFF66"/>
                          </a:solidFill>
                          <a:latin typeface="+mn-lt"/>
                          <a:ea typeface="+mn-ea"/>
                          <a:cs typeface="Arial" pitchFamily="34" charset="0"/>
                        </a:rPr>
                        <a:t>del Bloque Norte </a:t>
                      </a:r>
                      <a:r>
                        <a:rPr lang="es-CO" sz="1800" b="1" kern="1200" cap="small" dirty="0" smtClean="0">
                          <a:solidFill>
                            <a:srgbClr val="FFFF66"/>
                          </a:solidFill>
                          <a:latin typeface="+mn-lt"/>
                          <a:ea typeface="+mn-ea"/>
                          <a:cs typeface="Arial" pitchFamily="34" charset="0"/>
                        </a:rPr>
                        <a:t>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Léster</a:t>
                      </a:r>
                      <a:r>
                        <a:rPr lang="es-ES" sz="1050" dirty="0" smtClean="0"/>
                        <a:t> María González R.</a:t>
                      </a:r>
                      <a:endParaRPr lang="es-ES" sz="1050" dirty="0"/>
                    </a:p>
                  </a:txBody>
                  <a:tcPr/>
                </a:tc>
                <a:tc>
                  <a:txBody>
                    <a:bodyPr/>
                    <a:lstStyle/>
                    <a:p>
                      <a:r>
                        <a:rPr lang="es-ES" sz="1400" dirty="0" smtClean="0"/>
                        <a:t>7 diciembre de 2011 </a:t>
                      </a:r>
                      <a:r>
                        <a:rPr lang="es-ES" sz="1400" dirty="0" smtClean="0">
                          <a:hlinkClick r:id="rId3"/>
                        </a:rPr>
                        <a:t>Consulte texto</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Dr. José Luis Barceló Camacho</a:t>
                      </a:r>
                      <a:endParaRPr lang="es-ES" sz="1050" dirty="0"/>
                    </a:p>
                  </a:txBody>
                  <a:tcPr/>
                </a:tc>
                <a:tc>
                  <a:txBody>
                    <a:bodyPr/>
                    <a:lstStyle/>
                    <a:p>
                      <a:r>
                        <a:rPr lang="es-ES" sz="1400" dirty="0" smtClean="0"/>
                        <a:t>Rad. 38508 6 de junio de 2012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5</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83" name="Tabla 82"/>
          <p:cNvGraphicFramePr>
            <a:graphicFrameLocks noGrp="1"/>
          </p:cNvGraphicFramePr>
          <p:nvPr>
            <p:extLst/>
          </p:nvPr>
        </p:nvGraphicFramePr>
        <p:xfrm>
          <a:off x="7130151" y="3737008"/>
          <a:ext cx="4366449" cy="2834640"/>
        </p:xfrm>
        <a:graphic>
          <a:graphicData uri="http://schemas.openxmlformats.org/drawingml/2006/table">
            <a:tbl>
              <a:tblPr firstRow="1" bandRow="1">
                <a:tableStyleId>{5C22544A-7EE6-4342-B048-85BDC9FD1C3A}</a:tableStyleId>
              </a:tblPr>
              <a:tblGrid>
                <a:gridCol w="2651058"/>
                <a:gridCol w="583348"/>
                <a:gridCol w="1132043"/>
              </a:tblGrid>
              <a:tr h="506411">
                <a:tc>
                  <a:txBody>
                    <a:bodyPr/>
                    <a:lstStyle/>
                    <a:p>
                      <a:pPr marL="450850" indent="0" algn="l"/>
                      <a:r>
                        <a:rPr lang="es-ES" sz="1400" dirty="0" smtClean="0">
                          <a:solidFill>
                            <a:schemeClr val="tx1"/>
                          </a:solidFill>
                        </a:rPr>
                        <a:t>Andrés</a:t>
                      </a:r>
                      <a:r>
                        <a:rPr lang="es-ES" sz="1400" baseline="0" dirty="0" smtClean="0">
                          <a:solidFill>
                            <a:schemeClr val="tx1"/>
                          </a:solidFill>
                        </a:rPr>
                        <a:t> Mauricio Torres León alias “Z1”</a:t>
                      </a:r>
                      <a:endParaRPr lang="es-ES" sz="14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Patrullero </a:t>
                      </a:r>
                      <a:r>
                        <a:rPr lang="es-ES" sz="1000" dirty="0" smtClean="0">
                          <a:solidFill>
                            <a:schemeClr val="tx1"/>
                          </a:solidFill>
                        </a:rPr>
                        <a:t>Frente</a:t>
                      </a:r>
                      <a:r>
                        <a:rPr lang="es-ES" sz="1000" baseline="0" dirty="0" smtClean="0">
                          <a:solidFill>
                            <a:schemeClr val="tx1"/>
                          </a:solidFill>
                        </a:rPr>
                        <a:t> Mártires del César</a:t>
                      </a:r>
                      <a:endParaRPr lang="es-ES" sz="10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7345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200" dirty="0" smtClean="0">
                          <a:solidFill>
                            <a:schemeClr val="accent6">
                              <a:lumMod val="20000"/>
                              <a:lumOff val="80000"/>
                            </a:schemeClr>
                          </a:solidFill>
                        </a:rPr>
                        <a:t>Número de conductas punibles por las que fue condenado</a:t>
                      </a:r>
                    </a:p>
                    <a:p>
                      <a:pPr marL="450850" indent="0" algn="just"/>
                      <a:endParaRPr lang="es-ES" sz="1400" dirty="0"/>
                    </a:p>
                  </a:txBody>
                  <a:tcPr>
                    <a:solidFill>
                      <a:schemeClr val="accent6">
                        <a:lumMod val="50000"/>
                      </a:schemeClr>
                    </a:solidFill>
                  </a:tcPr>
                </a:tc>
                <a:tc hMerge="1">
                  <a:txBody>
                    <a:bodyPr/>
                    <a:lstStyle/>
                    <a:p>
                      <a:endParaRPr lang="es-ES" sz="800" dirty="0"/>
                    </a:p>
                  </a:txBody>
                  <a:tcPr/>
                </a:tc>
                <a:tc hMerge="1">
                  <a:txBody>
                    <a:bodyPr/>
                    <a:lstStyle/>
                    <a:p>
                      <a:pPr marL="450850" indent="0" algn="just"/>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97889">
                <a:tc gridSpan="2">
                  <a:txBody>
                    <a:bodyPr/>
                    <a:lstStyle/>
                    <a:p>
                      <a:r>
                        <a:rPr lang="es-ES" sz="1400" dirty="0" smtClean="0"/>
                        <a:t>Desaparición</a:t>
                      </a:r>
                      <a:r>
                        <a:rPr lang="es-ES" sz="1400" baseline="0" dirty="0" smtClean="0"/>
                        <a:t> forzada</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4</a:t>
                      </a:r>
                      <a:endParaRPr lang="es-ES" sz="1400" dirty="0"/>
                    </a:p>
                  </a:txBody>
                  <a:tcPr/>
                </a:tc>
              </a:tr>
              <a:tr h="297889">
                <a:tc gridSpan="2">
                  <a:txBody>
                    <a:bodyPr/>
                    <a:lstStyle/>
                    <a:p>
                      <a:r>
                        <a:rPr lang="es-ES" sz="1400" smtClean="0"/>
                        <a:t>Homicidio</a:t>
                      </a:r>
                      <a:endParaRPr lang="es-ES" sz="1400" dirty="0"/>
                    </a:p>
                  </a:txBody>
                  <a:tcPr/>
                </a:tc>
                <a:tc hMerge="1">
                  <a:txBody>
                    <a:bodyPr/>
                    <a:lstStyle/>
                    <a:p>
                      <a:endParaRPr lang="es-CO" dirty="0"/>
                    </a:p>
                  </a:txBody>
                  <a:tcPr/>
                </a:tc>
                <a:tc>
                  <a:txBody>
                    <a:bodyPr/>
                    <a:lstStyle/>
                    <a:p>
                      <a:r>
                        <a:rPr lang="es-ES" sz="1400" dirty="0" smtClean="0"/>
                        <a:t>8</a:t>
                      </a:r>
                      <a:endParaRPr lang="es-ES" sz="1400" dirty="0"/>
                    </a:p>
                  </a:txBody>
                  <a:tcPr/>
                </a:tc>
              </a:tr>
              <a:tr h="246453">
                <a:tc gridSpan="2">
                  <a:txBody>
                    <a:bodyPr/>
                    <a:lstStyle/>
                    <a:p>
                      <a:r>
                        <a:rPr lang="es-ES" sz="1400" dirty="0" smtClean="0"/>
                        <a:t>Hurto</a:t>
                      </a:r>
                      <a:endParaRPr lang="es-ES" sz="1400" dirty="0"/>
                    </a:p>
                  </a:txBody>
                  <a:tcPr/>
                </a:tc>
                <a:tc hMerge="1">
                  <a:txBody>
                    <a:bodyPr/>
                    <a:lstStyle/>
                    <a:p>
                      <a:endParaRPr lang="es-CO"/>
                    </a:p>
                  </a:txBody>
                  <a:tcPr/>
                </a:tc>
                <a:tc>
                  <a:txBody>
                    <a:bodyPr/>
                    <a:lstStyle/>
                    <a:p>
                      <a:r>
                        <a:rPr lang="es-ES" sz="1400" dirty="0" smtClean="0"/>
                        <a:t>5</a:t>
                      </a:r>
                      <a:endParaRPr lang="es-ES" sz="1400" dirty="0"/>
                    </a:p>
                  </a:txBody>
                  <a:tcPr/>
                </a:tc>
              </a:tr>
              <a:tr h="229685">
                <a:tc gridSpan="2">
                  <a:txBody>
                    <a:bodyPr/>
                    <a:lstStyle/>
                    <a:p>
                      <a:r>
                        <a:rPr lang="es-ES" sz="1400" dirty="0" smtClean="0"/>
                        <a:t>Otros</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bl>
          </a:graphicData>
        </a:graphic>
      </p:graphicFrame>
      <p:grpSp>
        <p:nvGrpSpPr>
          <p:cNvPr id="87" name="Group 111"/>
          <p:cNvGrpSpPr>
            <a:grpSpLocks/>
          </p:cNvGrpSpPr>
          <p:nvPr/>
        </p:nvGrpSpPr>
        <p:grpSpPr bwMode="auto">
          <a:xfrm>
            <a:off x="8047980" y="1869389"/>
            <a:ext cx="2160240" cy="1656184"/>
            <a:chOff x="748" y="80"/>
            <a:chExt cx="4885" cy="4240"/>
          </a:xfrm>
        </p:grpSpPr>
        <p:sp>
          <p:nvSpPr>
            <p:cNvPr id="88"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3"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35"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6"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7"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8"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9"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40"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141"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42"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43" name="Freeform 28"/>
          <p:cNvSpPr>
            <a:spLocks/>
          </p:cNvSpPr>
          <p:nvPr/>
        </p:nvSpPr>
        <p:spPr bwMode="auto">
          <a:xfrm>
            <a:off x="8852376" y="2361030"/>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144" name="51 Imagen" descr="83090257.jpg"/>
          <p:cNvPicPr>
            <a:picLocks noChangeAspect="1"/>
          </p:cNvPicPr>
          <p:nvPr/>
        </p:nvPicPr>
        <p:blipFill>
          <a:blip r:embed="rId7" cstate="print"/>
          <a:stretch>
            <a:fillRect/>
          </a:stretch>
        </p:blipFill>
        <p:spPr>
          <a:xfrm>
            <a:off x="479376" y="3836621"/>
            <a:ext cx="432048" cy="570570"/>
          </a:xfrm>
          <a:prstGeom prst="rect">
            <a:avLst/>
          </a:prstGeom>
          <a:ln>
            <a:noFill/>
          </a:ln>
          <a:effectLst>
            <a:outerShdw blurRad="292100" dist="139700" dir="2700000" algn="tl" rotWithShape="0">
              <a:srgbClr val="333333">
                <a:alpha val="65000"/>
              </a:srgbClr>
            </a:outerShdw>
          </a:effectLst>
        </p:spPr>
      </p:pic>
      <p:pic>
        <p:nvPicPr>
          <p:cNvPr id="145" name="52 Imagen" descr="12647253.jpg"/>
          <p:cNvPicPr>
            <a:picLocks noChangeAspect="1"/>
          </p:cNvPicPr>
          <p:nvPr/>
        </p:nvPicPr>
        <p:blipFill>
          <a:blip r:embed="rId8" cstate="print"/>
          <a:stretch>
            <a:fillRect/>
          </a:stretch>
        </p:blipFill>
        <p:spPr>
          <a:xfrm>
            <a:off x="7176120" y="3762518"/>
            <a:ext cx="432048" cy="47584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74454415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07368" y="613714"/>
            <a:ext cx="11029950" cy="1871663"/>
          </a:xfrm>
        </p:spPr>
        <p:txBody>
          <a:bodyPr>
            <a:normAutofit/>
          </a:bodyPr>
          <a:lstStyle/>
          <a:p>
            <a:pPr lvl="0" algn="ctr"/>
            <a:r>
              <a:rPr lang="es-ES" b="1" cap="small" dirty="0" smtClean="0">
                <a:solidFill>
                  <a:srgbClr val="C00000"/>
                </a:solidFill>
                <a:cs typeface="Arial" pitchFamily="34" charset="0"/>
              </a:rPr>
              <a:t>Sentencia 5</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Frentes José Pablo Díaz y Mártires del César del Bloque Norte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551384" y="2708920"/>
            <a:ext cx="11305255" cy="4031873"/>
          </a:xfrm>
          <a:prstGeom prst="rect">
            <a:avLst/>
          </a:prstGeom>
        </p:spPr>
        <p:txBody>
          <a:bodyPr wrap="square">
            <a:spAutoFit/>
          </a:bodyPr>
          <a:lstStyle/>
          <a:p>
            <a:pPr algn="just"/>
            <a:r>
              <a:rPr lang="es-CO" sz="1600" dirty="0">
                <a:latin typeface="Malgun Gothic" panose="020B0503020000020004" pitchFamily="34" charset="-127"/>
                <a:ea typeface="Malgun Gothic" panose="020B0503020000020004" pitchFamily="34" charset="-127"/>
              </a:rPr>
              <a:t>Aunque su área principal de influencia estuvo determinada en los </a:t>
            </a:r>
            <a:r>
              <a:rPr lang="es-ES_tradnl" sz="1600" dirty="0">
                <a:latin typeface="Malgun Gothic" panose="020B0503020000020004" pitchFamily="34" charset="-127"/>
                <a:ea typeface="Malgun Gothic" panose="020B0503020000020004" pitchFamily="34" charset="-127"/>
              </a:rPr>
              <a:t>departamentos del Atlántico, Guajira, Magdalena y Cesar, el Bloque Norte </a:t>
            </a:r>
            <a:r>
              <a:rPr lang="es-MX" sz="1600" dirty="0">
                <a:latin typeface="Malgun Gothic" panose="020B0503020000020004" pitchFamily="34" charset="-127"/>
                <a:ea typeface="Malgun Gothic" panose="020B0503020000020004" pitchFamily="34" charset="-127"/>
              </a:rPr>
              <a:t>ocasionalmente operó </a:t>
            </a:r>
            <a:r>
              <a:rPr lang="es-ES_tradnl" sz="1600" dirty="0">
                <a:latin typeface="Malgun Gothic" panose="020B0503020000020004" pitchFamily="34" charset="-127"/>
                <a:ea typeface="Malgun Gothic" panose="020B0503020000020004" pitchFamily="34" charset="-127"/>
              </a:rPr>
              <a:t>en los departamentos de Córdoba, Sucre, Santander, Norte de Santander y </a:t>
            </a:r>
            <a:r>
              <a:rPr lang="es-ES_tradnl" sz="1600" dirty="0" smtClean="0">
                <a:latin typeface="Malgun Gothic" panose="020B0503020000020004" pitchFamily="34" charset="-127"/>
                <a:ea typeface="Malgun Gothic" panose="020B0503020000020004" pitchFamily="34" charset="-127"/>
              </a:rPr>
              <a:t>Bolívar.</a:t>
            </a:r>
          </a:p>
          <a:p>
            <a:pPr algn="just"/>
            <a:endParaRPr lang="es-ES_tradnl" sz="1600" dirty="0">
              <a:latin typeface="Malgun Gothic" panose="020B0503020000020004" pitchFamily="34" charset="-127"/>
              <a:ea typeface="Malgun Gothic" panose="020B0503020000020004" pitchFamily="34" charset="-127"/>
            </a:endParaRPr>
          </a:p>
          <a:p>
            <a:pPr algn="just"/>
            <a:r>
              <a:rPr lang="es-ES_tradnl" sz="1600" dirty="0">
                <a:latin typeface="Malgun Gothic" panose="020B0503020000020004" pitchFamily="34" charset="-127"/>
                <a:ea typeface="Malgun Gothic" panose="020B0503020000020004" pitchFamily="34" charset="-127"/>
              </a:rPr>
              <a:t>El Bloque Norte operó en los siguientes municipios: </a:t>
            </a:r>
            <a:r>
              <a:rPr lang="es-AR" sz="1600" dirty="0">
                <a:latin typeface="Malgun Gothic" panose="020B0503020000020004" pitchFamily="34" charset="-127"/>
                <a:ea typeface="Malgun Gothic" panose="020B0503020000020004" pitchFamily="34" charset="-127"/>
              </a:rPr>
              <a:t>Aguachica, Agustín Codazzi, Algarrobo, Aracataca, </a:t>
            </a:r>
            <a:r>
              <a:rPr lang="es-AR" sz="1600" dirty="0" err="1">
                <a:latin typeface="Malgun Gothic" panose="020B0503020000020004" pitchFamily="34" charset="-127"/>
                <a:ea typeface="Malgun Gothic" panose="020B0503020000020004" pitchFamily="34" charset="-127"/>
              </a:rPr>
              <a:t>Astrea</a:t>
            </a:r>
            <a:r>
              <a:rPr lang="es-AR" sz="1600" dirty="0">
                <a:latin typeface="Malgun Gothic" panose="020B0503020000020004" pitchFamily="34" charset="-127"/>
                <a:ea typeface="Malgun Gothic" panose="020B0503020000020004" pitchFamily="34" charset="-127"/>
              </a:rPr>
              <a:t>, Balcón del Cesar, </a:t>
            </a:r>
            <a:r>
              <a:rPr lang="es-AR" sz="1600" dirty="0" err="1">
                <a:latin typeface="Malgun Gothic" panose="020B0503020000020004" pitchFamily="34" charset="-127"/>
                <a:ea typeface="Malgun Gothic" panose="020B0503020000020004" pitchFamily="34" charset="-127"/>
              </a:rPr>
              <a:t>Baranoa</a:t>
            </a:r>
            <a:r>
              <a:rPr lang="es-AR" sz="1600" dirty="0">
                <a:latin typeface="Malgun Gothic" panose="020B0503020000020004" pitchFamily="34" charset="-127"/>
                <a:ea typeface="Malgun Gothic" panose="020B0503020000020004" pitchFamily="34" charset="-127"/>
              </a:rPr>
              <a:t>, Barrancas, Barranquilla, Becerril, Bosconia, Calamar, Campo de La Cruz, Convención, Candelaria, Cartagena, Chibolo, Chimichagua, Chiriguana, </a:t>
            </a:r>
            <a:r>
              <a:rPr lang="es-AR" sz="1600" dirty="0" err="1">
                <a:latin typeface="Malgun Gothic" panose="020B0503020000020004" pitchFamily="34" charset="-127"/>
                <a:ea typeface="Malgun Gothic" panose="020B0503020000020004" pitchFamily="34" charset="-127"/>
              </a:rPr>
              <a:t>Cienaga</a:t>
            </a:r>
            <a:r>
              <a:rPr lang="es-AR" sz="1600" dirty="0">
                <a:latin typeface="Malgun Gothic" panose="020B0503020000020004" pitchFamily="34" charset="-127"/>
                <a:ea typeface="Malgun Gothic" panose="020B0503020000020004" pitchFamily="34" charset="-127"/>
              </a:rPr>
              <a:t>, Concordia, </a:t>
            </a:r>
            <a:r>
              <a:rPr lang="es-AR" sz="1600" dirty="0" err="1">
                <a:latin typeface="Malgun Gothic" panose="020B0503020000020004" pitchFamily="34" charset="-127"/>
                <a:ea typeface="Malgun Gothic" panose="020B0503020000020004" pitchFamily="34" charset="-127"/>
              </a:rPr>
              <a:t>Curumaní</a:t>
            </a:r>
            <a:r>
              <a:rPr lang="es-AR" sz="1600" dirty="0">
                <a:latin typeface="Malgun Gothic" panose="020B0503020000020004" pitchFamily="34" charset="-127"/>
                <a:ea typeface="Malgun Gothic" panose="020B0503020000020004" pitchFamily="34" charset="-127"/>
              </a:rPr>
              <a:t>, </a:t>
            </a:r>
            <a:r>
              <a:rPr lang="es-AR" sz="1600" dirty="0" err="1">
                <a:latin typeface="Malgun Gothic" panose="020B0503020000020004" pitchFamily="34" charset="-127"/>
                <a:ea typeface="Malgun Gothic" panose="020B0503020000020004" pitchFamily="34" charset="-127"/>
              </a:rPr>
              <a:t>Dabeiba</a:t>
            </a:r>
            <a:r>
              <a:rPr lang="es-AR" sz="1600" dirty="0">
                <a:latin typeface="Malgun Gothic" panose="020B0503020000020004" pitchFamily="34" charset="-127"/>
                <a:ea typeface="Malgun Gothic" panose="020B0503020000020004" pitchFamily="34" charset="-127"/>
              </a:rPr>
              <a:t>, Dibulla, Distracción, El Banco, El Carmen, El Carmen de </a:t>
            </a:r>
            <a:r>
              <a:rPr lang="es-AR" sz="1600" dirty="0" err="1">
                <a:latin typeface="Malgun Gothic" panose="020B0503020000020004" pitchFamily="34" charset="-127"/>
                <a:ea typeface="Malgun Gothic" panose="020B0503020000020004" pitchFamily="34" charset="-127"/>
              </a:rPr>
              <a:t>Chucurí</a:t>
            </a:r>
            <a:r>
              <a:rPr lang="es-AR" sz="1600" dirty="0">
                <a:latin typeface="Malgun Gothic" panose="020B0503020000020004" pitchFamily="34" charset="-127"/>
                <a:ea typeface="Malgun Gothic" panose="020B0503020000020004" pitchFamily="34" charset="-127"/>
              </a:rPr>
              <a:t>, El Copey, El Difícil (Ariguani), El Molino, El Paso, El Piñón, El Retén, El Tarra, Fonseca, Fundación, Galapa, Gamarra, González, </a:t>
            </a:r>
            <a:r>
              <a:rPr lang="es-AR" sz="1600" dirty="0" err="1">
                <a:latin typeface="Malgun Gothic" panose="020B0503020000020004" pitchFamily="34" charset="-127"/>
                <a:ea typeface="Malgun Gothic" panose="020B0503020000020004" pitchFamily="34" charset="-127"/>
              </a:rPr>
              <a:t>Guamal</a:t>
            </a:r>
            <a:r>
              <a:rPr lang="es-AR" sz="1600" dirty="0">
                <a:latin typeface="Malgun Gothic" panose="020B0503020000020004" pitchFamily="34" charset="-127"/>
                <a:ea typeface="Malgun Gothic" panose="020B0503020000020004" pitchFamily="34" charset="-127"/>
              </a:rPr>
              <a:t>, Juan de Acosta, La Jagua de Ibirico, La Jagua del Pilar, La Loria, </a:t>
            </a:r>
            <a:r>
              <a:rPr lang="es-AR" sz="1600" dirty="0" err="1">
                <a:latin typeface="Malgun Gothic" panose="020B0503020000020004" pitchFamily="34" charset="-127"/>
                <a:ea typeface="Malgun Gothic" panose="020B0503020000020004" pitchFamily="34" charset="-127"/>
              </a:rPr>
              <a:t>Luruaco</a:t>
            </a:r>
            <a:r>
              <a:rPr lang="es-AR" sz="1600" dirty="0">
                <a:latin typeface="Malgun Gothic" panose="020B0503020000020004" pitchFamily="34" charset="-127"/>
                <a:ea typeface="Malgun Gothic" panose="020B0503020000020004" pitchFamily="34" charset="-127"/>
              </a:rPr>
              <a:t>, Maicao, Malambo, Manaure, </a:t>
            </a:r>
            <a:r>
              <a:rPr lang="es-AR" sz="1600" dirty="0" err="1">
                <a:latin typeface="Malgun Gothic" panose="020B0503020000020004" pitchFamily="34" charset="-127"/>
                <a:ea typeface="Malgun Gothic" panose="020B0503020000020004" pitchFamily="34" charset="-127"/>
              </a:rPr>
              <a:t>Maríalabaja</a:t>
            </a:r>
            <a:r>
              <a:rPr lang="es-AR" sz="1600" dirty="0">
                <a:latin typeface="Malgun Gothic" panose="020B0503020000020004" pitchFamily="34" charset="-127"/>
                <a:ea typeface="Malgun Gothic" panose="020B0503020000020004" pitchFamily="34" charset="-127"/>
              </a:rPr>
              <a:t>, Montería, Nueva Granada, Ocaña, </a:t>
            </a:r>
            <a:r>
              <a:rPr lang="es-AR" sz="1600" dirty="0" err="1">
                <a:latin typeface="Malgun Gothic" panose="020B0503020000020004" pitchFamily="34" charset="-127"/>
                <a:ea typeface="Malgun Gothic" panose="020B0503020000020004" pitchFamily="34" charset="-127"/>
              </a:rPr>
              <a:t>Pailitas</a:t>
            </a:r>
            <a:r>
              <a:rPr lang="es-AR" sz="1600" dirty="0">
                <a:latin typeface="Malgun Gothic" panose="020B0503020000020004" pitchFamily="34" charset="-127"/>
                <a:ea typeface="Malgun Gothic" panose="020B0503020000020004" pitchFamily="34" charset="-127"/>
              </a:rPr>
              <a:t>, Pedraza, Pelaya, </a:t>
            </a:r>
            <a:r>
              <a:rPr lang="es-AR" sz="1600" dirty="0" err="1">
                <a:latin typeface="Malgun Gothic" panose="020B0503020000020004" pitchFamily="34" charset="-127"/>
                <a:ea typeface="Malgun Gothic" panose="020B0503020000020004" pitchFamily="34" charset="-127"/>
              </a:rPr>
              <a:t>Pijiño</a:t>
            </a:r>
            <a:r>
              <a:rPr lang="es-AR" sz="1600" dirty="0">
                <a:latin typeface="Malgun Gothic" panose="020B0503020000020004" pitchFamily="34" charset="-127"/>
                <a:ea typeface="Malgun Gothic" panose="020B0503020000020004" pitchFamily="34" charset="-127"/>
              </a:rPr>
              <a:t> del Carmen, Piojo, Pivijay, Plato, Polo nuevo, Ponedera, Prado-</a:t>
            </a:r>
            <a:r>
              <a:rPr lang="es-AR" sz="1600" dirty="0" err="1">
                <a:latin typeface="Malgun Gothic" panose="020B0503020000020004" pitchFamily="34" charset="-127"/>
                <a:ea typeface="Malgun Gothic" panose="020B0503020000020004" pitchFamily="34" charset="-127"/>
              </a:rPr>
              <a:t>sevilla</a:t>
            </a:r>
            <a:r>
              <a:rPr lang="es-AR" sz="1600" dirty="0">
                <a:latin typeface="Malgun Gothic" panose="020B0503020000020004" pitchFamily="34" charset="-127"/>
                <a:ea typeface="Malgun Gothic" panose="020B0503020000020004" pitchFamily="34" charset="-127"/>
              </a:rPr>
              <a:t>, Pueblo Bello, </a:t>
            </a:r>
            <a:r>
              <a:rPr lang="es-AR" sz="1600" dirty="0" err="1">
                <a:latin typeface="Malgun Gothic" panose="020B0503020000020004" pitchFamily="34" charset="-127"/>
                <a:ea typeface="Malgun Gothic" panose="020B0503020000020004" pitchFamily="34" charset="-127"/>
              </a:rPr>
              <a:t>Puebloviejo</a:t>
            </a:r>
            <a:r>
              <a:rPr lang="es-AR" sz="1600" dirty="0">
                <a:latin typeface="Malgun Gothic" panose="020B0503020000020004" pitchFamily="34" charset="-127"/>
                <a:ea typeface="Malgun Gothic" panose="020B0503020000020004" pitchFamily="34" charset="-127"/>
              </a:rPr>
              <a:t>, Puerto Colombia, Remolino, Repelón, Río de Oro, Riohacha, Robles (La Paz), Sabana Grande, Sabanalarga, Sabanas de San Ángel, Salamina, San Alberto, San Calixto, San Diego, San Juan del Cesar, San Martín, San Pedro de Urabá, San Sebastián de Buenavista, San Zenón, Santa Ana, Santa Lucia, Santa Marta, Santo Tomas, </a:t>
            </a:r>
            <a:r>
              <a:rPr lang="es-AR" sz="1600" dirty="0" err="1">
                <a:latin typeface="Malgun Gothic" panose="020B0503020000020004" pitchFamily="34" charset="-127"/>
                <a:ea typeface="Malgun Gothic" panose="020B0503020000020004" pitchFamily="34" charset="-127"/>
              </a:rPr>
              <a:t>Sitionuevo</a:t>
            </a:r>
            <a:r>
              <a:rPr lang="es-AR" sz="1600" dirty="0">
                <a:latin typeface="Malgun Gothic" panose="020B0503020000020004" pitchFamily="34" charset="-127"/>
                <a:ea typeface="Malgun Gothic" panose="020B0503020000020004" pitchFamily="34" charset="-127"/>
              </a:rPr>
              <a:t>, Soledad, Suan, Tamalameque, Tenerife, Teorama, Tibú (Santander), </a:t>
            </a:r>
            <a:r>
              <a:rPr lang="es-AR" sz="1600" dirty="0" err="1">
                <a:latin typeface="Malgun Gothic" panose="020B0503020000020004" pitchFamily="34" charset="-127"/>
                <a:ea typeface="Malgun Gothic" panose="020B0503020000020004" pitchFamily="34" charset="-127"/>
              </a:rPr>
              <a:t>Tubara</a:t>
            </a:r>
            <a:r>
              <a:rPr lang="es-AR" sz="1600" dirty="0">
                <a:latin typeface="Malgun Gothic" panose="020B0503020000020004" pitchFamily="34" charset="-127"/>
                <a:ea typeface="Malgun Gothic" panose="020B0503020000020004" pitchFamily="34" charset="-127"/>
              </a:rPr>
              <a:t>, </a:t>
            </a:r>
            <a:r>
              <a:rPr lang="es-AR" sz="1600" dirty="0" err="1">
                <a:latin typeface="Malgun Gothic" panose="020B0503020000020004" pitchFamily="34" charset="-127"/>
                <a:ea typeface="Malgun Gothic" panose="020B0503020000020004" pitchFamily="34" charset="-127"/>
              </a:rPr>
              <a:t>Urumita</a:t>
            </a:r>
            <a:r>
              <a:rPr lang="es-AR" sz="1600" dirty="0">
                <a:latin typeface="Malgun Gothic" panose="020B0503020000020004" pitchFamily="34" charset="-127"/>
                <a:ea typeface="Malgun Gothic" panose="020B0503020000020004" pitchFamily="34" charset="-127"/>
              </a:rPr>
              <a:t>, </a:t>
            </a:r>
            <a:r>
              <a:rPr lang="es-AR" sz="1600" dirty="0" err="1">
                <a:latin typeface="Malgun Gothic" panose="020B0503020000020004" pitchFamily="34" charset="-127"/>
                <a:ea typeface="Malgun Gothic" panose="020B0503020000020004" pitchFamily="34" charset="-127"/>
              </a:rPr>
              <a:t>Usiacurí</a:t>
            </a:r>
            <a:r>
              <a:rPr lang="es-AR" sz="1600" dirty="0">
                <a:latin typeface="Malgun Gothic" panose="020B0503020000020004" pitchFamily="34" charset="-127"/>
                <a:ea typeface="Malgun Gothic" panose="020B0503020000020004" pitchFamily="34" charset="-127"/>
              </a:rPr>
              <a:t>, Valledupar, Villanueva, Zapayan y Zona Bananera.</a:t>
            </a:r>
            <a:endParaRPr lang="es-CO" sz="1600" dirty="0">
              <a:latin typeface="Malgun Gothic" panose="020B0503020000020004" pitchFamily="34" charset="-127"/>
              <a:ea typeface="Malgun Gothic" panose="020B0503020000020004" pitchFamily="34" charset="-127"/>
            </a:endParaRP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68283710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fontScale="90000"/>
          </a:bodyPr>
          <a:lstStyle/>
          <a:p>
            <a:pPr>
              <a:defRPr/>
            </a:pPr>
            <a:r>
              <a:rPr lang="es-ES" dirty="0" smtClean="0">
                <a:solidFill>
                  <a:schemeClr val="bg2">
                    <a:lumMod val="10000"/>
                  </a:schemeClr>
                </a:solidFill>
              </a:rPr>
              <a:t>SALAS DE JUSTICIA Y PAZ </a:t>
            </a:r>
            <a:br>
              <a:rPr lang="es-ES" dirty="0" smtClean="0">
                <a:solidFill>
                  <a:schemeClr val="bg2">
                    <a:lumMod val="10000"/>
                  </a:schemeClr>
                </a:solidFill>
              </a:rPr>
            </a:br>
            <a:r>
              <a:rPr lang="es-ES" dirty="0" smtClean="0">
                <a:solidFill>
                  <a:schemeClr val="tx2">
                    <a:tint val="100000"/>
                    <a:shade val="90000"/>
                    <a:satMod val="250000"/>
                    <a:alpha val="100000"/>
                  </a:schemeClr>
                </a:solidFill>
              </a:rPr>
              <a:t>Tribunales Superiores </a:t>
            </a:r>
            <a:r>
              <a:rPr lang="es-ES" dirty="0">
                <a:solidFill>
                  <a:schemeClr val="tx2">
                    <a:tint val="100000"/>
                    <a:shade val="90000"/>
                    <a:satMod val="250000"/>
                    <a:alpha val="100000"/>
                  </a:schemeClr>
                </a:solidFill>
              </a:rPr>
              <a:t>de Bogotá, </a:t>
            </a:r>
            <a:r>
              <a:rPr lang="es-ES" dirty="0" smtClean="0">
                <a:solidFill>
                  <a:schemeClr val="tx2">
                    <a:tint val="100000"/>
                    <a:shade val="90000"/>
                    <a:satMod val="250000"/>
                    <a:alpha val="100000"/>
                  </a:schemeClr>
                </a:solidFill>
              </a:rPr>
              <a:t>BARRANQUILLA Y MEDELLÍN</a:t>
            </a:r>
            <a:r>
              <a:rPr lang="es-ES" dirty="0" smtClean="0">
                <a:solidFill>
                  <a:schemeClr val="bg2">
                    <a:lumMod val="10000"/>
                  </a:schemeClr>
                </a:solidFill>
              </a:rPr>
              <a:t/>
            </a:r>
            <a:br>
              <a:rPr lang="es-ES" dirty="0" smtClean="0">
                <a:solidFill>
                  <a:schemeClr val="bg2">
                    <a:lumMod val="10000"/>
                  </a:schemeClr>
                </a:solidFill>
              </a:rPr>
            </a:b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127448" y="3861048"/>
            <a:ext cx="10225136" cy="2339102"/>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smtClean="0">
                <a:solidFill>
                  <a:schemeClr val="bg1"/>
                </a:solidFill>
                <a:latin typeface="+mj-lt"/>
              </a:rPr>
              <a:t>CIFRAS A </a:t>
            </a:r>
            <a:r>
              <a:rPr lang="es-ES" sz="3200" dirty="0">
                <a:solidFill>
                  <a:srgbClr val="FFFFCC"/>
                </a:solidFill>
                <a:latin typeface="Gill Sans MT"/>
              </a:rPr>
              <a:t>18 DE OCTUBRE DE 2017</a:t>
            </a: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extLst>
      <p:ext uri="{BB962C8B-B14F-4D97-AF65-F5344CB8AC3E}">
        <p14:creationId xmlns:p14="http://schemas.microsoft.com/office/powerpoint/2010/main" val="214404137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879377" y="3597658"/>
            <a:ext cx="1905377"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Consolidado conductas punibles: 311</a:t>
            </a:r>
          </a:p>
          <a:p>
            <a:pPr algn="r"/>
            <a:r>
              <a:rPr lang="es-ES" sz="1600" b="1" cap="small" dirty="0" smtClean="0">
                <a:solidFill>
                  <a:schemeClr val="accent5">
                    <a:lumMod val="20000"/>
                    <a:lumOff val="80000"/>
                  </a:schemeClr>
                </a:solidFill>
              </a:rPr>
              <a:t>Hechos: 328</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328</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2986205" y="4149080"/>
          <a:ext cx="5544616" cy="1989206"/>
        </p:xfrm>
        <a:graphic>
          <a:graphicData uri="http://schemas.openxmlformats.org/drawingml/2006/table">
            <a:tbl>
              <a:tblPr firstRow="1" bandRow="1">
                <a:tableStyleId>{5C22544A-7EE6-4342-B048-85BDC9FD1C3A}</a:tableStyleId>
              </a:tblPr>
              <a:tblGrid>
                <a:gridCol w="2772308"/>
                <a:gridCol w="924102"/>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Fredy</a:t>
                      </a:r>
                      <a:r>
                        <a:rPr lang="es-ES" sz="1400" baseline="0" dirty="0" smtClean="0">
                          <a:solidFill>
                            <a:schemeClr val="tx1"/>
                          </a:solidFill>
                        </a:rPr>
                        <a:t> Rendón Herrera alias “El Alemán”</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Reclutamiento ilícito</a:t>
                      </a:r>
                      <a:endParaRPr lang="es-ES" sz="1400" dirty="0"/>
                    </a:p>
                  </a:txBody>
                  <a:tcPr/>
                </a:tc>
                <a:tc hMerge="1">
                  <a:txBody>
                    <a:bodyPr/>
                    <a:lstStyle/>
                    <a:p>
                      <a:endParaRPr lang="es-CO"/>
                    </a:p>
                  </a:txBody>
                  <a:tcPr/>
                </a:tc>
                <a:tc>
                  <a:txBody>
                    <a:bodyPr/>
                    <a:lstStyle/>
                    <a:p>
                      <a:r>
                        <a:rPr lang="es-ES" sz="1400" dirty="0" smtClean="0"/>
                        <a:t>309</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spc="0" baseline="0" dirty="0" smtClean="0">
                          <a:solidFill>
                            <a:srgbClr val="FFFF66"/>
                          </a:solidFill>
                          <a:latin typeface="+mn-lt"/>
                          <a:ea typeface="+mn-ea"/>
                          <a:cs typeface="Arial" pitchFamily="34" charset="0"/>
                        </a:rPr>
                        <a:t>Bloque Elmer Cárdenas de las Autodefensas Campesinas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a:t>
                      </a:r>
                      <a:endParaRPr lang="es-ES" sz="1050" dirty="0"/>
                    </a:p>
                  </a:txBody>
                  <a:tcPr/>
                </a:tc>
                <a:tc>
                  <a:txBody>
                    <a:bodyPr/>
                    <a:lstStyle/>
                    <a:p>
                      <a:r>
                        <a:rPr lang="es-ES" sz="1400" dirty="0" smtClean="0"/>
                        <a:t>16 de diciembre</a:t>
                      </a:r>
                      <a:r>
                        <a:rPr lang="es-ES" sz="1400" baseline="0" dirty="0" smtClean="0"/>
                        <a:t> de 2011 </a:t>
                      </a:r>
                      <a:r>
                        <a:rPr lang="es-ES" sz="1400" baseline="0" dirty="0" smtClean="0">
                          <a:hlinkClick r:id="rId3"/>
                        </a:rPr>
                        <a:t>Consulte texto</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Dr. José </a:t>
                      </a:r>
                      <a:r>
                        <a:rPr lang="es-ES" sz="1050" baseline="0" dirty="0" err="1" smtClean="0"/>
                        <a:t>Leonidas</a:t>
                      </a:r>
                      <a:r>
                        <a:rPr lang="es-ES" sz="1050" baseline="0" dirty="0" smtClean="0"/>
                        <a:t> Bustos Martínez</a:t>
                      </a:r>
                      <a:endParaRPr lang="es-ES" sz="1050" dirty="0"/>
                    </a:p>
                  </a:txBody>
                  <a:tcPr/>
                </a:tc>
                <a:tc>
                  <a:txBody>
                    <a:bodyPr/>
                    <a:lstStyle/>
                    <a:p>
                      <a:r>
                        <a:rPr lang="es-ES" sz="1400" baseline="0" dirty="0" smtClean="0"/>
                        <a:t>Rad. 38222 12 de diciembre de 2012 </a:t>
                      </a:r>
                      <a:r>
                        <a:rPr lang="es-ES" sz="1400" baseline="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6</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43" name="Freeform 28"/>
          <p:cNvSpPr>
            <a:spLocks/>
          </p:cNvSpPr>
          <p:nvPr/>
        </p:nvSpPr>
        <p:spPr bwMode="auto">
          <a:xfrm>
            <a:off x="9408368" y="2420888"/>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2" name="53 Imagen" descr="15349556.jpg"/>
          <p:cNvPicPr>
            <a:picLocks noChangeAspect="1"/>
          </p:cNvPicPr>
          <p:nvPr/>
        </p:nvPicPr>
        <p:blipFill>
          <a:blip r:embed="rId5" cstate="print"/>
          <a:stretch>
            <a:fillRect/>
          </a:stretch>
        </p:blipFill>
        <p:spPr>
          <a:xfrm>
            <a:off x="2999656" y="4166971"/>
            <a:ext cx="504056" cy="646581"/>
          </a:xfrm>
          <a:prstGeom prst="rect">
            <a:avLst/>
          </a:prstGeom>
          <a:ln>
            <a:noFill/>
          </a:ln>
          <a:effectLst>
            <a:outerShdw blurRad="292100" dist="139700" dir="2700000" algn="tl" rotWithShape="0">
              <a:srgbClr val="333333">
                <a:alpha val="65000"/>
              </a:srgbClr>
            </a:outerShdw>
          </a:effectLst>
        </p:spPr>
      </p:pic>
      <p:grpSp>
        <p:nvGrpSpPr>
          <p:cNvPr id="49" name="Group 111"/>
          <p:cNvGrpSpPr>
            <a:grpSpLocks/>
          </p:cNvGrpSpPr>
          <p:nvPr/>
        </p:nvGrpSpPr>
        <p:grpSpPr bwMode="auto">
          <a:xfrm>
            <a:off x="8472264" y="1916832"/>
            <a:ext cx="3312491" cy="2077864"/>
            <a:chOff x="748" y="80"/>
            <a:chExt cx="6083" cy="4240"/>
          </a:xfrm>
        </p:grpSpPr>
        <p:sp>
          <p:nvSpPr>
            <p:cNvPr id="5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Text Box 29"/>
            <p:cNvSpPr txBox="1">
              <a:spLocks noChangeArrowheads="1"/>
            </p:cNvSpPr>
            <p:nvPr/>
          </p:nvSpPr>
          <p:spPr bwMode="auto">
            <a:xfrm>
              <a:off x="1916" y="3017"/>
              <a:ext cx="339" cy="47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2"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Oval 62"/>
            <p:cNvSpPr>
              <a:spLocks noChangeArrowheads="1"/>
            </p:cNvSpPr>
            <p:nvPr/>
          </p:nvSpPr>
          <p:spPr bwMode="auto">
            <a:xfrm rot="-1357384">
              <a:off x="1137" y="1034"/>
              <a:ext cx="273" cy="602"/>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Oval 73"/>
            <p:cNvSpPr>
              <a:spLocks noChangeArrowheads="1"/>
            </p:cNvSpPr>
            <p:nvPr/>
          </p:nvSpPr>
          <p:spPr bwMode="auto">
            <a:xfrm rot="-2164569">
              <a:off x="1415" y="885"/>
              <a:ext cx="240" cy="11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Oval 80"/>
            <p:cNvSpPr>
              <a:spLocks noChangeArrowheads="1"/>
            </p:cNvSpPr>
            <p:nvPr/>
          </p:nvSpPr>
          <p:spPr bwMode="auto">
            <a:xfrm rot="-2164569">
              <a:off x="1986" y="1823"/>
              <a:ext cx="168" cy="85"/>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81"/>
            <p:cNvSpPr>
              <a:spLocks noChangeArrowheads="1"/>
            </p:cNvSpPr>
            <p:nvPr/>
          </p:nvSpPr>
          <p:spPr bwMode="auto">
            <a:xfrm rot="-49319978">
              <a:off x="1444" y="1396"/>
              <a:ext cx="128" cy="76"/>
            </a:xfrm>
            <a:prstGeom prst="ellipse">
              <a:avLst/>
            </a:prstGeom>
            <a:solidFill>
              <a:srgbClr val="99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Text Box 86"/>
            <p:cNvSpPr txBox="1">
              <a:spLocks noChangeArrowheads="1"/>
            </p:cNvSpPr>
            <p:nvPr/>
          </p:nvSpPr>
          <p:spPr bwMode="auto">
            <a:xfrm>
              <a:off x="3645" y="220"/>
              <a:ext cx="3186" cy="61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   B. ELMER  CARDENAS</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92" name="Rectangle 87"/>
            <p:cNvSpPr>
              <a:spLocks noChangeArrowheads="1"/>
            </p:cNvSpPr>
            <p:nvPr/>
          </p:nvSpPr>
          <p:spPr bwMode="auto">
            <a:xfrm>
              <a:off x="3210" y="384"/>
              <a:ext cx="3186" cy="984"/>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100"/>
            <p:cNvSpPr>
              <a:spLocks noChangeArrowheads="1"/>
            </p:cNvSpPr>
            <p:nvPr/>
          </p:nvSpPr>
          <p:spPr bwMode="auto">
            <a:xfrm>
              <a:off x="3355" y="548"/>
              <a:ext cx="434" cy="328"/>
            </a:xfrm>
            <a:prstGeom prst="ellipse">
              <a:avLst/>
            </a:prstGeom>
            <a:solidFill>
              <a:srgbClr val="99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7728057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07368" y="613714"/>
            <a:ext cx="11029950" cy="1871663"/>
          </a:xfrm>
        </p:spPr>
        <p:txBody>
          <a:bodyPr>
            <a:normAutofit/>
          </a:bodyPr>
          <a:lstStyle/>
          <a:p>
            <a:pPr lvl="0" algn="ctr"/>
            <a:r>
              <a:rPr lang="es-ES" b="1" cap="small" dirty="0" smtClean="0">
                <a:solidFill>
                  <a:srgbClr val="C00000"/>
                </a:solidFill>
                <a:cs typeface="Arial" pitchFamily="34" charset="0"/>
              </a:rPr>
              <a:t>Sentencia 6</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Elmer Cárdenas de las Autodefensas Campesinas</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551384" y="2708920"/>
            <a:ext cx="11305255" cy="3785652"/>
          </a:xfrm>
          <a:prstGeom prst="rect">
            <a:avLst/>
          </a:prstGeom>
        </p:spPr>
        <p:txBody>
          <a:bodyPr wrap="square">
            <a:spAutoFit/>
          </a:bodyPr>
          <a:lstStyle/>
          <a:p>
            <a:pPr algn="just"/>
            <a:r>
              <a:rPr lang="es-ES_tradnl" sz="1600" dirty="0" smtClean="0">
                <a:latin typeface="Malgun Gothic" panose="020B0503020000020004" pitchFamily="34" charset="-127"/>
                <a:ea typeface="Malgun Gothic" panose="020B0503020000020004" pitchFamily="34" charset="-127"/>
              </a:rPr>
              <a:t>Estaba </a:t>
            </a:r>
            <a:r>
              <a:rPr lang="es-ES_tradnl" sz="1600" dirty="0">
                <a:latin typeface="Malgun Gothic" panose="020B0503020000020004" pitchFamily="34" charset="-127"/>
                <a:ea typeface="Malgun Gothic" panose="020B0503020000020004" pitchFamily="34" charset="-127"/>
              </a:rPr>
              <a:t>dividido operativamente en Frentes –seis-; ellos fueron</a:t>
            </a:r>
            <a:r>
              <a:rPr lang="es-ES_tradnl" sz="1600" dirty="0" smtClean="0">
                <a:latin typeface="Malgun Gothic" panose="020B0503020000020004" pitchFamily="34" charset="-127"/>
                <a:ea typeface="Malgun Gothic" panose="020B0503020000020004" pitchFamily="34" charset="-127"/>
              </a:rPr>
              <a:t>: </a:t>
            </a:r>
          </a:p>
          <a:p>
            <a:pPr algn="just"/>
            <a:endParaRPr lang="es-ES_tradnl" sz="1600" dirty="0" smtClean="0">
              <a:latin typeface="Malgun Gothic" panose="020B0503020000020004" pitchFamily="34" charset="-127"/>
              <a:ea typeface="Malgun Gothic" panose="020B0503020000020004" pitchFamily="34" charset="-127"/>
            </a:endParaRPr>
          </a:p>
          <a:p>
            <a:pPr marL="28575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Frente </a:t>
            </a:r>
            <a:r>
              <a:rPr lang="es-ES_tradnl" sz="1600" dirty="0">
                <a:latin typeface="Malgun Gothic" panose="020B0503020000020004" pitchFamily="34" charset="-127"/>
                <a:ea typeface="Malgun Gothic" panose="020B0503020000020004" pitchFamily="34" charset="-127"/>
              </a:rPr>
              <a:t>Costanero, tenía como zona de injerencia los municipios de San Bernardo del Viento, Moñitos, Cerete, Lorica, San Juan de Urabá, </a:t>
            </a:r>
            <a:r>
              <a:rPr lang="es-ES_tradnl" sz="1600" dirty="0" err="1">
                <a:latin typeface="Malgun Gothic" panose="020B0503020000020004" pitchFamily="34" charset="-127"/>
                <a:ea typeface="Malgun Gothic" panose="020B0503020000020004" pitchFamily="34" charset="-127"/>
              </a:rPr>
              <a:t>Necocli</a:t>
            </a:r>
            <a:r>
              <a:rPr lang="es-ES_tradnl" sz="1600" dirty="0">
                <a:latin typeface="Malgun Gothic" panose="020B0503020000020004" pitchFamily="34" charset="-127"/>
                <a:ea typeface="Malgun Gothic" panose="020B0503020000020004" pitchFamily="34" charset="-127"/>
              </a:rPr>
              <a:t> y </a:t>
            </a:r>
            <a:r>
              <a:rPr lang="es-ES_tradnl" sz="1600" dirty="0" smtClean="0">
                <a:latin typeface="Malgun Gothic" panose="020B0503020000020004" pitchFamily="34" charset="-127"/>
                <a:ea typeface="Malgun Gothic" panose="020B0503020000020004" pitchFamily="34" charset="-127"/>
              </a:rPr>
              <a:t>Arboletes. </a:t>
            </a:r>
          </a:p>
          <a:p>
            <a:pPr marL="28575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El </a:t>
            </a:r>
            <a:r>
              <a:rPr lang="es-ES_tradnl" sz="1600" dirty="0">
                <a:latin typeface="Malgun Gothic" panose="020B0503020000020004" pitchFamily="34" charset="-127"/>
                <a:ea typeface="Malgun Gothic" panose="020B0503020000020004" pitchFamily="34" charset="-127"/>
              </a:rPr>
              <a:t>Frente  </a:t>
            </a:r>
            <a:r>
              <a:rPr lang="es-ES_tradnl" sz="1600" dirty="0" err="1">
                <a:latin typeface="Malgun Gothic" panose="020B0503020000020004" pitchFamily="34" charset="-127"/>
                <a:ea typeface="Malgun Gothic" panose="020B0503020000020004" pitchFamily="34" charset="-127"/>
              </a:rPr>
              <a:t>Pavarando</a:t>
            </a:r>
            <a:r>
              <a:rPr lang="es-ES_tradnl" sz="1600" dirty="0">
                <a:latin typeface="Malgun Gothic" panose="020B0503020000020004" pitchFamily="34" charset="-127"/>
                <a:ea typeface="Malgun Gothic" panose="020B0503020000020004" pitchFamily="34" charset="-127"/>
              </a:rPr>
              <a:t>, tenía como zonas de injerencia los municipios de Rio sucio, </a:t>
            </a:r>
            <a:r>
              <a:rPr lang="es-ES_tradnl" sz="1600" dirty="0" err="1">
                <a:latin typeface="Malgun Gothic" panose="020B0503020000020004" pitchFamily="34" charset="-127"/>
                <a:ea typeface="Malgun Gothic" panose="020B0503020000020004" pitchFamily="34" charset="-127"/>
              </a:rPr>
              <a:t>Belen</a:t>
            </a:r>
            <a:r>
              <a:rPr lang="es-ES_tradnl" sz="1600" dirty="0">
                <a:latin typeface="Malgun Gothic" panose="020B0503020000020004" pitchFamily="34" charset="-127"/>
                <a:ea typeface="Malgun Gothic" panose="020B0503020000020004" pitchFamily="34" charset="-127"/>
              </a:rPr>
              <a:t> de </a:t>
            </a:r>
            <a:r>
              <a:rPr lang="es-ES_tradnl" sz="1600" dirty="0" err="1">
                <a:latin typeface="Malgun Gothic" panose="020B0503020000020004" pitchFamily="34" charset="-127"/>
                <a:ea typeface="Malgun Gothic" panose="020B0503020000020004" pitchFamily="34" charset="-127"/>
              </a:rPr>
              <a:t>Bajirá</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Mutatá</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Carmén</a:t>
            </a:r>
            <a:r>
              <a:rPr lang="es-ES_tradnl" sz="1600" dirty="0">
                <a:latin typeface="Malgun Gothic" panose="020B0503020000020004" pitchFamily="34" charset="-127"/>
                <a:ea typeface="Malgun Gothic" panose="020B0503020000020004" pitchFamily="34" charset="-127"/>
              </a:rPr>
              <a:t> del </a:t>
            </a:r>
            <a:r>
              <a:rPr lang="es-ES_tradnl" sz="1600" dirty="0" err="1">
                <a:latin typeface="Malgun Gothic" panose="020B0503020000020004" pitchFamily="34" charset="-127"/>
                <a:ea typeface="Malgun Gothic" panose="020B0503020000020004" pitchFamily="34" charset="-127"/>
              </a:rPr>
              <a:t>Darien</a:t>
            </a:r>
            <a:r>
              <a:rPr lang="es-ES_tradnl" sz="1600" dirty="0">
                <a:latin typeface="Malgun Gothic" panose="020B0503020000020004" pitchFamily="34" charset="-127"/>
                <a:ea typeface="Malgun Gothic" panose="020B0503020000020004" pitchFamily="34" charset="-127"/>
              </a:rPr>
              <a:t> y </a:t>
            </a:r>
            <a:r>
              <a:rPr lang="es-ES_tradnl" sz="1600" dirty="0" err="1">
                <a:latin typeface="Malgun Gothic" panose="020B0503020000020004" pitchFamily="34" charset="-127"/>
                <a:ea typeface="Malgun Gothic" panose="020B0503020000020004" pitchFamily="34" charset="-127"/>
              </a:rPr>
              <a:t>Murindo</a:t>
            </a:r>
            <a:r>
              <a:rPr lang="es-ES_tradnl" sz="1600" dirty="0" smtClean="0">
                <a:latin typeface="Malgun Gothic" panose="020B0503020000020004" pitchFamily="34" charset="-127"/>
                <a:ea typeface="Malgun Gothic" panose="020B0503020000020004" pitchFamily="34" charset="-127"/>
              </a:rPr>
              <a:t>. </a:t>
            </a:r>
          </a:p>
          <a:p>
            <a:pPr marL="28575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Frente </a:t>
            </a:r>
            <a:r>
              <a:rPr lang="es-ES_tradnl" sz="1600" dirty="0" err="1">
                <a:latin typeface="Malgun Gothic" panose="020B0503020000020004" pitchFamily="34" charset="-127"/>
                <a:ea typeface="Malgun Gothic" panose="020B0503020000020004" pitchFamily="34" charset="-127"/>
              </a:rPr>
              <a:t>Dabeiba</a:t>
            </a:r>
            <a:r>
              <a:rPr lang="es-ES_tradnl" sz="1600" dirty="0">
                <a:latin typeface="Malgun Gothic" panose="020B0503020000020004" pitchFamily="34" charset="-127"/>
                <a:ea typeface="Malgun Gothic" panose="020B0503020000020004" pitchFamily="34" charset="-127"/>
              </a:rPr>
              <a:t>, tuvo zona de injerencia en </a:t>
            </a:r>
            <a:r>
              <a:rPr lang="es-ES_tradnl" sz="1600" dirty="0" err="1">
                <a:latin typeface="Malgun Gothic" panose="020B0503020000020004" pitchFamily="34" charset="-127"/>
                <a:ea typeface="Malgun Gothic" panose="020B0503020000020004" pitchFamily="34" charset="-127"/>
              </a:rPr>
              <a:t>Mutata</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Dabeiba</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Uramita</a:t>
            </a:r>
            <a:r>
              <a:rPr lang="es-ES_tradnl" sz="1600" dirty="0">
                <a:latin typeface="Malgun Gothic" panose="020B0503020000020004" pitchFamily="34" charset="-127"/>
                <a:ea typeface="Malgun Gothic" panose="020B0503020000020004" pitchFamily="34" charset="-127"/>
              </a:rPr>
              <a:t>, Peque, Cañas Gordas, </a:t>
            </a:r>
            <a:r>
              <a:rPr lang="es-ES_tradnl" sz="1600" dirty="0" smtClean="0">
                <a:latin typeface="Malgun Gothic" panose="020B0503020000020004" pitchFamily="34" charset="-127"/>
                <a:ea typeface="Malgun Gothic" panose="020B0503020000020004" pitchFamily="34" charset="-127"/>
              </a:rPr>
              <a:t>Frontino.</a:t>
            </a:r>
            <a:endParaRPr lang="es-CO" sz="1600" dirty="0">
              <a:latin typeface="Malgun Gothic" panose="020B0503020000020004" pitchFamily="34" charset="-127"/>
              <a:ea typeface="Malgun Gothic" panose="020B0503020000020004" pitchFamily="34" charset="-127"/>
            </a:endParaRPr>
          </a:p>
          <a:p>
            <a:pPr marL="285750" lvl="0" indent="-285750" algn="just">
              <a:buFont typeface="Arial" panose="020B0604020202020204" pitchFamily="34" charset="0"/>
              <a:buChar char="•"/>
            </a:pPr>
            <a:r>
              <a:rPr lang="es-ES_tradnl" sz="1600" dirty="0">
                <a:latin typeface="Malgun Gothic" panose="020B0503020000020004" pitchFamily="34" charset="-127"/>
                <a:ea typeface="Malgun Gothic" panose="020B0503020000020004" pitchFamily="34" charset="-127"/>
              </a:rPr>
              <a:t>Frente Tanela, con zona de influencia en los municipios de </a:t>
            </a:r>
            <a:r>
              <a:rPr lang="es-ES_tradnl" sz="1600" dirty="0" err="1">
                <a:latin typeface="Malgun Gothic" panose="020B0503020000020004" pitchFamily="34" charset="-127"/>
                <a:ea typeface="Malgun Gothic" panose="020B0503020000020004" pitchFamily="34" charset="-127"/>
              </a:rPr>
              <a:t>Acandi</a:t>
            </a:r>
            <a:r>
              <a:rPr lang="es-ES_tradnl" sz="1600" dirty="0">
                <a:latin typeface="Malgun Gothic" panose="020B0503020000020004" pitchFamily="34" charset="-127"/>
                <a:ea typeface="Malgun Gothic" panose="020B0503020000020004" pitchFamily="34" charset="-127"/>
              </a:rPr>
              <a:t> y </a:t>
            </a:r>
            <a:r>
              <a:rPr lang="es-ES_tradnl" sz="1600" dirty="0" err="1">
                <a:latin typeface="Malgun Gothic" panose="020B0503020000020004" pitchFamily="34" charset="-127"/>
                <a:ea typeface="Malgun Gothic" panose="020B0503020000020004" pitchFamily="34" charset="-127"/>
              </a:rPr>
              <a:t>Ungia</a:t>
            </a:r>
            <a:r>
              <a:rPr lang="es-ES_tradnl" sz="1600" dirty="0" smtClean="0">
                <a:latin typeface="Malgun Gothic" panose="020B0503020000020004" pitchFamily="34" charset="-127"/>
                <a:ea typeface="Malgun Gothic" panose="020B0503020000020004" pitchFamily="34" charset="-127"/>
              </a:rPr>
              <a:t>. </a:t>
            </a:r>
          </a:p>
          <a:p>
            <a:pPr marL="285750" lvl="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Frente </a:t>
            </a:r>
            <a:r>
              <a:rPr lang="es-ES_tradnl" sz="1600" dirty="0">
                <a:latin typeface="Malgun Gothic" panose="020B0503020000020004" pitchFamily="34" charset="-127"/>
                <a:ea typeface="Malgun Gothic" panose="020B0503020000020004" pitchFamily="34" charset="-127"/>
              </a:rPr>
              <a:t>Norte Medio </a:t>
            </a:r>
            <a:r>
              <a:rPr lang="es-ES_tradnl" sz="1600" dirty="0" err="1">
                <a:latin typeface="Malgun Gothic" panose="020B0503020000020004" pitchFamily="34" charset="-127"/>
                <a:ea typeface="Malgun Gothic" panose="020B0503020000020004" pitchFamily="34" charset="-127"/>
              </a:rPr>
              <a:t>Zalaquí</a:t>
            </a:r>
            <a:r>
              <a:rPr lang="es-ES_tradnl" sz="1600" dirty="0">
                <a:latin typeface="Malgun Gothic" panose="020B0503020000020004" pitchFamily="34" charset="-127"/>
                <a:ea typeface="Malgun Gothic" panose="020B0503020000020004" pitchFamily="34" charset="-127"/>
              </a:rPr>
              <a:t>, con presencia en los municipios de Rio Sucio, Carmen del Darién, Vigía del Fuerte y </a:t>
            </a:r>
            <a:r>
              <a:rPr lang="es-ES_tradnl" sz="1600" dirty="0" err="1" smtClean="0">
                <a:latin typeface="Malgun Gothic" panose="020B0503020000020004" pitchFamily="34" charset="-127"/>
                <a:ea typeface="Malgun Gothic" panose="020B0503020000020004" pitchFamily="34" charset="-127"/>
              </a:rPr>
              <a:t>Bojayá</a:t>
            </a:r>
            <a:r>
              <a:rPr lang="es-ES_tradnl" sz="1600" dirty="0" smtClean="0">
                <a:latin typeface="Malgun Gothic" panose="020B0503020000020004" pitchFamily="34" charset="-127"/>
                <a:ea typeface="Malgun Gothic" panose="020B0503020000020004" pitchFamily="34" charset="-127"/>
              </a:rPr>
              <a:t>. Finalmente</a:t>
            </a:r>
            <a:r>
              <a:rPr lang="es-ES_tradnl" sz="1600" dirty="0">
                <a:latin typeface="Malgun Gothic" panose="020B0503020000020004" pitchFamily="34" charset="-127"/>
                <a:ea typeface="Malgun Gothic" panose="020B0503020000020004" pitchFamily="34" charset="-127"/>
              </a:rPr>
              <a:t>, </a:t>
            </a:r>
            <a:endParaRPr lang="es-ES_tradnl" sz="1600" dirty="0" smtClean="0">
              <a:latin typeface="Malgun Gothic" panose="020B0503020000020004" pitchFamily="34" charset="-127"/>
              <a:ea typeface="Malgun Gothic" panose="020B0503020000020004" pitchFamily="34" charset="-127"/>
            </a:endParaRPr>
          </a:p>
          <a:p>
            <a:pPr marL="285750" lvl="0" indent="-285750" algn="just">
              <a:buFont typeface="Arial" panose="020B0604020202020204" pitchFamily="34" charset="0"/>
              <a:buChar char="•"/>
            </a:pPr>
            <a:r>
              <a:rPr lang="es-ES_tradnl" sz="1600" dirty="0" smtClean="0">
                <a:latin typeface="Malgun Gothic" panose="020B0503020000020004" pitchFamily="34" charset="-127"/>
                <a:ea typeface="Malgun Gothic" panose="020B0503020000020004" pitchFamily="34" charset="-127"/>
              </a:rPr>
              <a:t>El </a:t>
            </a:r>
            <a:r>
              <a:rPr lang="es-ES_tradnl" sz="1600" dirty="0">
                <a:latin typeface="Malgun Gothic" panose="020B0503020000020004" pitchFamily="34" charset="-127"/>
                <a:ea typeface="Malgun Gothic" panose="020B0503020000020004" pitchFamily="34" charset="-127"/>
              </a:rPr>
              <a:t>Frente Héroes de Boyacá, con presencia en los municipios de </a:t>
            </a:r>
            <a:r>
              <a:rPr lang="es-ES_tradnl" sz="1600" dirty="0" err="1">
                <a:latin typeface="Malgun Gothic" panose="020B0503020000020004" pitchFamily="34" charset="-127"/>
                <a:ea typeface="Malgun Gothic" panose="020B0503020000020004" pitchFamily="34" charset="-127"/>
              </a:rPr>
              <a:t>Florian</a:t>
            </a:r>
            <a:r>
              <a:rPr lang="es-ES_tradnl" sz="1600" dirty="0">
                <a:latin typeface="Malgun Gothic" panose="020B0503020000020004" pitchFamily="34" charset="-127"/>
                <a:ea typeface="Malgun Gothic" panose="020B0503020000020004" pitchFamily="34" charset="-127"/>
              </a:rPr>
              <a:t>, Albania, departamento de Santander, Muzo, </a:t>
            </a:r>
            <a:r>
              <a:rPr lang="es-ES_tradnl" sz="1600" dirty="0" err="1">
                <a:latin typeface="Malgun Gothic" panose="020B0503020000020004" pitchFamily="34" charset="-127"/>
                <a:ea typeface="Malgun Gothic" panose="020B0503020000020004" pitchFamily="34" charset="-127"/>
              </a:rPr>
              <a:t>Coper</a:t>
            </a:r>
            <a:r>
              <a:rPr lang="es-ES_tradnl" sz="1600" dirty="0">
                <a:latin typeface="Malgun Gothic" panose="020B0503020000020004" pitchFamily="34" charset="-127"/>
                <a:ea typeface="Malgun Gothic" panose="020B0503020000020004" pitchFamily="34" charset="-127"/>
              </a:rPr>
              <a:t>, </a:t>
            </a:r>
            <a:r>
              <a:rPr lang="es-ES_tradnl" sz="1600" dirty="0" err="1">
                <a:latin typeface="Malgun Gothic" panose="020B0503020000020004" pitchFamily="34" charset="-127"/>
                <a:ea typeface="Malgun Gothic" panose="020B0503020000020004" pitchFamily="34" charset="-127"/>
              </a:rPr>
              <a:t>Pauna</a:t>
            </a:r>
            <a:r>
              <a:rPr lang="es-ES_tradnl" sz="1600" dirty="0">
                <a:latin typeface="Malgun Gothic" panose="020B0503020000020004" pitchFamily="34" charset="-127"/>
                <a:ea typeface="Malgun Gothic" panose="020B0503020000020004" pitchFamily="34" charset="-127"/>
              </a:rPr>
              <a:t>, Saboya, </a:t>
            </a:r>
            <a:r>
              <a:rPr lang="es-ES_tradnl" sz="1600" dirty="0" err="1">
                <a:latin typeface="Malgun Gothic" panose="020B0503020000020004" pitchFamily="34" charset="-127"/>
                <a:ea typeface="Malgun Gothic" panose="020B0503020000020004" pitchFamily="34" charset="-127"/>
              </a:rPr>
              <a:t>Otanche</a:t>
            </a:r>
            <a:r>
              <a:rPr lang="es-ES_tradnl" sz="1600" dirty="0">
                <a:latin typeface="Malgun Gothic" panose="020B0503020000020004" pitchFamily="34" charset="-127"/>
                <a:ea typeface="Malgun Gothic" panose="020B0503020000020004" pitchFamily="34" charset="-127"/>
              </a:rPr>
              <a:t>, Maripi, Chiquinquirá y </a:t>
            </a:r>
            <a:r>
              <a:rPr lang="es-ES_tradnl" sz="1600" dirty="0" err="1">
                <a:latin typeface="Malgun Gothic" panose="020B0503020000020004" pitchFamily="34" charset="-127"/>
                <a:ea typeface="Malgun Gothic" panose="020B0503020000020004" pitchFamily="34" charset="-127"/>
              </a:rPr>
              <a:t>Tunungua</a:t>
            </a:r>
            <a:r>
              <a:rPr lang="es-ES_tradnl" sz="1600" dirty="0">
                <a:latin typeface="Malgun Gothic" panose="020B0503020000020004" pitchFamily="34" charset="-127"/>
                <a:ea typeface="Malgun Gothic" panose="020B0503020000020004" pitchFamily="34" charset="-127"/>
              </a:rPr>
              <a:t>, en Boyacá, y </a:t>
            </a:r>
            <a:r>
              <a:rPr lang="es-ES_tradnl" sz="1600" dirty="0" err="1">
                <a:latin typeface="Malgun Gothic" panose="020B0503020000020004" pitchFamily="34" charset="-127"/>
                <a:ea typeface="Malgun Gothic" panose="020B0503020000020004" pitchFamily="34" charset="-127"/>
              </a:rPr>
              <a:t>Paime</a:t>
            </a:r>
            <a:r>
              <a:rPr lang="es-ES_tradnl" sz="1600" dirty="0">
                <a:latin typeface="Malgun Gothic" panose="020B0503020000020004" pitchFamily="34" charset="-127"/>
                <a:ea typeface="Malgun Gothic" panose="020B0503020000020004" pitchFamily="34" charset="-127"/>
              </a:rPr>
              <a:t>, Susa, Ubaté, Pacho, </a:t>
            </a:r>
            <a:r>
              <a:rPr lang="es-ES_tradnl" sz="1600" dirty="0" err="1">
                <a:latin typeface="Malgun Gothic" panose="020B0503020000020004" pitchFamily="34" charset="-127"/>
                <a:ea typeface="Malgun Gothic" panose="020B0503020000020004" pitchFamily="34" charset="-127"/>
              </a:rPr>
              <a:t>Cogua</a:t>
            </a:r>
            <a:r>
              <a:rPr lang="es-ES_tradnl" sz="1600" dirty="0">
                <a:latin typeface="Malgun Gothic" panose="020B0503020000020004" pitchFamily="34" charset="-127"/>
                <a:ea typeface="Malgun Gothic" panose="020B0503020000020004" pitchFamily="34" charset="-127"/>
              </a:rPr>
              <a:t>, San Cayetano y </a:t>
            </a:r>
            <a:r>
              <a:rPr lang="es-ES_tradnl" sz="1600" dirty="0" err="1">
                <a:latin typeface="Malgun Gothic" panose="020B0503020000020004" pitchFamily="34" charset="-127"/>
                <a:ea typeface="Malgun Gothic" panose="020B0503020000020004" pitchFamily="34" charset="-127"/>
              </a:rPr>
              <a:t>Simijaca</a:t>
            </a:r>
            <a:r>
              <a:rPr lang="es-ES_tradnl" sz="1600" dirty="0">
                <a:latin typeface="Malgun Gothic" panose="020B0503020000020004" pitchFamily="34" charset="-127"/>
                <a:ea typeface="Malgun Gothic" panose="020B0503020000020004" pitchFamily="34" charset="-127"/>
              </a:rPr>
              <a:t> en Cundinamarca.</a:t>
            </a:r>
            <a:endParaRPr lang="es-CO" sz="1600" dirty="0">
              <a:latin typeface="Malgun Gothic" panose="020B0503020000020004" pitchFamily="34" charset="-127"/>
              <a:ea typeface="Malgun Gothic" panose="020B0503020000020004" pitchFamily="34" charset="-127"/>
            </a:endParaRPr>
          </a:p>
          <a:p>
            <a:r>
              <a:rPr lang="es-CO" sz="1600" dirty="0"/>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242720238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95315" y="4227625"/>
            <a:ext cx="1896244"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5</a:t>
            </a:r>
          </a:p>
          <a:p>
            <a:pPr algn="r"/>
            <a:r>
              <a:rPr lang="es-ES" sz="1600" b="1" cap="small" dirty="0" smtClean="0">
                <a:solidFill>
                  <a:schemeClr val="accent5">
                    <a:lumMod val="20000"/>
                    <a:lumOff val="80000"/>
                  </a:schemeClr>
                </a:solidFill>
              </a:rPr>
              <a:t>Hechos: 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6</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2986205" y="4149080"/>
          <a:ext cx="5544616" cy="2294006"/>
        </p:xfrm>
        <a:graphic>
          <a:graphicData uri="http://schemas.openxmlformats.org/drawingml/2006/table">
            <a:tbl>
              <a:tblPr firstRow="1" bandRow="1">
                <a:tableStyleId>{5C22544A-7EE6-4342-B048-85BDC9FD1C3A}</a:tableStyleId>
              </a:tblPr>
              <a:tblGrid>
                <a:gridCol w="3037787"/>
                <a:gridCol w="658623"/>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José</a:t>
                      </a:r>
                      <a:r>
                        <a:rPr lang="es-ES" sz="1400" baseline="0" dirty="0" smtClean="0">
                          <a:solidFill>
                            <a:schemeClr val="tx1"/>
                          </a:solidFill>
                        </a:rPr>
                        <a:t> </a:t>
                      </a:r>
                      <a:r>
                        <a:rPr lang="es-ES" sz="1400" baseline="0" dirty="0" err="1" smtClean="0">
                          <a:solidFill>
                            <a:schemeClr val="tx1"/>
                          </a:solidFill>
                        </a:rPr>
                        <a:t>Barney</a:t>
                      </a:r>
                      <a:r>
                        <a:rPr lang="es-ES" sz="1400" baseline="0" dirty="0" smtClean="0">
                          <a:solidFill>
                            <a:schemeClr val="tx1"/>
                          </a:solidFill>
                        </a:rPr>
                        <a:t> </a:t>
                      </a:r>
                      <a:r>
                        <a:rPr lang="es-ES" sz="1400" baseline="0" dirty="0" err="1" smtClean="0">
                          <a:solidFill>
                            <a:schemeClr val="tx1"/>
                          </a:solidFill>
                        </a:rPr>
                        <a:t>Veloza</a:t>
                      </a:r>
                      <a:r>
                        <a:rPr lang="es-ES" sz="1400" baseline="0" dirty="0" smtClean="0">
                          <a:solidFill>
                            <a:schemeClr val="tx1"/>
                          </a:solidFill>
                        </a:rPr>
                        <a:t> García alias “El Flaco”</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Patrullero</a:t>
                      </a:r>
                    </a:p>
                    <a:p>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Hurto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Uso de documento público falso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3463695345"/>
              </p:ext>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spc="0" baseline="0" dirty="0" smtClean="0">
                          <a:solidFill>
                            <a:schemeClr val="lt1"/>
                          </a:solidFill>
                          <a:latin typeface="+mn-lt"/>
                          <a:ea typeface="+mn-ea"/>
                          <a:cs typeface="Arial" pitchFamily="34" charset="0"/>
                        </a:rPr>
                        <a:t>Bloque Bananero, Calima y Centauros de las Autodefensas Unidas de Colombia AUC </a:t>
                      </a:r>
                      <a:endParaRPr lang="es-ES" sz="1800" b="1" kern="1200" cap="small" baseline="0" dirty="0">
                        <a:solidFill>
                          <a:schemeClr val="lt1"/>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a:t>
                      </a:r>
                      <a:endParaRPr lang="es-ES" sz="1050" dirty="0"/>
                    </a:p>
                  </a:txBody>
                  <a:tcPr/>
                </a:tc>
                <a:tc>
                  <a:txBody>
                    <a:bodyPr/>
                    <a:lstStyle/>
                    <a:p>
                      <a:r>
                        <a:rPr lang="es-ES" sz="1400" dirty="0" smtClean="0"/>
                        <a:t>31 de enero</a:t>
                      </a:r>
                      <a:r>
                        <a:rPr lang="es-ES" sz="1400" baseline="0" dirty="0" smtClean="0"/>
                        <a:t> de 2012 </a:t>
                      </a:r>
                      <a:r>
                        <a:rPr lang="es-ES" sz="1400" baseline="0" dirty="0" smtClean="0">
                          <a:hlinkClick r:id="rId3"/>
                        </a:rPr>
                        <a:t>Consulte texto</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a:t>
                      </a:r>
                      <a:r>
                        <a:rPr lang="es-ES" sz="1050" baseline="0" dirty="0" err="1" smtClean="0"/>
                        <a:t>Dr</a:t>
                      </a:r>
                      <a:r>
                        <a:rPr lang="es-ES" sz="1050" baseline="0" dirty="0" smtClean="0"/>
                        <a:t> José Leónidas Bustos Martínez</a:t>
                      </a:r>
                      <a:endParaRPr lang="es-ES" sz="1050" dirty="0"/>
                    </a:p>
                  </a:txBody>
                  <a:tcPr/>
                </a:tc>
                <a:tc>
                  <a:txBody>
                    <a:bodyPr/>
                    <a:lstStyle/>
                    <a:p>
                      <a:r>
                        <a:rPr lang="es-ES" sz="1400" baseline="0" dirty="0" smtClean="0"/>
                        <a:t>Rad. 38381 12 de diciembre de 2012 </a:t>
                      </a:r>
                      <a:r>
                        <a:rPr lang="es-ES" sz="1400" baseline="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7</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43" name="Freeform 28"/>
          <p:cNvSpPr>
            <a:spLocks/>
          </p:cNvSpPr>
          <p:nvPr/>
        </p:nvSpPr>
        <p:spPr bwMode="auto">
          <a:xfrm>
            <a:off x="9408368" y="2492896"/>
            <a:ext cx="360039"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88" name="87 Imagen" descr="7842982.jpg"/>
          <p:cNvPicPr>
            <a:picLocks noChangeAspect="1"/>
          </p:cNvPicPr>
          <p:nvPr/>
        </p:nvPicPr>
        <p:blipFill>
          <a:blip r:embed="rId5" cstate="print"/>
          <a:stretch>
            <a:fillRect/>
          </a:stretch>
        </p:blipFill>
        <p:spPr>
          <a:xfrm>
            <a:off x="3071664" y="4221088"/>
            <a:ext cx="431800" cy="576064"/>
          </a:xfrm>
          <a:prstGeom prst="rect">
            <a:avLst/>
          </a:prstGeom>
          <a:ln>
            <a:noFill/>
          </a:ln>
          <a:effectLst>
            <a:outerShdw blurRad="292100" dist="139700" dir="2700000" algn="tl" rotWithShape="0">
              <a:srgbClr val="333333">
                <a:alpha val="65000"/>
              </a:srgbClr>
            </a:outerShdw>
          </a:effectLst>
        </p:spPr>
      </p:pic>
      <p:grpSp>
        <p:nvGrpSpPr>
          <p:cNvPr id="94" name="93 Grupo"/>
          <p:cNvGrpSpPr/>
          <p:nvPr/>
        </p:nvGrpSpPr>
        <p:grpSpPr>
          <a:xfrm>
            <a:off x="8760296" y="2132856"/>
            <a:ext cx="2736304" cy="2113268"/>
            <a:chOff x="1187450" y="-23549"/>
            <a:chExt cx="7754938" cy="6811700"/>
          </a:xfrm>
        </p:grpSpPr>
        <p:sp>
          <p:nvSpPr>
            <p:cNvPr id="95"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00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gradFill rotWithShape="1">
              <a:gsLst>
                <a:gs pos="0">
                  <a:srgbClr val="0000FF"/>
                </a:gs>
                <a:gs pos="100000">
                  <a:schemeClr val="bg1"/>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5"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Oval 35"/>
            <p:cNvSpPr>
              <a:spLocks noChangeArrowheads="1"/>
            </p:cNvSpPr>
            <p:nvPr/>
          </p:nvSpPr>
          <p:spPr bwMode="auto">
            <a:xfrm rot="20927974">
              <a:off x="2178050" y="1525588"/>
              <a:ext cx="214313" cy="544513"/>
            </a:xfrm>
            <a:prstGeom prst="ellipse">
              <a:avLst/>
            </a:prstGeom>
            <a:solidFill>
              <a:srgbClr val="00FF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Oval 36"/>
            <p:cNvSpPr>
              <a:spLocks noChangeArrowheads="1"/>
            </p:cNvSpPr>
            <p:nvPr/>
          </p:nvSpPr>
          <p:spPr bwMode="auto">
            <a:xfrm rot="4743037">
              <a:off x="2906713" y="3322637"/>
              <a:ext cx="1444625" cy="519113"/>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1" name="Oval 77"/>
            <p:cNvSpPr>
              <a:spLocks noChangeArrowheads="1"/>
            </p:cNvSpPr>
            <p:nvPr/>
          </p:nvSpPr>
          <p:spPr bwMode="auto">
            <a:xfrm rot="21068561">
              <a:off x="3575050" y="3130550"/>
              <a:ext cx="687388" cy="222250"/>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Text Box 86"/>
            <p:cNvSpPr txBox="1">
              <a:spLocks noChangeArrowheads="1"/>
            </p:cNvSpPr>
            <p:nvPr/>
          </p:nvSpPr>
          <p:spPr bwMode="auto">
            <a:xfrm>
              <a:off x="5881228" y="57146"/>
              <a:ext cx="3061160" cy="2306533"/>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CALIMA</a:t>
              </a:r>
              <a:endParaRPr lang="es-ES" sz="9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900" b="1" dirty="0">
                  <a:effectLst>
                    <a:outerShdw blurRad="38100" dist="38100" dir="2700000" algn="tl">
                      <a:srgbClr val="000000">
                        <a:alpha val="43137"/>
                      </a:srgbClr>
                    </a:outerShdw>
                  </a:effectLst>
                  <a:latin typeface="Calibri" pitchFamily="34" charset="0"/>
                  <a:cs typeface="Tahoma" pitchFamily="34" charset="0"/>
                </a:rPr>
                <a:t>B. CENTAUROS </a:t>
              </a:r>
            </a:p>
            <a:p>
              <a:pPr fontAlgn="auto">
                <a:lnSpc>
                  <a:spcPct val="150000"/>
                </a:lnSpc>
                <a:spcBef>
                  <a:spcPts val="0"/>
                </a:spcBef>
                <a:spcAft>
                  <a:spcPts val="0"/>
                </a:spcAft>
                <a:defRPr/>
              </a:pPr>
              <a:r>
                <a:rPr lang="es-ES" sz="900" b="1" dirty="0">
                  <a:effectLst>
                    <a:outerShdw blurRad="38100" dist="38100" dir="2700000" algn="tl">
                      <a:srgbClr val="000000">
                        <a:alpha val="43137"/>
                      </a:srgbClr>
                    </a:outerShdw>
                  </a:effectLst>
                  <a:latin typeface="Calibri" pitchFamily="34" charset="0"/>
                  <a:cs typeface="Tahoma" pitchFamily="34" charset="0"/>
                </a:rPr>
                <a:t>B. BANANERO</a:t>
              </a:r>
            </a:p>
          </p:txBody>
        </p:sp>
        <p:sp>
          <p:nvSpPr>
            <p:cNvPr id="133"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4" name="Oval 91"/>
            <p:cNvSpPr>
              <a:spLocks noChangeArrowheads="1"/>
            </p:cNvSpPr>
            <p:nvPr/>
          </p:nvSpPr>
          <p:spPr bwMode="auto">
            <a:xfrm>
              <a:off x="5473074" y="1681871"/>
              <a:ext cx="352425" cy="204789"/>
            </a:xfrm>
            <a:prstGeom prst="ellipse">
              <a:avLst/>
            </a:prstGeom>
            <a:solidFill>
              <a:srgbClr val="1DD4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5" name="Oval 103"/>
            <p:cNvSpPr>
              <a:spLocks noChangeArrowheads="1"/>
            </p:cNvSpPr>
            <p:nvPr/>
          </p:nvSpPr>
          <p:spPr bwMode="auto">
            <a:xfrm>
              <a:off x="5473074" y="521353"/>
              <a:ext cx="350838" cy="206375"/>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6" name="Oval 105"/>
            <p:cNvSpPr>
              <a:spLocks noChangeArrowheads="1"/>
            </p:cNvSpPr>
            <p:nvPr/>
          </p:nvSpPr>
          <p:spPr bwMode="auto">
            <a:xfrm>
              <a:off x="5473074" y="1217664"/>
              <a:ext cx="350838" cy="207964"/>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402581707"/>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633211" y="-19352"/>
            <a:ext cx="11029950" cy="1871663"/>
          </a:xfrm>
        </p:spPr>
        <p:txBody>
          <a:bodyPr>
            <a:normAutofit/>
          </a:bodyPr>
          <a:lstStyle/>
          <a:p>
            <a:pPr lvl="0" algn="ctr"/>
            <a:r>
              <a:rPr lang="es-ES" b="1" cap="small" dirty="0" smtClean="0">
                <a:solidFill>
                  <a:srgbClr val="C00000"/>
                </a:solidFill>
                <a:cs typeface="Arial" pitchFamily="34" charset="0"/>
              </a:rPr>
              <a:t>Sentencia 7</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Calima de las Autodefensas Unidas de Colombia Auc </a:t>
            </a: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407368" y="2077169"/>
            <a:ext cx="11305255" cy="5078313"/>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frente que se conformó, fue el central en junio de 1999 con injerencia en el área central. Este frente perduró desde 1999 hasta la desmovilización en el 2004.</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segundo Frente, fue el Cacique, con influencia en </a:t>
            </a:r>
            <a:r>
              <a:rPr lang="es-CO" sz="1400" dirty="0" err="1">
                <a:latin typeface="Malgun Gothic" panose="020B0503020000020004" pitchFamily="34" charset="-127"/>
                <a:ea typeface="Malgun Gothic" panose="020B0503020000020004" pitchFamily="34" charset="-127"/>
              </a:rPr>
              <a:t>Calarca</a:t>
            </a:r>
            <a:r>
              <a:rPr lang="es-CO" sz="1400" dirty="0">
                <a:latin typeface="Malgun Gothic" panose="020B0503020000020004" pitchFamily="34" charset="-127"/>
                <a:ea typeface="Malgun Gothic" panose="020B0503020000020004" pitchFamily="34" charset="-127"/>
              </a:rPr>
              <a:t>, Sevilla y </a:t>
            </a:r>
            <a:r>
              <a:rPr lang="es-CO" sz="1400" dirty="0" err="1">
                <a:latin typeface="Malgun Gothic" panose="020B0503020000020004" pitchFamily="34" charset="-127"/>
                <a:ea typeface="Malgun Gothic" panose="020B0503020000020004" pitchFamily="34" charset="-127"/>
              </a:rPr>
              <a:t>Caicedonia</a:t>
            </a:r>
            <a:r>
              <a:rPr lang="es-CO" sz="1400" dirty="0">
                <a:latin typeface="Malgun Gothic" panose="020B0503020000020004" pitchFamily="34" charset="-127"/>
                <a:ea typeface="Malgun Gothic" panose="020B0503020000020004" pitchFamily="34" charset="-127"/>
              </a:rPr>
              <a:t> en el departamento del Valle; Génova y </a:t>
            </a:r>
            <a:r>
              <a:rPr lang="es-CO" sz="1400" dirty="0" err="1">
                <a:latin typeface="Malgun Gothic" panose="020B0503020000020004" pitchFamily="34" charset="-127"/>
                <a:ea typeface="Malgun Gothic" panose="020B0503020000020004" pitchFamily="34" charset="-127"/>
              </a:rPr>
              <a:t>Pijao</a:t>
            </a:r>
            <a:r>
              <a:rPr lang="es-CO" sz="1400" dirty="0">
                <a:latin typeface="Malgun Gothic" panose="020B0503020000020004" pitchFamily="34" charset="-127"/>
                <a:ea typeface="Malgun Gothic" panose="020B0503020000020004" pitchFamily="34" charset="-127"/>
              </a:rPr>
              <a:t> en el </a:t>
            </a:r>
            <a:r>
              <a:rPr lang="es-CO" sz="1400" dirty="0" err="1">
                <a:latin typeface="Malgun Gothic" panose="020B0503020000020004" pitchFamily="34" charset="-127"/>
                <a:ea typeface="Malgun Gothic" panose="020B0503020000020004" pitchFamily="34" charset="-127"/>
              </a:rPr>
              <a:t>Quindio</a:t>
            </a:r>
            <a:r>
              <a:rPr lang="es-CO" sz="1400" dirty="0">
                <a:latin typeface="Malgun Gothic" panose="020B0503020000020004" pitchFamily="34" charset="-127"/>
                <a:ea typeface="Malgun Gothic" panose="020B0503020000020004" pitchFamily="34" charset="-127"/>
              </a:rPr>
              <a:t>, el objetivo de este frente era cerrar el paso al bloque móvil de las FARC.</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tercero fue el Frente La Buitrera, que en el 2000 llegó a Florida, Pradera y Candelaria en el Valle y Corinto en el Cauca, con centro de operaciones en la Buitrera (Valle), este frente llegó a tener unos 150 hombres en sus filas, contaba con un lugar llamado el Chalet de la muerte en el </a:t>
            </a:r>
            <a:r>
              <a:rPr lang="es-CO" sz="1400" dirty="0" err="1">
                <a:latin typeface="Malgun Gothic" panose="020B0503020000020004" pitchFamily="34" charset="-127"/>
                <a:ea typeface="Malgun Gothic" panose="020B0503020000020004" pitchFamily="34" charset="-127"/>
              </a:rPr>
              <a:t>Arenillo</a:t>
            </a:r>
            <a:r>
              <a:rPr lang="es-CO" sz="1400" dirty="0">
                <a:latin typeface="Malgun Gothic" panose="020B0503020000020004" pitchFamily="34" charset="-127"/>
                <a:ea typeface="Malgun Gothic" panose="020B0503020000020004" pitchFamily="34" charset="-127"/>
              </a:rPr>
              <a:t> en Palmira, lugar a donde llevaban a milicianos o auxiliadores y los mataban y luego los enterraban en fosas comunes.</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cuarto Frente en conformarse, fue el Pacífico. Entre marzo y abril de 2000 Fidel le ordenó a HH trasladarse al Valle para crear un nuevo bloque sobre la costa pacífica y le dijo que se contactara con un Coronel retirado de la Policía llamado Danilo González. Posteriormente para el 11 de mayo del 2000 el comandante 039, ya tenía 200 integrantes y escogieron un contingente de 54 hombres fuertemente armado que se desplazó en dos camiones al casco urbano de Buenaventura con el objetivo de crear el boque pacífico, pero al mes se adhirieron al bloque Calima y quedo conformado el frente Pacífico. Para el efecto, recogieron las bandas delincuenciales que operaban en Buenaventura. El área de influencia de este frente se fue extendiendo en el 2000 a Calima, Darién, bajo Calima. Este frente pacífico ingreso por pocos meses a Guapi en el Cauca con 30 integrantes, pero se retiraron porque fueron enfrentados por el ejército y además porque tenían inconvenientes con el Bloque Central Bolívar.</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quinto, fue el Frente de Yumbo, que comprendía a Yumbo, </a:t>
            </a:r>
            <a:r>
              <a:rPr lang="es-CO" sz="1400" dirty="0" err="1">
                <a:latin typeface="Malgun Gothic" panose="020B0503020000020004" pitchFamily="34" charset="-127"/>
                <a:ea typeface="Malgun Gothic" panose="020B0503020000020004" pitchFamily="34" charset="-127"/>
              </a:rPr>
              <a:t>Yotoco</a:t>
            </a:r>
            <a:r>
              <a:rPr lang="es-CO" sz="1400" dirty="0">
                <a:latin typeface="Malgun Gothic" panose="020B0503020000020004" pitchFamily="34" charset="-127"/>
                <a:ea typeface="Malgun Gothic" panose="020B0503020000020004" pitchFamily="34" charset="-127"/>
              </a:rPr>
              <a:t>, Restrepo, La cumbre, Rozo, </a:t>
            </a:r>
            <a:r>
              <a:rPr lang="es-CO" sz="1400" dirty="0" err="1">
                <a:latin typeface="Malgun Gothic" panose="020B0503020000020004" pitchFamily="34" charset="-127"/>
                <a:ea typeface="Malgun Gothic" panose="020B0503020000020004" pitchFamily="34" charset="-127"/>
              </a:rPr>
              <a:t>Dagua</a:t>
            </a:r>
            <a:r>
              <a:rPr lang="es-CO" sz="1400" dirty="0">
                <a:latin typeface="Malgun Gothic" panose="020B0503020000020004" pitchFamily="34" charset="-127"/>
                <a:ea typeface="Malgun Gothic" panose="020B0503020000020004" pitchFamily="34" charset="-127"/>
              </a:rPr>
              <a:t> y también Cali; se financiaron con el hurto de combustible.</a:t>
            </a:r>
          </a:p>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sexto fue el Frente Farallones, que tenía dos grupos: uno incursionó en el Cauca y otro en el Huila. El que incursionó en el Cauca, el 11 de mayo del 2000 llegó a </a:t>
            </a:r>
            <a:r>
              <a:rPr lang="es-CO" sz="1400" dirty="0" err="1">
                <a:latin typeface="Malgun Gothic" panose="020B0503020000020004" pitchFamily="34" charset="-127"/>
                <a:ea typeface="Malgun Gothic" panose="020B0503020000020004" pitchFamily="34" charset="-127"/>
              </a:rPr>
              <a:t>Zabaletas</a:t>
            </a:r>
            <a:r>
              <a:rPr lang="es-CO" sz="1400" dirty="0">
                <a:latin typeface="Malgun Gothic" panose="020B0503020000020004" pitchFamily="34" charset="-127"/>
                <a:ea typeface="Malgun Gothic" panose="020B0503020000020004" pitchFamily="34" charset="-127"/>
              </a:rPr>
              <a:t> y cometieron la masacre de 7 personas. Desde Timba en Cauca y Valle, comenzaron a hacer operaciones en la zona como en Suárez, Caloto y Puerto Tejada.</a:t>
            </a: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2581955782"/>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85876" y="4014844"/>
            <a:ext cx="1753395"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64</a:t>
            </a:r>
          </a:p>
          <a:p>
            <a:pPr algn="r"/>
            <a:r>
              <a:rPr lang="es-ES" sz="1600" b="1" cap="small" dirty="0" smtClean="0">
                <a:solidFill>
                  <a:schemeClr val="accent5">
                    <a:lumMod val="20000"/>
                    <a:lumOff val="80000"/>
                  </a:schemeClr>
                </a:solidFill>
              </a:rPr>
              <a:t>Hechos: 5</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65</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578234304"/>
              </p:ext>
            </p:extLst>
          </p:nvPr>
        </p:nvGraphicFramePr>
        <p:xfrm>
          <a:off x="2207568" y="4149080"/>
          <a:ext cx="6323253" cy="2016238"/>
        </p:xfrm>
        <a:graphic>
          <a:graphicData uri="http://schemas.openxmlformats.org/drawingml/2006/table">
            <a:tbl>
              <a:tblPr firstRow="1" bandRow="1">
                <a:tableStyleId>{5C22544A-7EE6-4342-B048-85BDC9FD1C3A}</a:tableStyleId>
              </a:tblPr>
              <a:tblGrid>
                <a:gridCol w="4039228"/>
                <a:gridCol w="176273"/>
                <a:gridCol w="2107752"/>
              </a:tblGrid>
              <a:tr h="1368152">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Orlando Villa Zapata,</a:t>
                      </a:r>
                      <a:r>
                        <a:rPr lang="es-ES" sz="1400" baseline="0" dirty="0" smtClean="0">
                          <a:solidFill>
                            <a:schemeClr val="tx1"/>
                          </a:solidFill>
                        </a:rPr>
                        <a:t> alias “Rubén”</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Reclutamiento ilícito</a:t>
                      </a:r>
                      <a:endParaRPr lang="es-ES" sz="1400" dirty="0"/>
                    </a:p>
                  </a:txBody>
                  <a:tcPr/>
                </a:tc>
                <a:tc hMerge="1">
                  <a:txBody>
                    <a:bodyPr/>
                    <a:lstStyle/>
                    <a:p>
                      <a:endParaRPr lang="es-CO"/>
                    </a:p>
                  </a:txBody>
                  <a:tcPr/>
                </a:tc>
                <a:tc>
                  <a:txBody>
                    <a:bodyPr/>
                    <a:lstStyle/>
                    <a:p>
                      <a:r>
                        <a:rPr lang="es-ES" sz="1400" dirty="0" smtClean="0"/>
                        <a:t>64</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spc="0" baseline="0" dirty="0" smtClean="0">
                          <a:solidFill>
                            <a:srgbClr val="FFFF66"/>
                          </a:solidFill>
                          <a:latin typeface="+mn-lt"/>
                          <a:ea typeface="+mn-ea"/>
                          <a:cs typeface="Arial" pitchFamily="34" charset="0"/>
                        </a:rPr>
                        <a:t>Bloque vencedores de </a:t>
                      </a:r>
                      <a:r>
                        <a:rPr lang="es-ES" sz="1800" b="1" kern="1200" cap="small" spc="0" baseline="0" dirty="0" err="1" smtClean="0">
                          <a:solidFill>
                            <a:srgbClr val="FFFF66"/>
                          </a:solidFill>
                          <a:latin typeface="+mn-lt"/>
                          <a:ea typeface="+mn-ea"/>
                          <a:cs typeface="Arial" pitchFamily="34" charset="0"/>
                        </a:rPr>
                        <a:t>arauca</a:t>
                      </a:r>
                      <a:r>
                        <a:rPr lang="es-ES" sz="1800" b="1" kern="1200" cap="small" spc="0" baseline="0" dirty="0" smtClean="0">
                          <a:solidFill>
                            <a:srgbClr val="FFFF66"/>
                          </a:solidFill>
                          <a:latin typeface="+mn-lt"/>
                          <a:ea typeface="+mn-ea"/>
                          <a:cs typeface="Arial" pitchFamily="34" charset="0"/>
                        </a:rPr>
                        <a:t> de las autodefensas unidas de </a:t>
                      </a:r>
                      <a:r>
                        <a:rPr lang="es-ES" sz="1800" b="1" kern="1200" cap="small" spc="0" baseline="0" dirty="0" err="1" smtClean="0">
                          <a:solidFill>
                            <a:srgbClr val="FFFF66"/>
                          </a:solidFill>
                          <a:latin typeface="+mn-lt"/>
                          <a:ea typeface="+mn-ea"/>
                          <a:cs typeface="Arial" pitchFamily="34" charset="0"/>
                        </a:rPr>
                        <a:t>colombia</a:t>
                      </a:r>
                      <a:r>
                        <a:rPr lang="es-ES" sz="1800" b="1" kern="1200" cap="small" spc="0" baseline="0" dirty="0" smtClean="0">
                          <a:solidFill>
                            <a:srgbClr val="FFFF66"/>
                          </a:solidFill>
                          <a:latin typeface="+mn-lt"/>
                          <a:ea typeface="+mn-ea"/>
                          <a:cs typeface="Arial" pitchFamily="34" charset="0"/>
                        </a:rPr>
                        <a:t> AUC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Roso </a:t>
                      </a:r>
                      <a:endParaRPr lang="es-ES" sz="1050" dirty="0"/>
                    </a:p>
                  </a:txBody>
                  <a:tcPr/>
                </a:tc>
                <a:tc>
                  <a:txBody>
                    <a:bodyPr/>
                    <a:lstStyle/>
                    <a:p>
                      <a:r>
                        <a:rPr lang="es-ES" sz="1400" dirty="0" smtClean="0"/>
                        <a:t>14 de abril de 2012 </a:t>
                      </a:r>
                      <a:r>
                        <a:rPr lang="es-ES" sz="1400" dirty="0" smtClean="0">
                          <a:hlinkClick r:id="rId3"/>
                        </a:rPr>
                        <a:t>Consulte texto</a:t>
                      </a:r>
                      <a:endParaRPr lang="es-ES" sz="1400" dirty="0"/>
                    </a:p>
                  </a:txBody>
                  <a:tcPr/>
                </a:tc>
              </a:tr>
              <a:tr h="262068">
                <a:tc>
                  <a:txBody>
                    <a:bodyPr/>
                    <a:lstStyle/>
                    <a:p>
                      <a:r>
                        <a:rPr lang="es-ES" sz="1400" dirty="0" smtClean="0"/>
                        <a:t>Segunda Instancia. </a:t>
                      </a:r>
                      <a:r>
                        <a:rPr lang="es-ES" sz="1050" dirty="0" smtClean="0"/>
                        <a:t>M.P. Dr.</a:t>
                      </a:r>
                      <a:r>
                        <a:rPr lang="es-ES" sz="1050" baseline="0" dirty="0" smtClean="0"/>
                        <a:t>  Luis  Guillermo Salazar Otero</a:t>
                      </a:r>
                      <a:endParaRPr lang="es-ES" sz="1050" dirty="0"/>
                    </a:p>
                  </a:txBody>
                  <a:tcPr/>
                </a:tc>
                <a:tc>
                  <a:txBody>
                    <a:bodyPr/>
                    <a:lstStyle/>
                    <a:p>
                      <a:r>
                        <a:rPr lang="es-ES" sz="1400" dirty="0" smtClean="0"/>
                        <a:t>Rad. 39045 19 de marzo de 2014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8</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6" name="55 Imagen" descr="4652181.jpg"/>
          <p:cNvPicPr>
            <a:picLocks noChangeAspect="1"/>
          </p:cNvPicPr>
          <p:nvPr/>
        </p:nvPicPr>
        <p:blipFill>
          <a:blip r:embed="rId5" cstate="print"/>
          <a:stretch>
            <a:fillRect/>
          </a:stretch>
        </p:blipFill>
        <p:spPr>
          <a:xfrm>
            <a:off x="3143672" y="4437112"/>
            <a:ext cx="792088" cy="1056118"/>
          </a:xfrm>
          <a:prstGeom prst="rect">
            <a:avLst/>
          </a:prstGeom>
          <a:ln>
            <a:noFill/>
          </a:ln>
          <a:effectLst>
            <a:outerShdw blurRad="292100" dist="139700" dir="2700000" algn="tl" rotWithShape="0">
              <a:srgbClr val="333333">
                <a:alpha val="65000"/>
              </a:srgbClr>
            </a:outerShdw>
          </a:effectLst>
        </p:spPr>
      </p:pic>
      <p:grpSp>
        <p:nvGrpSpPr>
          <p:cNvPr id="58" name="Group 3"/>
          <p:cNvGrpSpPr>
            <a:grpSpLocks/>
          </p:cNvGrpSpPr>
          <p:nvPr/>
        </p:nvGrpSpPr>
        <p:grpSpPr bwMode="auto">
          <a:xfrm>
            <a:off x="8832304" y="1988840"/>
            <a:ext cx="2520007" cy="1872208"/>
            <a:chOff x="1261" y="119"/>
            <a:chExt cx="5158" cy="4193"/>
          </a:xfrm>
        </p:grpSpPr>
        <p:sp>
          <p:nvSpPr>
            <p:cNvPr id="59"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0"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1"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2"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3" name="Freeform 10"/>
            <p:cNvSpPr>
              <a:spLocks/>
            </p:cNvSpPr>
            <p:nvPr/>
          </p:nvSpPr>
          <p:spPr bwMode="auto">
            <a:xfrm>
              <a:off x="1997" y="1867"/>
              <a:ext cx="240" cy="211"/>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4"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5"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6"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7"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8"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69"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0"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1"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2"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3"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4"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5"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6"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7"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8"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79"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0"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1"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2"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99CC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3"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4"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5"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6"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7" name="Text Box 34"/>
            <p:cNvSpPr txBox="1">
              <a:spLocks noChangeArrowheads="1"/>
            </p:cNvSpPr>
            <p:nvPr/>
          </p:nvSpPr>
          <p:spPr bwMode="auto">
            <a:xfrm>
              <a:off x="2325" y="496"/>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9" name="Text Box 35"/>
            <p:cNvSpPr txBox="1">
              <a:spLocks noChangeArrowheads="1"/>
            </p:cNvSpPr>
            <p:nvPr/>
          </p:nvSpPr>
          <p:spPr bwMode="auto">
            <a:xfrm>
              <a:off x="2463" y="3025"/>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0"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1"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2"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3" name="Oval 54"/>
            <p:cNvSpPr>
              <a:spLocks noChangeArrowheads="1"/>
            </p:cNvSpPr>
            <p:nvPr/>
          </p:nvSpPr>
          <p:spPr bwMode="auto">
            <a:xfrm rot="417877">
              <a:off x="3119" y="1634"/>
              <a:ext cx="449" cy="281"/>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4" name="Text Box 59"/>
            <p:cNvSpPr txBox="1">
              <a:spLocks noChangeArrowheads="1"/>
            </p:cNvSpPr>
            <p:nvPr/>
          </p:nvSpPr>
          <p:spPr bwMode="auto">
            <a:xfrm>
              <a:off x="3221" y="1533"/>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37" name="Text Box 70"/>
            <p:cNvSpPr txBox="1">
              <a:spLocks noChangeArrowheads="1"/>
            </p:cNvSpPr>
            <p:nvPr/>
          </p:nvSpPr>
          <p:spPr bwMode="auto">
            <a:xfrm>
              <a:off x="2983" y="1800"/>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38" name="Rectangle 71"/>
            <p:cNvSpPr>
              <a:spLocks noChangeArrowheads="1"/>
            </p:cNvSpPr>
            <p:nvPr/>
          </p:nvSpPr>
          <p:spPr bwMode="auto">
            <a:xfrm>
              <a:off x="4383" y="843"/>
              <a:ext cx="2036" cy="829"/>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139" name="Rectangle 77"/>
            <p:cNvSpPr>
              <a:spLocks noChangeArrowheads="1"/>
            </p:cNvSpPr>
            <p:nvPr/>
          </p:nvSpPr>
          <p:spPr bwMode="auto">
            <a:xfrm flipH="1">
              <a:off x="4383" y="1051"/>
              <a:ext cx="272" cy="310"/>
            </a:xfrm>
            <a:prstGeom prst="rect">
              <a:avLst/>
            </a:prstGeom>
            <a:solidFill>
              <a:srgbClr val="99CC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40" name="Text Box 82"/>
            <p:cNvSpPr txBox="1">
              <a:spLocks noChangeArrowheads="1"/>
            </p:cNvSpPr>
            <p:nvPr/>
          </p:nvSpPr>
          <p:spPr bwMode="auto">
            <a:xfrm>
              <a:off x="3493" y="465"/>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41" name="Text Box 88"/>
            <p:cNvSpPr txBox="1">
              <a:spLocks noChangeArrowheads="1"/>
            </p:cNvSpPr>
            <p:nvPr/>
          </p:nvSpPr>
          <p:spPr bwMode="auto">
            <a:xfrm>
              <a:off x="4581" y="936"/>
              <a:ext cx="1703" cy="758"/>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8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VENCEDORES DE ARAUCA</a:t>
              </a:r>
            </a:p>
          </p:txBody>
        </p:sp>
      </p:grpSp>
    </p:spTree>
    <p:extLst>
      <p:ext uri="{BB962C8B-B14F-4D97-AF65-F5344CB8AC3E}">
        <p14:creationId xmlns:p14="http://schemas.microsoft.com/office/powerpoint/2010/main" val="37432733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95558" y="757730"/>
            <a:ext cx="11029950" cy="1871663"/>
          </a:xfrm>
        </p:spPr>
        <p:txBody>
          <a:bodyPr>
            <a:normAutofit/>
          </a:bodyPr>
          <a:lstStyle/>
          <a:p>
            <a:pPr lvl="0" algn="ctr"/>
            <a:r>
              <a:rPr lang="es-ES" b="1" cap="small" dirty="0" smtClean="0">
                <a:solidFill>
                  <a:srgbClr val="C00000"/>
                </a:solidFill>
                <a:cs typeface="Arial" pitchFamily="34" charset="0"/>
              </a:rPr>
              <a:t>Sentencia 8</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Vencedores de Arauca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357906" y="2996952"/>
            <a:ext cx="11305255" cy="4216539"/>
          </a:xfrm>
          <a:prstGeom prst="rect">
            <a:avLst/>
          </a:prstGeom>
        </p:spPr>
        <p:txBody>
          <a:bodyPr wrap="square">
            <a:spAutoFit/>
          </a:bodyPr>
          <a:lstStyle/>
          <a:p>
            <a:pPr lvl="0" algn="just"/>
            <a:r>
              <a:rPr lang="es-ES" sz="1600" dirty="0">
                <a:latin typeface="Malgun Gothic" panose="020B0503020000020004" pitchFamily="34" charset="-127"/>
                <a:ea typeface="Malgun Gothic" panose="020B0503020000020004" pitchFamily="34" charset="-127"/>
              </a:rPr>
              <a:t>La representante del Ente Fiscal confirmó que el control territorial del Bloque hasta el momento de su desmovilización, es decir hasta el 23 de diciembre de 2005, fue de un 60 por ciento del departamento de Arauca, con injerencia en los municipios de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Puerto Rondón, </a:t>
            </a:r>
            <a:r>
              <a:rPr lang="es-ES" sz="1600" dirty="0" err="1">
                <a:latin typeface="Malgun Gothic" panose="020B0503020000020004" pitchFamily="34" charset="-127"/>
                <a:ea typeface="Malgun Gothic" panose="020B0503020000020004" pitchFamily="34" charset="-127"/>
              </a:rPr>
              <a:t>Cravo</a:t>
            </a:r>
            <a:r>
              <a:rPr lang="es-ES" sz="1600" dirty="0">
                <a:latin typeface="Malgun Gothic" panose="020B0503020000020004" pitchFamily="34" charset="-127"/>
                <a:ea typeface="Malgun Gothic" panose="020B0503020000020004" pitchFamily="34" charset="-127"/>
              </a:rPr>
              <a:t> Norte, Arauca Capital, y </a:t>
            </a:r>
            <a:r>
              <a:rPr lang="es-ES" sz="1600" dirty="0" err="1">
                <a:latin typeface="Malgun Gothic" panose="020B0503020000020004" pitchFamily="34" charset="-127"/>
                <a:ea typeface="Malgun Gothic" panose="020B0503020000020004" pitchFamily="34" charset="-127"/>
              </a:rPr>
              <a:t>Saravena</a:t>
            </a:r>
            <a:r>
              <a:rPr lang="es-ES" sz="1600" dirty="0">
                <a:latin typeface="Malgun Gothic" panose="020B0503020000020004" pitchFamily="34" charset="-127"/>
                <a:ea typeface="Malgun Gothic" panose="020B0503020000020004" pitchFamily="34" charset="-127"/>
              </a:rPr>
              <a:t>.</a:t>
            </a:r>
            <a:endParaRPr lang="es-CO" sz="1600" dirty="0">
              <a:latin typeface="Malgun Gothic" panose="020B0503020000020004" pitchFamily="34" charset="-127"/>
              <a:ea typeface="Malgun Gothic" panose="020B0503020000020004" pitchFamily="34" charset="-127"/>
            </a:endParaRPr>
          </a:p>
          <a:p>
            <a:pPr algn="just"/>
            <a:r>
              <a:rPr lang="es-ES" sz="1600" dirty="0">
                <a:latin typeface="Malgun Gothic" panose="020B0503020000020004" pitchFamily="34" charset="-127"/>
                <a:ea typeface="Malgun Gothic" panose="020B0503020000020004" pitchFamily="34" charset="-127"/>
              </a:rPr>
              <a:t> </a:t>
            </a:r>
            <a:endParaRPr lang="es-CO" sz="1600" dirty="0">
              <a:latin typeface="Malgun Gothic" panose="020B0503020000020004" pitchFamily="34" charset="-127"/>
              <a:ea typeface="Malgun Gothic" panose="020B0503020000020004" pitchFamily="34" charset="-127"/>
            </a:endParaRPr>
          </a:p>
          <a:p>
            <a:pPr lvl="0" algn="just"/>
            <a:r>
              <a:rPr lang="es-ES" sz="1600" dirty="0">
                <a:latin typeface="Malgun Gothic" panose="020B0503020000020004" pitchFamily="34" charset="-127"/>
                <a:ea typeface="Malgun Gothic" panose="020B0503020000020004" pitchFamily="34" charset="-127"/>
              </a:rPr>
              <a:t>En el municipio de Arauca,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a:t>
            </a:r>
            <a:r>
              <a:rPr lang="es-ES" sz="1600" dirty="0" err="1">
                <a:latin typeface="Malgun Gothic" panose="020B0503020000020004" pitchFamily="34" charset="-127"/>
                <a:ea typeface="Malgun Gothic" panose="020B0503020000020004" pitchFamily="34" charset="-127"/>
              </a:rPr>
              <a:t>Cravo</a:t>
            </a:r>
            <a:r>
              <a:rPr lang="es-ES" sz="1600" dirty="0">
                <a:latin typeface="Malgun Gothic" panose="020B0503020000020004" pitchFamily="34" charset="-127"/>
                <a:ea typeface="Malgun Gothic" panose="020B0503020000020004" pitchFamily="34" charset="-127"/>
              </a:rPr>
              <a:t> Norte, Puerto Rondón el bloque paramilitar operó en las áreas rural y urbana, en tanto que en el municipio de </a:t>
            </a:r>
            <a:r>
              <a:rPr lang="es-ES" sz="1600" dirty="0" err="1">
                <a:latin typeface="Malgun Gothic" panose="020B0503020000020004" pitchFamily="34" charset="-127"/>
                <a:ea typeface="Malgun Gothic" panose="020B0503020000020004" pitchFamily="34" charset="-127"/>
              </a:rPr>
              <a:t>Saravena</a:t>
            </a:r>
            <a:r>
              <a:rPr lang="es-ES" sz="1600" dirty="0">
                <a:latin typeface="Malgun Gothic" panose="020B0503020000020004" pitchFamily="34" charset="-127"/>
                <a:ea typeface="Malgun Gothic" panose="020B0503020000020004" pitchFamily="34" charset="-127"/>
              </a:rPr>
              <a:t> sólo operaron en el casco urbano y en Hato Corozal-Casanare en su zona rural.</a:t>
            </a:r>
            <a:endParaRPr lang="es-CO" sz="1600" dirty="0">
              <a:latin typeface="Malgun Gothic" panose="020B0503020000020004" pitchFamily="34" charset="-127"/>
              <a:ea typeface="Malgun Gothic" panose="020B0503020000020004" pitchFamily="34" charset="-127"/>
            </a:endParaRPr>
          </a:p>
          <a:p>
            <a:pPr algn="just"/>
            <a:r>
              <a:rPr lang="es-ES" sz="1600" dirty="0">
                <a:latin typeface="Malgun Gothic" panose="020B0503020000020004" pitchFamily="34" charset="-127"/>
                <a:ea typeface="Malgun Gothic" panose="020B0503020000020004" pitchFamily="34" charset="-127"/>
              </a:rPr>
              <a:t> </a:t>
            </a:r>
            <a:endParaRPr lang="es-CO" sz="1600" dirty="0">
              <a:latin typeface="Malgun Gothic" panose="020B0503020000020004" pitchFamily="34" charset="-127"/>
              <a:ea typeface="Malgun Gothic" panose="020B0503020000020004" pitchFamily="34" charset="-127"/>
            </a:endParaRPr>
          </a:p>
          <a:p>
            <a:pPr lvl="0" algn="just"/>
            <a:r>
              <a:rPr lang="es-ES" sz="1600" dirty="0">
                <a:latin typeface="Malgun Gothic" panose="020B0503020000020004" pitchFamily="34" charset="-127"/>
                <a:ea typeface="Malgun Gothic" panose="020B0503020000020004" pitchFamily="34" charset="-127"/>
              </a:rPr>
              <a:t>El Bloque Vencedores de Arauca se concentró con presencia de tropas y comandantes de manera permanente en  Puerto Gaitán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y la finca el Diamante, el Susto, </a:t>
            </a:r>
            <a:r>
              <a:rPr lang="es-ES" sz="1600" dirty="0" err="1">
                <a:latin typeface="Malgun Gothic" panose="020B0503020000020004" pitchFamily="34" charset="-127"/>
                <a:ea typeface="Malgun Gothic" panose="020B0503020000020004" pitchFamily="34" charset="-127"/>
              </a:rPr>
              <a:t>Mapoy</a:t>
            </a:r>
            <a:r>
              <a:rPr lang="es-ES" sz="1600" dirty="0">
                <a:latin typeface="Malgun Gothic" panose="020B0503020000020004" pitchFamily="34" charset="-127"/>
                <a:ea typeface="Malgun Gothic" panose="020B0503020000020004" pitchFamily="34" charset="-127"/>
              </a:rPr>
              <a:t>, San Salvador, Cachama, finca Morichal, El Puente, Plato, Finca Bellavista, Finca Garrapato, Finca La </a:t>
            </a:r>
            <a:r>
              <a:rPr lang="es-ES" sz="1600" dirty="0" err="1">
                <a:latin typeface="Malgun Gothic" panose="020B0503020000020004" pitchFamily="34" charset="-127"/>
                <a:ea typeface="Malgun Gothic" panose="020B0503020000020004" pitchFamily="34" charset="-127"/>
              </a:rPr>
              <a:t>Ruaneta</a:t>
            </a:r>
            <a:r>
              <a:rPr lang="es-ES" sz="1600" dirty="0">
                <a:latin typeface="Malgun Gothic" panose="020B0503020000020004" pitchFamily="34" charset="-127"/>
                <a:ea typeface="Malgun Gothic" panose="020B0503020000020004" pitchFamily="34" charset="-127"/>
              </a:rPr>
              <a:t>, El Golfo, y El Peral, casco urbano de </a:t>
            </a:r>
            <a:r>
              <a:rPr lang="es-ES" sz="1600" dirty="0" err="1">
                <a:latin typeface="Malgun Gothic" panose="020B0503020000020004" pitchFamily="34" charset="-127"/>
                <a:ea typeface="Malgun Gothic" panose="020B0503020000020004" pitchFamily="34" charset="-127"/>
              </a:rPr>
              <a:t>Tame</a:t>
            </a:r>
            <a:r>
              <a:rPr lang="es-ES" sz="1600" dirty="0">
                <a:latin typeface="Malgun Gothic" panose="020B0503020000020004" pitchFamily="34" charset="-127"/>
                <a:ea typeface="Malgun Gothic" panose="020B0503020000020004" pitchFamily="34" charset="-127"/>
              </a:rPr>
              <a:t>, casco urbano de Puerto Rondón, casco urbano y periferia de </a:t>
            </a:r>
            <a:r>
              <a:rPr lang="es-ES" sz="1600" dirty="0" err="1">
                <a:latin typeface="Malgun Gothic" panose="020B0503020000020004" pitchFamily="34" charset="-127"/>
                <a:ea typeface="Malgun Gothic" panose="020B0503020000020004" pitchFamily="34" charset="-127"/>
              </a:rPr>
              <a:t>Cravo</a:t>
            </a:r>
            <a:r>
              <a:rPr lang="es-ES" sz="1600" dirty="0">
                <a:latin typeface="Malgun Gothic" panose="020B0503020000020004" pitchFamily="34" charset="-127"/>
                <a:ea typeface="Malgun Gothic" panose="020B0503020000020004" pitchFamily="34" charset="-127"/>
              </a:rPr>
              <a:t> Norte, Finca </a:t>
            </a:r>
            <a:r>
              <a:rPr lang="es-ES" sz="1600" dirty="0" err="1">
                <a:latin typeface="Malgun Gothic" panose="020B0503020000020004" pitchFamily="34" charset="-127"/>
                <a:ea typeface="Malgun Gothic" panose="020B0503020000020004" pitchFamily="34" charset="-127"/>
              </a:rPr>
              <a:t>Malvale</a:t>
            </a:r>
            <a:r>
              <a:rPr lang="es-ES" sz="1600" dirty="0">
                <a:latin typeface="Malgun Gothic" panose="020B0503020000020004" pitchFamily="34" charset="-127"/>
                <a:ea typeface="Malgun Gothic" panose="020B0503020000020004" pitchFamily="34" charset="-127"/>
              </a:rPr>
              <a:t>, vereda El Rosario, caserío Feliciano, Caracol, Finca La Florida, Caño Negro, casco urbano de Arauca, casco urbano de </a:t>
            </a:r>
            <a:r>
              <a:rPr lang="es-ES" sz="1600" dirty="0" err="1">
                <a:latin typeface="Malgun Gothic" panose="020B0503020000020004" pitchFamily="34" charset="-127"/>
                <a:ea typeface="Malgun Gothic" panose="020B0503020000020004" pitchFamily="34" charset="-127"/>
              </a:rPr>
              <a:t>Saravena</a:t>
            </a:r>
            <a:r>
              <a:rPr lang="es-ES" sz="1600" dirty="0">
                <a:latin typeface="Malgun Gothic" panose="020B0503020000020004" pitchFamily="34" charset="-127"/>
                <a:ea typeface="Malgun Gothic" panose="020B0503020000020004" pitchFamily="34" charset="-127"/>
              </a:rPr>
              <a:t>, vereda La Saya, </a:t>
            </a:r>
            <a:r>
              <a:rPr lang="es-ES" sz="1600" dirty="0" err="1">
                <a:latin typeface="Malgun Gothic" panose="020B0503020000020004" pitchFamily="34" charset="-127"/>
                <a:ea typeface="Malgun Gothic" panose="020B0503020000020004" pitchFamily="34" charset="-127"/>
              </a:rPr>
              <a:t>Clarineteros</a:t>
            </a:r>
            <a:r>
              <a:rPr lang="es-ES" sz="1600" dirty="0">
                <a:latin typeface="Malgun Gothic" panose="020B0503020000020004" pitchFamily="34" charset="-127"/>
                <a:ea typeface="Malgun Gothic" panose="020B0503020000020004" pitchFamily="34" charset="-127"/>
              </a:rPr>
              <a:t>, La Chapa y Finca La Granja.</a:t>
            </a:r>
            <a:endParaRPr lang="es-CO" sz="1600" dirty="0">
              <a:latin typeface="Malgun Gothic" panose="020B0503020000020004" pitchFamily="34" charset="-127"/>
              <a:ea typeface="Malgun Gothic" panose="020B0503020000020004" pitchFamily="34" charset="-127"/>
            </a:endParaRPr>
          </a:p>
          <a:p>
            <a:r>
              <a:rPr lang="es-ES" sz="1400" dirty="0"/>
              <a:t> </a:t>
            </a:r>
            <a:endParaRPr lang="es-CO" sz="1400" dirty="0"/>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988417658"/>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775786" y="4189439"/>
            <a:ext cx="1792822"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13</a:t>
            </a:r>
          </a:p>
          <a:p>
            <a:pPr algn="r"/>
            <a:r>
              <a:rPr lang="es-ES" sz="1600" b="1" cap="small" dirty="0" smtClean="0">
                <a:solidFill>
                  <a:schemeClr val="accent5">
                    <a:lumMod val="20000"/>
                    <a:lumOff val="80000"/>
                  </a:schemeClr>
                </a:solidFill>
              </a:rPr>
              <a:t>Hechos: 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43</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2986205" y="4149080"/>
          <a:ext cx="5544616" cy="2294006"/>
        </p:xfrm>
        <a:graphic>
          <a:graphicData uri="http://schemas.openxmlformats.org/drawingml/2006/table">
            <a:tbl>
              <a:tblPr firstRow="1" bandRow="1">
                <a:tableStyleId>{5C22544A-7EE6-4342-B048-85BDC9FD1C3A}</a:tableStyleId>
              </a:tblPr>
              <a:tblGrid>
                <a:gridCol w="3541843"/>
                <a:gridCol w="154567"/>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Edison Giraldo Paniagua alias “El Pitufo”</a:t>
                      </a: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Patrullero</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6</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97889">
                <a:tc gridSpan="2">
                  <a:txBody>
                    <a:bodyPr/>
                    <a:lstStyle/>
                    <a:p>
                      <a:r>
                        <a:rPr lang="es-ES" sz="1400" dirty="0" smtClean="0"/>
                        <a:t>Tentativa de homicidio</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err="1" smtClean="0">
                          <a:solidFill>
                            <a:srgbClr val="FFFF66"/>
                          </a:solidFill>
                          <a:latin typeface="+mn-lt"/>
                          <a:ea typeface="+mn-ea"/>
                          <a:cs typeface="Arial" pitchFamily="34" charset="0"/>
                        </a:rPr>
                        <a:t>Bloques</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Héroes</a:t>
                      </a:r>
                      <a:r>
                        <a:rPr lang="en-US" sz="1800" b="1" kern="1200" cap="small" baseline="0" dirty="0" smtClean="0">
                          <a:solidFill>
                            <a:srgbClr val="FFFF66"/>
                          </a:solidFill>
                          <a:latin typeface="+mn-lt"/>
                          <a:ea typeface="+mn-ea"/>
                          <a:cs typeface="Arial" pitchFamily="34" charset="0"/>
                        </a:rPr>
                        <a:t> de Tolová, Metro, Cacique Nutibara y </a:t>
                      </a:r>
                      <a:r>
                        <a:rPr lang="en-US" sz="1800" b="1" kern="1200" cap="small" baseline="0" dirty="0" err="1" smtClean="0">
                          <a:solidFill>
                            <a:srgbClr val="FFFF66"/>
                          </a:solidFill>
                          <a:latin typeface="+mn-lt"/>
                          <a:ea typeface="+mn-ea"/>
                          <a:cs typeface="Arial" pitchFamily="34" charset="0"/>
                        </a:rPr>
                        <a:t>Héroes</a:t>
                      </a:r>
                      <a:r>
                        <a:rPr lang="en-US" sz="1800" b="1" kern="1200" cap="small" baseline="0" dirty="0" smtClean="0">
                          <a:solidFill>
                            <a:srgbClr val="FFFF66"/>
                          </a:solidFill>
                          <a:latin typeface="+mn-lt"/>
                          <a:ea typeface="+mn-ea"/>
                          <a:cs typeface="Arial" pitchFamily="34" charset="0"/>
                        </a:rPr>
                        <a:t> de Granada de las Autodefensas Campesinas</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 </a:t>
                      </a:r>
                      <a:endParaRPr lang="es-ES" sz="1050" dirty="0"/>
                    </a:p>
                  </a:txBody>
                  <a:tcPr/>
                </a:tc>
                <a:tc>
                  <a:txBody>
                    <a:bodyPr/>
                    <a:lstStyle/>
                    <a:p>
                      <a:r>
                        <a:rPr lang="es-ES" sz="1400" dirty="0" smtClean="0"/>
                        <a:t>30 de julio de 2012 </a:t>
                      </a:r>
                      <a:r>
                        <a:rPr lang="es-ES" sz="1400" dirty="0" smtClean="0">
                          <a:hlinkClick r:id="rId3"/>
                        </a:rPr>
                        <a:t>Consulte texto</a:t>
                      </a:r>
                      <a:endParaRPr lang="es-ES" sz="1400" dirty="0"/>
                    </a:p>
                  </a:txBody>
                  <a:tcPr/>
                </a:tc>
              </a:tr>
              <a:tr h="262068">
                <a:tc>
                  <a:txBody>
                    <a:bodyPr/>
                    <a:lstStyle/>
                    <a:p>
                      <a:r>
                        <a:rPr lang="es-ES" sz="1400" dirty="0" smtClean="0"/>
                        <a:t>Segunda Instancia. </a:t>
                      </a:r>
                      <a:r>
                        <a:rPr lang="es-ES" sz="1050" dirty="0" smtClean="0"/>
                        <a:t>M.P.  </a:t>
                      </a:r>
                      <a:r>
                        <a:rPr lang="es-ES" sz="1050" dirty="0" err="1" smtClean="0"/>
                        <a:t>Dr</a:t>
                      </a:r>
                      <a:r>
                        <a:rPr lang="es-ES" sz="1050" dirty="0" smtClean="0"/>
                        <a:t> José Luis Barceló Camacho</a:t>
                      </a:r>
                      <a:endParaRPr lang="es-ES" sz="1050" dirty="0"/>
                    </a:p>
                  </a:txBody>
                  <a:tcPr/>
                </a:tc>
                <a:tc>
                  <a:txBody>
                    <a:bodyPr/>
                    <a:lstStyle/>
                    <a:p>
                      <a:r>
                        <a:rPr lang="es-ES" sz="1400" dirty="0" smtClean="0"/>
                        <a:t>Rad. 39957 24 de octubre de 2012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9</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4" name="53 Imagen" descr="71398054.jpg"/>
          <p:cNvPicPr>
            <a:picLocks noChangeAspect="1"/>
          </p:cNvPicPr>
          <p:nvPr/>
        </p:nvPicPr>
        <p:blipFill>
          <a:blip r:embed="rId5" cstate="print"/>
          <a:stretch>
            <a:fillRect/>
          </a:stretch>
        </p:blipFill>
        <p:spPr>
          <a:xfrm>
            <a:off x="2999656" y="4143181"/>
            <a:ext cx="517696" cy="648072"/>
          </a:xfrm>
          <a:prstGeom prst="rect">
            <a:avLst/>
          </a:prstGeom>
          <a:ln>
            <a:noFill/>
          </a:ln>
          <a:effectLst>
            <a:outerShdw blurRad="292100" dist="139700" dir="2700000" algn="tl" rotWithShape="0">
              <a:srgbClr val="333333">
                <a:alpha val="65000"/>
              </a:srgbClr>
            </a:outerShdw>
          </a:effectLst>
        </p:spPr>
      </p:pic>
      <p:grpSp>
        <p:nvGrpSpPr>
          <p:cNvPr id="58" name="Group 111"/>
          <p:cNvGrpSpPr>
            <a:grpSpLocks/>
          </p:cNvGrpSpPr>
          <p:nvPr/>
        </p:nvGrpSpPr>
        <p:grpSpPr bwMode="auto">
          <a:xfrm>
            <a:off x="8616280" y="1988840"/>
            <a:ext cx="3240626" cy="2132856"/>
            <a:chOff x="748" y="80"/>
            <a:chExt cx="5637" cy="4240"/>
          </a:xfrm>
        </p:grpSpPr>
        <p:sp>
          <p:nvSpPr>
            <p:cNvPr id="88"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1" name="Text Box 29"/>
            <p:cNvSpPr txBox="1">
              <a:spLocks noChangeArrowheads="1"/>
            </p:cNvSpPr>
            <p:nvPr/>
          </p:nvSpPr>
          <p:spPr bwMode="auto">
            <a:xfrm>
              <a:off x="1916" y="3017"/>
              <a:ext cx="321" cy="459"/>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24"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6"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60"/>
            <p:cNvSpPr>
              <a:spLocks noChangeArrowheads="1"/>
            </p:cNvSpPr>
            <p:nvPr/>
          </p:nvSpPr>
          <p:spPr bwMode="auto">
            <a:xfrm rot="19680121">
              <a:off x="1690" y="1572"/>
              <a:ext cx="272" cy="114"/>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Oval 61"/>
            <p:cNvSpPr>
              <a:spLocks noChangeArrowheads="1"/>
            </p:cNvSpPr>
            <p:nvPr/>
          </p:nvSpPr>
          <p:spPr bwMode="auto">
            <a:xfrm rot="-2973977">
              <a:off x="1629" y="1510"/>
              <a:ext cx="247" cy="147"/>
            </a:xfrm>
            <a:prstGeom prst="ellipse">
              <a:avLst/>
            </a:prstGeom>
            <a:solidFill>
              <a:srgbClr val="666633"/>
            </a:solidFill>
            <a:ln w="9525">
              <a:solidFill>
                <a:schemeClr val="tx1"/>
              </a:solidFill>
              <a:round/>
              <a:headEnd/>
              <a:tailEnd/>
            </a:ln>
            <a:effectLst/>
          </p:spPr>
          <p:txBody>
            <a:bodyPr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Oval 79"/>
            <p:cNvSpPr>
              <a:spLocks noChangeArrowheads="1"/>
            </p:cNvSpPr>
            <p:nvPr/>
          </p:nvSpPr>
          <p:spPr bwMode="auto">
            <a:xfrm>
              <a:off x="1477" y="1106"/>
              <a:ext cx="273" cy="91"/>
            </a:xfrm>
            <a:prstGeom prst="ellipse">
              <a:avLst/>
            </a:prstGeom>
            <a:solidFill>
              <a:srgbClr val="FFFF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0" name="Text Box 86"/>
            <p:cNvSpPr txBox="1">
              <a:spLocks noChangeArrowheads="1"/>
            </p:cNvSpPr>
            <p:nvPr/>
          </p:nvSpPr>
          <p:spPr bwMode="auto">
            <a:xfrm>
              <a:off x="3879" y="80"/>
              <a:ext cx="2442" cy="1836"/>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latin typeface="Calibri" pitchFamily="34" charset="0"/>
                  <a:cs typeface="Tahoma" pitchFamily="34" charset="0"/>
                </a:rPr>
                <a:t>F. HEROES DE TOLOVA</a:t>
              </a:r>
            </a:p>
            <a:p>
              <a:pPr fontAlgn="auto">
                <a:lnSpc>
                  <a:spcPct val="150000"/>
                </a:lnSpc>
                <a:spcBef>
                  <a:spcPts val="0"/>
                </a:spcBef>
                <a:spcAft>
                  <a:spcPts val="0"/>
                </a:spcAft>
                <a:defRPr/>
              </a:pPr>
              <a:r>
                <a:rPr lang="es-ES" sz="900" b="1" dirty="0">
                  <a:latin typeface="Calibri" pitchFamily="34" charset="0"/>
                  <a:cs typeface="Tahoma" pitchFamily="34" charset="0"/>
                </a:rPr>
                <a:t>F. HEROES DE GRANADA</a:t>
              </a:r>
            </a:p>
            <a:p>
              <a:pPr fontAlgn="auto">
                <a:lnSpc>
                  <a:spcPct val="150000"/>
                </a:lnSpc>
                <a:spcBef>
                  <a:spcPts val="0"/>
                </a:spcBef>
                <a:spcAft>
                  <a:spcPts val="0"/>
                </a:spcAft>
                <a:defRPr/>
              </a:pPr>
              <a:r>
                <a:rPr lang="es-ES" sz="900" b="1" dirty="0">
                  <a:latin typeface="Calibri" pitchFamily="34" charset="0"/>
                  <a:cs typeface="Tahoma" pitchFamily="34" charset="0"/>
                </a:rPr>
                <a:t>F. CACIQUE NUTIBARA</a:t>
              </a:r>
            </a:p>
            <a:p>
              <a:pPr fontAlgn="auto">
                <a:lnSpc>
                  <a:spcPct val="150000"/>
                </a:lnSpc>
                <a:spcBef>
                  <a:spcPts val="0"/>
                </a:spcBef>
                <a:spcAft>
                  <a:spcPts val="0"/>
                </a:spcAft>
                <a:defRPr/>
              </a:pPr>
              <a:r>
                <a:rPr lang="es-ES" sz="900" b="1" dirty="0">
                  <a:latin typeface="Calibri" pitchFamily="34" charset="0"/>
                  <a:cs typeface="Tahoma" pitchFamily="34" charset="0"/>
                </a:rPr>
                <a:t>B. METRO</a:t>
              </a:r>
            </a:p>
          </p:txBody>
        </p:sp>
        <p:sp>
          <p:nvSpPr>
            <p:cNvPr id="131" name="Rectangle 87"/>
            <p:cNvSpPr>
              <a:spLocks noChangeArrowheads="1"/>
            </p:cNvSpPr>
            <p:nvPr/>
          </p:nvSpPr>
          <p:spPr bwMode="auto">
            <a:xfrm>
              <a:off x="3754" y="80"/>
              <a:ext cx="2631" cy="16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2" name="Oval 88"/>
            <p:cNvSpPr>
              <a:spLocks noChangeArrowheads="1"/>
            </p:cNvSpPr>
            <p:nvPr/>
          </p:nvSpPr>
          <p:spPr bwMode="auto">
            <a:xfrm flipV="1">
              <a:off x="3754" y="1170"/>
              <a:ext cx="205" cy="91"/>
            </a:xfrm>
            <a:prstGeom prst="ellipse">
              <a:avLst/>
            </a:prstGeom>
            <a:solidFill>
              <a:srgbClr val="666633"/>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3" name="Oval 89"/>
            <p:cNvSpPr>
              <a:spLocks noChangeArrowheads="1"/>
            </p:cNvSpPr>
            <p:nvPr/>
          </p:nvSpPr>
          <p:spPr bwMode="auto">
            <a:xfrm flipH="1">
              <a:off x="3754" y="754"/>
              <a:ext cx="215" cy="130"/>
            </a:xfrm>
            <a:prstGeom prst="ellipse">
              <a:avLst/>
            </a:prstGeom>
            <a:solidFill>
              <a:srgbClr val="99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4" name="Oval 98"/>
            <p:cNvSpPr>
              <a:spLocks noChangeArrowheads="1"/>
            </p:cNvSpPr>
            <p:nvPr/>
          </p:nvSpPr>
          <p:spPr bwMode="auto">
            <a:xfrm>
              <a:off x="3754" y="312"/>
              <a:ext cx="251" cy="143"/>
            </a:xfrm>
            <a:prstGeom prst="ellipse">
              <a:avLst/>
            </a:prstGeom>
            <a:solidFill>
              <a:srgbClr val="FFFF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5" name="Oval 102"/>
            <p:cNvSpPr>
              <a:spLocks noChangeArrowheads="1"/>
            </p:cNvSpPr>
            <p:nvPr/>
          </p:nvSpPr>
          <p:spPr bwMode="auto">
            <a:xfrm flipH="1" flipV="1">
              <a:off x="3754" y="1457"/>
              <a:ext cx="251" cy="143"/>
            </a:xfrm>
            <a:prstGeom prst="ellipse">
              <a:avLst/>
            </a:prstGeom>
            <a:solidFill>
              <a:srgbClr val="00FF99"/>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36" name="Freeform 28"/>
          <p:cNvSpPr>
            <a:spLocks/>
          </p:cNvSpPr>
          <p:nvPr/>
        </p:nvSpPr>
        <p:spPr bwMode="auto">
          <a:xfrm>
            <a:off x="9624392" y="2708920"/>
            <a:ext cx="360040" cy="72008"/>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58319520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4790" y="20840"/>
            <a:ext cx="12072664" cy="1871663"/>
          </a:xfrm>
        </p:spPr>
        <p:txBody>
          <a:bodyPr>
            <a:normAutofit/>
          </a:bodyPr>
          <a:lstStyle/>
          <a:p>
            <a:pPr lvl="0" algn="ctr"/>
            <a:r>
              <a:rPr lang="es-ES" b="1" cap="small" dirty="0" smtClean="0">
                <a:solidFill>
                  <a:srgbClr val="C00000"/>
                </a:solidFill>
                <a:cs typeface="Arial" pitchFamily="34" charset="0"/>
              </a:rPr>
              <a:t>Sentencia 9</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Bloques Metro, </a:t>
            </a:r>
            <a:r>
              <a:rPr lang="es-CO" sz="2700" b="1" cap="small" dirty="0" err="1" smtClean="0">
                <a:solidFill>
                  <a:schemeClr val="accent3">
                    <a:lumMod val="75000"/>
                  </a:schemeClr>
                </a:solidFill>
                <a:cs typeface="Arial" pitchFamily="34" charset="0"/>
              </a:rPr>
              <a:t>Nutibara</a:t>
            </a:r>
            <a:r>
              <a:rPr lang="es-CO" sz="2700" b="1" cap="small" dirty="0" smtClean="0">
                <a:solidFill>
                  <a:schemeClr val="accent3">
                    <a:lumMod val="75000"/>
                  </a:schemeClr>
                </a:solidFill>
                <a:cs typeface="Arial" pitchFamily="34" charset="0"/>
              </a:rPr>
              <a:t> y Héroes de Granada de las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479376" y="1892503"/>
            <a:ext cx="11305255" cy="5724644"/>
          </a:xfrm>
          <a:prstGeom prst="rect">
            <a:avLst/>
          </a:prstGeom>
        </p:spPr>
        <p:txBody>
          <a:bodyPr wrap="square">
            <a:spAutoFit/>
          </a:bodyPr>
          <a:lstStyle/>
          <a:p>
            <a:pPr algn="just"/>
            <a:r>
              <a:rPr lang="es-CO" sz="1400" b="1" dirty="0">
                <a:latin typeface="Malgun Gothic" panose="020B0503020000020004" pitchFamily="34" charset="-127"/>
                <a:ea typeface="Malgun Gothic" panose="020B0503020000020004" pitchFamily="34" charset="-127"/>
              </a:rPr>
              <a:t>BLOQUE </a:t>
            </a:r>
            <a:r>
              <a:rPr lang="es-CO" sz="1400" b="1" dirty="0" smtClean="0">
                <a:latin typeface="Malgun Gothic" panose="020B0503020000020004" pitchFamily="34" charset="-127"/>
                <a:ea typeface="Malgun Gothic" panose="020B0503020000020004" pitchFamily="34" charset="-127"/>
              </a:rPr>
              <a:t>METRO </a:t>
            </a:r>
            <a:r>
              <a:rPr lang="es-CO" sz="1400" dirty="0" smtClean="0">
                <a:latin typeface="Malgun Gothic" panose="020B0503020000020004" pitchFamily="34" charset="-127"/>
                <a:ea typeface="Malgun Gothic" panose="020B0503020000020004" pitchFamily="34" charset="-127"/>
              </a:rPr>
              <a:t>Entrado </a:t>
            </a:r>
            <a:r>
              <a:rPr lang="es-CO" sz="1400" dirty="0">
                <a:latin typeface="Malgun Gothic" panose="020B0503020000020004" pitchFamily="34" charset="-127"/>
                <a:ea typeface="Malgun Gothic" panose="020B0503020000020004" pitchFamily="34" charset="-127"/>
              </a:rPr>
              <a:t>el año 2001 el Bloque Metro se convirtió en el grupo delincuencial Dominante en la ciudad de Medellín con presencia en 70% de los barrios y gran parte del departamento39, en las comunas 1, 4, 5, 8 y 9 de Medellín, así como en los municipios cercanos, tales como Segovia, San Ronque, Santo Domingo, </a:t>
            </a:r>
            <a:r>
              <a:rPr lang="es-CO" sz="1400" dirty="0" err="1">
                <a:latin typeface="Malgun Gothic" panose="020B0503020000020004" pitchFamily="34" charset="-127"/>
                <a:ea typeface="Malgun Gothic" panose="020B0503020000020004" pitchFamily="34" charset="-127"/>
              </a:rPr>
              <a:t>Yarumal</a:t>
            </a:r>
            <a:r>
              <a:rPr lang="es-CO" sz="1400" dirty="0">
                <a:latin typeface="Malgun Gothic" panose="020B0503020000020004" pitchFamily="34" charset="-127"/>
                <a:ea typeface="Malgun Gothic" panose="020B0503020000020004" pitchFamily="34" charset="-127"/>
              </a:rPr>
              <a:t>, Santa Bárbara, </a:t>
            </a:r>
            <a:r>
              <a:rPr lang="es-CO" sz="1400" dirty="0" err="1">
                <a:latin typeface="Malgun Gothic" panose="020B0503020000020004" pitchFamily="34" charset="-127"/>
                <a:ea typeface="Malgun Gothic" panose="020B0503020000020004" pitchFamily="34" charset="-127"/>
              </a:rPr>
              <a:t>Vegachí</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Amalfí</a:t>
            </a:r>
            <a:r>
              <a:rPr lang="es-CO" sz="1400" dirty="0">
                <a:latin typeface="Malgun Gothic" panose="020B0503020000020004" pitchFamily="34" charset="-127"/>
                <a:ea typeface="Malgun Gothic" panose="020B0503020000020004" pitchFamily="34" charset="-127"/>
              </a:rPr>
              <a:t> y Remedios, entre otros, mediante el desarrollo de estrategias, no solo antisubversivas, sino de limpieza social y de control demográfico.</a:t>
            </a:r>
          </a:p>
          <a:p>
            <a:pPr algn="just"/>
            <a:r>
              <a:rPr lang="es-CO" sz="1400" b="1" dirty="0">
                <a:latin typeface="Malgun Gothic" panose="020B0503020000020004" pitchFamily="34" charset="-127"/>
                <a:ea typeface="Malgun Gothic" panose="020B0503020000020004" pitchFamily="34" charset="-127"/>
              </a:rPr>
              <a:t> </a:t>
            </a:r>
            <a:endParaRPr lang="es-CO" sz="1400" dirty="0">
              <a:latin typeface="Malgun Gothic" panose="020B0503020000020004" pitchFamily="34" charset="-127"/>
              <a:ea typeface="Malgun Gothic" panose="020B0503020000020004" pitchFamily="34" charset="-127"/>
            </a:endParaRPr>
          </a:p>
          <a:p>
            <a:pPr algn="just"/>
            <a:r>
              <a:rPr lang="es-CO" sz="1400" b="1" dirty="0" smtClean="0">
                <a:latin typeface="Malgun Gothic" panose="020B0503020000020004" pitchFamily="34" charset="-127"/>
                <a:ea typeface="Malgun Gothic" panose="020B0503020000020004" pitchFamily="34" charset="-127"/>
              </a:rPr>
              <a:t>BLOQUE CACIQUE NUTIBARA: E</a:t>
            </a:r>
            <a:r>
              <a:rPr lang="es-CO" sz="1400" dirty="0" smtClean="0">
                <a:latin typeface="Malgun Gothic" panose="020B0503020000020004" pitchFamily="34" charset="-127"/>
                <a:ea typeface="Malgun Gothic" panose="020B0503020000020004" pitchFamily="34" charset="-127"/>
              </a:rPr>
              <a:t>l </a:t>
            </a:r>
            <a:r>
              <a:rPr lang="es-CO" sz="1400" dirty="0">
                <a:latin typeface="Malgun Gothic" panose="020B0503020000020004" pitchFamily="34" charset="-127"/>
                <a:ea typeface="Malgun Gothic" panose="020B0503020000020004" pitchFamily="34" charset="-127"/>
              </a:rPr>
              <a:t>bloque surgió para hacer frente a la disidencia del Bloque Metro; cumplido el objetivo, esto es, copados los territorios dejados por el aniquilado bloque Metro, el Cacique </a:t>
            </a:r>
            <a:r>
              <a:rPr lang="es-CO" sz="1400" dirty="0" err="1">
                <a:latin typeface="Malgun Gothic" panose="020B0503020000020004" pitchFamily="34" charset="-127"/>
                <a:ea typeface="Malgun Gothic" panose="020B0503020000020004" pitchFamily="34" charset="-127"/>
              </a:rPr>
              <a:t>Nutibara</a:t>
            </a:r>
            <a:r>
              <a:rPr lang="es-CO" sz="1400" dirty="0">
                <a:latin typeface="Malgun Gothic" panose="020B0503020000020004" pitchFamily="34" charset="-127"/>
                <a:ea typeface="Malgun Gothic" panose="020B0503020000020004" pitchFamily="34" charset="-127"/>
              </a:rPr>
              <a:t> se desmovilizó el 25 de noviembre de 2003, con 874 integrantes que no corresponde a la totalidad de sus miembros, pues buena parte de ellos no dejaron las armas, sino que conformaron el Bloque Héroes de Granada.</a:t>
            </a:r>
          </a:p>
          <a:p>
            <a:pPr algn="just"/>
            <a:r>
              <a:rPr lang="es-CO" sz="1400" dirty="0">
                <a:latin typeface="Malgun Gothic" panose="020B0503020000020004" pitchFamily="34" charset="-127"/>
                <a:ea typeface="Malgun Gothic" panose="020B0503020000020004" pitchFamily="34" charset="-127"/>
              </a:rPr>
              <a:t> </a:t>
            </a:r>
          </a:p>
          <a:p>
            <a:pPr algn="just"/>
            <a:r>
              <a:rPr lang="es-CO" sz="1400" b="1" dirty="0">
                <a:latin typeface="Malgun Gothic" panose="020B0503020000020004" pitchFamily="34" charset="-127"/>
                <a:ea typeface="Malgun Gothic" panose="020B0503020000020004" pitchFamily="34" charset="-127"/>
              </a:rPr>
              <a:t>BLOQUE HEROES DE </a:t>
            </a:r>
            <a:r>
              <a:rPr lang="es-CO" sz="1400" b="1" dirty="0" smtClean="0">
                <a:latin typeface="Malgun Gothic" panose="020B0503020000020004" pitchFamily="34" charset="-127"/>
                <a:ea typeface="Malgun Gothic" panose="020B0503020000020004" pitchFamily="34" charset="-127"/>
              </a:rPr>
              <a:t>GRANADA: </a:t>
            </a:r>
            <a:r>
              <a:rPr lang="es-CO" sz="1400" dirty="0" smtClean="0">
                <a:latin typeface="Malgun Gothic" panose="020B0503020000020004" pitchFamily="34" charset="-127"/>
                <a:ea typeface="Malgun Gothic" panose="020B0503020000020004" pitchFamily="34" charset="-127"/>
              </a:rPr>
              <a:t> </a:t>
            </a:r>
            <a:r>
              <a:rPr lang="es-CO" sz="1400" dirty="0">
                <a:latin typeface="Malgun Gothic" panose="020B0503020000020004" pitchFamily="34" charset="-127"/>
                <a:ea typeface="Malgun Gothic" panose="020B0503020000020004" pitchFamily="34" charset="-127"/>
              </a:rPr>
              <a:t>La estructura operaba en siete (7) compañías divididas en contraguerrillas. La primera estuvo al mando de alias “JHON” con 250 hombres, divididos en 4 contraguerrillas que delinquían en los municipios de La Ceja, Guarne y Monte Bello. La segunda, comandada por alias “King Kong”, contaba con 350 hombres, divididos en 6 contraguerrillas, y hacían presencia en los municipios de Santuario, Marinilla, </a:t>
            </a:r>
            <a:r>
              <a:rPr lang="es-CO" sz="1400" dirty="0" err="1">
                <a:latin typeface="Malgun Gothic" panose="020B0503020000020004" pitchFamily="34" charset="-127"/>
                <a:ea typeface="Malgun Gothic" panose="020B0503020000020004" pitchFamily="34" charset="-127"/>
              </a:rPr>
              <a:t>Cocorná</a:t>
            </a:r>
            <a:r>
              <a:rPr lang="es-CO" sz="1400" dirty="0">
                <a:latin typeface="Malgun Gothic" panose="020B0503020000020004" pitchFamily="34" charset="-127"/>
                <a:ea typeface="Malgun Gothic" panose="020B0503020000020004" pitchFamily="34" charset="-127"/>
              </a:rPr>
              <a:t>, Granada, </a:t>
            </a:r>
            <a:r>
              <a:rPr lang="es-CO" sz="1400" dirty="0" err="1">
                <a:latin typeface="Malgun Gothic" panose="020B0503020000020004" pitchFamily="34" charset="-127"/>
                <a:ea typeface="Malgun Gothic" panose="020B0503020000020004" pitchFamily="34" charset="-127"/>
              </a:rPr>
              <a:t>Guatapé</a:t>
            </a:r>
            <a:r>
              <a:rPr lang="es-CO" sz="1400" dirty="0">
                <a:latin typeface="Malgun Gothic" panose="020B0503020000020004" pitchFamily="34" charset="-127"/>
                <a:ea typeface="Malgun Gothic" panose="020B0503020000020004" pitchFamily="34" charset="-127"/>
              </a:rPr>
              <a:t> y el Peñol. La tercera tenía como comandante a alias “</a:t>
            </a:r>
            <a:r>
              <a:rPr lang="es-CO" sz="1400" dirty="0" err="1">
                <a:latin typeface="Malgun Gothic" panose="020B0503020000020004" pitchFamily="34" charset="-127"/>
                <a:ea typeface="Malgun Gothic" panose="020B0503020000020004" pitchFamily="34" charset="-127"/>
              </a:rPr>
              <a:t>Parmenio</a:t>
            </a:r>
            <a:r>
              <a:rPr lang="es-CO" sz="1400" dirty="0">
                <a:latin typeface="Malgun Gothic" panose="020B0503020000020004" pitchFamily="34" charset="-127"/>
                <a:ea typeface="Malgun Gothic" panose="020B0503020000020004" pitchFamily="34" charset="-127"/>
              </a:rPr>
              <a:t>”, con aproximadamente 350 hombres, distribuidos en 5 contraguerrillas, y operaban en San Carlos, San Rafael, San Roque y Caracolí. La cuarta, dirigida por alias “Alex”, a cargo de 200 hombres, divididos en 6 contraguerrillas, con presencia en los corregimientos de Medellín. La quinta a la cabeza de alias “Guateque”, tenía 80 hombres divididos en 2 contraguerrillas, que delinquían en los municipios de Envigado y La Ceja. La sexta estuvo al mando de alias “Contra” con 70 hombres, que hicieron presencia en el municipio del Salado. La séptima compañía al mando de alias “Toño”, con 800 hombres, que delinquían en las comunas 13, 7 y nororiental de la ciudad de Medellín. </a:t>
            </a:r>
          </a:p>
          <a:p>
            <a:pPr algn="just"/>
            <a:r>
              <a:rPr lang="es-CO" sz="1400" dirty="0">
                <a:latin typeface="Malgun Gothic" panose="020B0503020000020004" pitchFamily="34" charset="-127"/>
                <a:ea typeface="Malgun Gothic" panose="020B0503020000020004" pitchFamily="34" charset="-127"/>
              </a:rPr>
              <a:t> </a:t>
            </a:r>
          </a:p>
          <a:p>
            <a:pPr algn="just"/>
            <a:r>
              <a:rPr lang="es-CO" sz="1400" dirty="0" smtClean="0">
                <a:latin typeface="Malgun Gothic" panose="020B0503020000020004" pitchFamily="34" charset="-127"/>
                <a:ea typeface="Malgun Gothic" panose="020B0503020000020004" pitchFamily="34" charset="-127"/>
              </a:rPr>
              <a:t>Medellín</a:t>
            </a:r>
            <a:r>
              <a:rPr lang="es-CO" sz="1400" dirty="0">
                <a:latin typeface="Malgun Gothic" panose="020B0503020000020004" pitchFamily="34" charset="-127"/>
                <a:ea typeface="Malgun Gothic" panose="020B0503020000020004" pitchFamily="34" charset="-127"/>
              </a:rPr>
              <a:t>, La Ceja (corregimiento de San José), y San Carlos, vereda San Blas (centro de mando denominado Alcatraz), se convirtieron en el epicentro del Bloque.</a:t>
            </a:r>
          </a:p>
          <a:p>
            <a:pPr algn="just"/>
            <a:r>
              <a:rPr lang="es-ES" sz="1400" dirty="0">
                <a:latin typeface="Malgun Gothic" panose="020B0503020000020004" pitchFamily="34" charset="-127"/>
                <a:ea typeface="Malgun Gothic" panose="020B0503020000020004" pitchFamily="34" charset="-127"/>
              </a:rPr>
              <a:t> </a:t>
            </a:r>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82556768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894904" y="4243737"/>
            <a:ext cx="182075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816768" y="3354082"/>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52</a:t>
            </a:r>
          </a:p>
          <a:p>
            <a:pPr algn="r"/>
            <a:r>
              <a:rPr lang="es-ES" sz="1600" b="1" cap="small" dirty="0" smtClean="0">
                <a:solidFill>
                  <a:schemeClr val="accent5">
                    <a:lumMod val="20000"/>
                    <a:lumOff val="80000"/>
                  </a:schemeClr>
                </a:solidFill>
              </a:rPr>
              <a:t>Hechos: 23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186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10191786"/>
              </p:ext>
            </p:extLst>
          </p:nvPr>
        </p:nvGraphicFramePr>
        <p:xfrm>
          <a:off x="1703512" y="3933056"/>
          <a:ext cx="6840760" cy="2598806"/>
        </p:xfrm>
        <a:graphic>
          <a:graphicData uri="http://schemas.openxmlformats.org/drawingml/2006/table">
            <a:tbl>
              <a:tblPr firstRow="1" bandRow="1">
                <a:tableStyleId>{5C22544A-7EE6-4342-B048-85BDC9FD1C3A}</a:tableStyleId>
              </a:tblPr>
              <a:tblGrid>
                <a:gridCol w="4369806"/>
                <a:gridCol w="190700"/>
                <a:gridCol w="2280254"/>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err="1" smtClean="0">
                          <a:solidFill>
                            <a:schemeClr val="tx1"/>
                          </a:solidFill>
                        </a:rPr>
                        <a:t>Gian</a:t>
                      </a:r>
                      <a:r>
                        <a:rPr lang="es-ES" sz="1400" dirty="0" smtClean="0">
                          <a:solidFill>
                            <a:schemeClr val="tx1"/>
                          </a:solidFill>
                        </a:rPr>
                        <a:t> Carlo Gutiérrez</a:t>
                      </a:r>
                      <a:r>
                        <a:rPr lang="es-ES" sz="1400" baseline="0" dirty="0" smtClean="0">
                          <a:solidFill>
                            <a:schemeClr val="tx1"/>
                          </a:solidFill>
                        </a:rPr>
                        <a:t> Suárez alias “El Tuerto”</a:t>
                      </a:r>
                      <a:endParaRPr lang="es-ES" sz="1400" dirty="0" smtClean="0">
                        <a:solidFill>
                          <a:schemeClr val="tx1"/>
                        </a:solidFill>
                      </a:endParaRP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Patrullero</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31</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a:p>
                  </a:txBody>
                  <a:tcPr/>
                </a:tc>
                <a:tc>
                  <a:txBody>
                    <a:bodyPr/>
                    <a:lstStyle/>
                    <a:p>
                      <a:r>
                        <a:rPr lang="es-ES" sz="1400" dirty="0" smtClean="0"/>
                        <a:t>18</a:t>
                      </a:r>
                      <a:endParaRPr lang="es-ES" sz="1400" dirty="0"/>
                    </a:p>
                  </a:txBody>
                  <a:tcPr/>
                </a:tc>
              </a:tr>
              <a:tr h="297889">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97889">
                <a:tc gridSpan="2">
                  <a:txBody>
                    <a:bodyPr/>
                    <a:lstStyle/>
                    <a:p>
                      <a:r>
                        <a:rPr lang="es-ES" sz="1400" dirty="0" smtClean="0"/>
                        <a:t>Extorsión</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64367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Calima</a:t>
                      </a:r>
                      <a:r>
                        <a:rPr lang="en-US" sz="1800" b="1" kern="1200" cap="small" baseline="0" dirty="0" smtClean="0">
                          <a:solidFill>
                            <a:srgbClr val="FFFF66"/>
                          </a:solidFill>
                          <a:latin typeface="+mn-lt"/>
                          <a:ea typeface="+mn-ea"/>
                          <a:cs typeface="Arial" pitchFamily="34" charset="0"/>
                        </a:rPr>
                        <a:t> de las Autodefensas </a:t>
                      </a:r>
                      <a:r>
                        <a:rPr lang="en-US" sz="1800" b="1" kern="1200" cap="small" baseline="0" dirty="0" err="1" smtClean="0">
                          <a:solidFill>
                            <a:srgbClr val="FFFF66"/>
                          </a:solidFill>
                          <a:latin typeface="+mn-lt"/>
                          <a:ea typeface="+mn-ea"/>
                          <a:cs typeface="Arial" pitchFamily="34" charset="0"/>
                        </a:rPr>
                        <a:t>Unidas</a:t>
                      </a:r>
                      <a:r>
                        <a:rPr lang="en-US" sz="1800" b="1" kern="1200" cap="small" baseline="0" dirty="0" smtClean="0">
                          <a:solidFill>
                            <a:srgbClr val="FFFF66"/>
                          </a:solidFill>
                          <a:latin typeface="+mn-lt"/>
                          <a:ea typeface="+mn-ea"/>
                          <a:cs typeface="Arial" pitchFamily="34" charset="0"/>
                        </a:rPr>
                        <a:t>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Léster</a:t>
                      </a:r>
                      <a:r>
                        <a:rPr lang="es-ES" sz="1050" dirty="0" smtClean="0"/>
                        <a:t> María González R.</a:t>
                      </a:r>
                      <a:endParaRPr lang="es-ES" sz="1050" dirty="0"/>
                    </a:p>
                  </a:txBody>
                  <a:tcPr/>
                </a:tc>
                <a:tc>
                  <a:txBody>
                    <a:bodyPr/>
                    <a:lstStyle/>
                    <a:p>
                      <a:r>
                        <a:rPr lang="es-ES" sz="1400" dirty="0" smtClean="0"/>
                        <a:t>4 de septiembre</a:t>
                      </a:r>
                      <a:r>
                        <a:rPr lang="es-ES" sz="1400" baseline="0" dirty="0" smtClean="0"/>
                        <a:t> de 2012 </a:t>
                      </a:r>
                      <a:r>
                        <a:rPr lang="es-ES" sz="1400" baseline="0" dirty="0" smtClean="0">
                          <a:hlinkClick r:id="rId3"/>
                        </a:rPr>
                        <a:t>Consulte texto</a:t>
                      </a:r>
                      <a:endParaRPr lang="es-ES" sz="1400" dirty="0"/>
                    </a:p>
                  </a:txBody>
                  <a:tcPr/>
                </a:tc>
              </a:tr>
              <a:tr h="262068">
                <a:tc>
                  <a:txBody>
                    <a:bodyPr/>
                    <a:lstStyle/>
                    <a:p>
                      <a:r>
                        <a:rPr lang="es-ES" sz="1400" dirty="0" smtClean="0"/>
                        <a:t>Segunda Instancia. </a:t>
                      </a:r>
                      <a:r>
                        <a:rPr lang="es-ES" sz="1050" dirty="0" smtClean="0"/>
                        <a:t>M.P.  Dr.</a:t>
                      </a:r>
                      <a:r>
                        <a:rPr lang="es-ES" sz="1050" baseline="0" dirty="0" smtClean="0"/>
                        <a:t> Gustavo Enrique Malo F.</a:t>
                      </a:r>
                      <a:endParaRPr lang="es-ES" sz="1050" dirty="0"/>
                    </a:p>
                  </a:txBody>
                  <a:tcPr/>
                </a:tc>
                <a:tc>
                  <a:txBody>
                    <a:bodyPr/>
                    <a:lstStyle/>
                    <a:p>
                      <a:r>
                        <a:rPr lang="es-ES" sz="1400" dirty="0" smtClean="0"/>
                        <a:t>40559 17 de abril de 2013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10</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Freeform 28"/>
          <p:cNvSpPr>
            <a:spLocks/>
          </p:cNvSpPr>
          <p:nvPr/>
        </p:nvSpPr>
        <p:spPr bwMode="auto">
          <a:xfrm>
            <a:off x="9624392" y="2708920"/>
            <a:ext cx="360040" cy="72008"/>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6" name="55 Imagen" descr="16485987.jpg"/>
          <p:cNvPicPr>
            <a:picLocks noChangeAspect="1"/>
          </p:cNvPicPr>
          <p:nvPr/>
        </p:nvPicPr>
        <p:blipFill>
          <a:blip r:embed="rId5" cstate="print"/>
          <a:stretch>
            <a:fillRect/>
          </a:stretch>
        </p:blipFill>
        <p:spPr>
          <a:xfrm>
            <a:off x="1775520" y="3992749"/>
            <a:ext cx="504825" cy="648742"/>
          </a:xfrm>
          <a:prstGeom prst="rect">
            <a:avLst/>
          </a:prstGeom>
          <a:ln>
            <a:noFill/>
          </a:ln>
          <a:effectLst>
            <a:outerShdw blurRad="292100" dist="139700" dir="2700000" algn="tl" rotWithShape="0">
              <a:srgbClr val="333333">
                <a:alpha val="65000"/>
              </a:srgbClr>
            </a:outerShdw>
          </a:effectLst>
        </p:spPr>
      </p:pic>
      <p:grpSp>
        <p:nvGrpSpPr>
          <p:cNvPr id="58" name="57 Grupo"/>
          <p:cNvGrpSpPr/>
          <p:nvPr/>
        </p:nvGrpSpPr>
        <p:grpSpPr>
          <a:xfrm>
            <a:off x="8616280" y="1916833"/>
            <a:ext cx="2736304" cy="2113267"/>
            <a:chOff x="1187450" y="-23546"/>
            <a:chExt cx="7754938" cy="6811697"/>
          </a:xfrm>
        </p:grpSpPr>
        <p:sp>
          <p:nvSpPr>
            <p:cNvPr id="59"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solidFill>
              <a:srgbClr val="0000FF"/>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gradFill rotWithShape="1">
              <a:gsLst>
                <a:gs pos="0">
                  <a:srgbClr val="0000FF"/>
                </a:gs>
                <a:gs pos="100000">
                  <a:schemeClr val="bg1"/>
                </a:gs>
              </a:gsLst>
              <a:lin ang="5400000" scaled="1"/>
            </a:gra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37" name="Text Box 86"/>
            <p:cNvSpPr txBox="1">
              <a:spLocks noChangeArrowheads="1"/>
            </p:cNvSpPr>
            <p:nvPr/>
          </p:nvSpPr>
          <p:spPr bwMode="auto">
            <a:xfrm>
              <a:off x="5881228" y="57146"/>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MX" sz="900" b="1" dirty="0">
                  <a:effectLst>
                    <a:outerShdw blurRad="38100" dist="38100" dir="2700000" algn="tl">
                      <a:srgbClr val="000000">
                        <a:alpha val="43137"/>
                      </a:srgbClr>
                    </a:outerShdw>
                  </a:effectLst>
                  <a:latin typeface="Calibri" pitchFamily="34" charset="0"/>
                  <a:cs typeface="Tahoma" pitchFamily="34" charset="0"/>
                </a:rPr>
                <a:t>B. </a:t>
              </a:r>
              <a:r>
                <a:rPr lang="es-MX" sz="900" b="1" dirty="0" smtClean="0">
                  <a:effectLst>
                    <a:outerShdw blurRad="38100" dist="38100" dir="2700000" algn="tl">
                      <a:srgbClr val="000000">
                        <a:alpha val="43137"/>
                      </a:srgbClr>
                    </a:outerShdw>
                  </a:effectLst>
                  <a:latin typeface="Calibri" pitchFamily="34" charset="0"/>
                  <a:cs typeface="Tahoma" pitchFamily="34" charset="0"/>
                </a:rPr>
                <a:t>CALIMA</a:t>
              </a:r>
              <a:endParaRPr lang="es-ES" sz="900" b="1" dirty="0">
                <a:effectLst>
                  <a:outerShdw blurRad="38100" dist="38100" dir="2700000" algn="tl">
                    <a:srgbClr val="000000">
                      <a:alpha val="43137"/>
                    </a:srgbClr>
                  </a:outerShdw>
                </a:effectLst>
                <a:latin typeface="Calibri" pitchFamily="34" charset="0"/>
                <a:cs typeface="Tahoma" pitchFamily="34" charset="0"/>
              </a:endParaRPr>
            </a:p>
          </p:txBody>
        </p:sp>
        <p:sp>
          <p:nvSpPr>
            <p:cNvPr id="138" name="Rectangle 87"/>
            <p:cNvSpPr>
              <a:spLocks noChangeArrowheads="1"/>
            </p:cNvSpPr>
            <p:nvPr/>
          </p:nvSpPr>
          <p:spPr bwMode="auto">
            <a:xfrm>
              <a:off x="5268996" y="-23546"/>
              <a:ext cx="3659105" cy="1392621"/>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40" name="Oval 103"/>
            <p:cNvSpPr>
              <a:spLocks noChangeArrowheads="1"/>
            </p:cNvSpPr>
            <p:nvPr/>
          </p:nvSpPr>
          <p:spPr bwMode="auto">
            <a:xfrm>
              <a:off x="5473074" y="521353"/>
              <a:ext cx="350838" cy="206375"/>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308065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24714" y="-15904"/>
            <a:ext cx="12072664" cy="1871663"/>
          </a:xfrm>
        </p:spPr>
        <p:txBody>
          <a:bodyPr>
            <a:normAutofit/>
          </a:bodyPr>
          <a:lstStyle/>
          <a:p>
            <a:pPr lvl="0" algn="ctr"/>
            <a:r>
              <a:rPr lang="es-ES" b="1" cap="small" dirty="0" smtClean="0">
                <a:solidFill>
                  <a:srgbClr val="C00000"/>
                </a:solidFill>
                <a:cs typeface="Arial" pitchFamily="34" charset="0"/>
              </a:rPr>
              <a:t>Sentencia 10</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Calima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317922" y="1832965"/>
            <a:ext cx="11804522" cy="5755422"/>
          </a:xfrm>
          <a:prstGeom prst="rect">
            <a:avLst/>
          </a:prstGeom>
        </p:spPr>
        <p:txBody>
          <a:bodyPr wrap="square">
            <a:spAutoFit/>
          </a:bodyPr>
          <a:lstStyle/>
          <a:p>
            <a:pPr lvl="0" algn="just"/>
            <a:r>
              <a:rPr lang="es-ES" sz="1300" dirty="0">
                <a:latin typeface="Malgun Gothic" panose="020B0503020000020004" pitchFamily="34" charset="-127"/>
                <a:ea typeface="Malgun Gothic" panose="020B0503020000020004" pitchFamily="34" charset="-127"/>
              </a:rPr>
              <a:t>De acuerdo con lo manifestado en versión libre por el miembro representante </a:t>
            </a:r>
            <a:r>
              <a:rPr lang="es-ES" sz="1300" dirty="0" err="1">
                <a:latin typeface="Malgun Gothic" panose="020B0503020000020004" pitchFamily="34" charset="-127"/>
                <a:ea typeface="Malgun Gothic" panose="020B0503020000020004" pitchFamily="34" charset="-127"/>
              </a:rPr>
              <a:t>Hebert</a:t>
            </a:r>
            <a:r>
              <a:rPr lang="es-ES" sz="1300" dirty="0">
                <a:latin typeface="Malgun Gothic" panose="020B0503020000020004" pitchFamily="34" charset="-127"/>
                <a:ea typeface="Malgun Gothic" panose="020B0503020000020004" pitchFamily="34" charset="-127"/>
              </a:rPr>
              <a:t> Veloza alias “HH”, orgánicamente el Bloque tenía la siguiente estructura: </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Cacique Calarcá</a:t>
            </a:r>
            <a:r>
              <a:rPr lang="es-ES" sz="1300" dirty="0">
                <a:latin typeface="Malgun Gothic" panose="020B0503020000020004" pitchFamily="34" charset="-127"/>
                <a:ea typeface="Malgun Gothic" panose="020B0503020000020004" pitchFamily="34" charset="-127"/>
              </a:rPr>
              <a:t>, que operó en los municipios de Sevilla, </a:t>
            </a:r>
            <a:r>
              <a:rPr lang="es-ES" sz="1300" dirty="0" err="1">
                <a:latin typeface="Malgun Gothic" panose="020B0503020000020004" pitchFamily="34" charset="-127"/>
                <a:ea typeface="Malgun Gothic" panose="020B0503020000020004" pitchFamily="34" charset="-127"/>
              </a:rPr>
              <a:t>Bugalagrande</a:t>
            </a:r>
            <a:r>
              <a:rPr lang="es-ES" sz="1300" dirty="0">
                <a:latin typeface="Malgun Gothic" panose="020B0503020000020004" pitchFamily="34" charset="-127"/>
                <a:ea typeface="Malgun Gothic" panose="020B0503020000020004" pitchFamily="34" charset="-127"/>
              </a:rPr>
              <a:t> y Andalucía.</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Central</a:t>
            </a:r>
            <a:r>
              <a:rPr lang="es-ES" sz="1300" dirty="0">
                <a:latin typeface="Malgun Gothic" panose="020B0503020000020004" pitchFamily="34" charset="-127"/>
                <a:ea typeface="Malgun Gothic" panose="020B0503020000020004" pitchFamily="34" charset="-127"/>
              </a:rPr>
              <a:t>, cuya zona de </a:t>
            </a:r>
            <a:r>
              <a:rPr lang="es-ES" sz="1300" dirty="0" err="1">
                <a:latin typeface="Malgun Gothic" panose="020B0503020000020004" pitchFamily="34" charset="-127"/>
                <a:ea typeface="Malgun Gothic" panose="020B0503020000020004" pitchFamily="34" charset="-127"/>
              </a:rPr>
              <a:t>ingerencia</a:t>
            </a:r>
            <a:r>
              <a:rPr lang="es-ES" sz="1300" dirty="0">
                <a:latin typeface="Malgun Gothic" panose="020B0503020000020004" pitchFamily="34" charset="-127"/>
                <a:ea typeface="Malgun Gothic" panose="020B0503020000020004" pitchFamily="34" charset="-127"/>
              </a:rPr>
              <a:t> comprendió los municipios de </a:t>
            </a:r>
            <a:r>
              <a:rPr lang="es-ES" sz="1300" dirty="0" err="1">
                <a:latin typeface="Malgun Gothic" panose="020B0503020000020004" pitchFamily="34" charset="-127"/>
                <a:ea typeface="Malgun Gothic" panose="020B0503020000020004" pitchFamily="34" charset="-127"/>
              </a:rPr>
              <a:t>Tulua</a:t>
            </a:r>
            <a:r>
              <a:rPr lang="es-ES" sz="1300" dirty="0">
                <a:latin typeface="Malgun Gothic" panose="020B0503020000020004" pitchFamily="34" charset="-127"/>
                <a:ea typeface="Malgun Gothic" panose="020B0503020000020004" pitchFamily="34" charset="-127"/>
              </a:rPr>
              <a:t>, Buga, Río Frío y Trujillo. </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Pacífico</a:t>
            </a:r>
            <a:r>
              <a:rPr lang="es-ES" sz="1300" dirty="0">
                <a:latin typeface="Malgun Gothic" panose="020B0503020000020004" pitchFamily="34" charset="-127"/>
                <a:ea typeface="Malgun Gothic" panose="020B0503020000020004" pitchFamily="34" charset="-127"/>
              </a:rPr>
              <a:t>, con un radio de operaciones comprendido entre los municipios de Calima Darién, </a:t>
            </a:r>
            <a:r>
              <a:rPr lang="es-ES" sz="1300" dirty="0" err="1">
                <a:latin typeface="Malgun Gothic" panose="020B0503020000020004" pitchFamily="34" charset="-127"/>
                <a:ea typeface="Malgun Gothic" panose="020B0503020000020004" pitchFamily="34" charset="-127"/>
              </a:rPr>
              <a:t>Dagua</a:t>
            </a:r>
            <a:r>
              <a:rPr lang="es-ES" sz="1300" dirty="0">
                <a:latin typeface="Malgun Gothic" panose="020B0503020000020004" pitchFamily="34" charset="-127"/>
                <a:ea typeface="Malgun Gothic" panose="020B0503020000020004" pitchFamily="34" charset="-127"/>
              </a:rPr>
              <a:t>, Restrepo, Cisneros y Buenaventura. </a:t>
            </a:r>
            <a:endParaRPr lang="es-CO" sz="1300" dirty="0">
              <a:latin typeface="Malgun Gothic" panose="020B0503020000020004" pitchFamily="34" charset="-127"/>
              <a:ea typeface="Malgun Gothic" panose="020B0503020000020004" pitchFamily="34" charset="-127"/>
            </a:endParaRPr>
          </a:p>
          <a:p>
            <a:pPr lvl="0" algn="just"/>
            <a:r>
              <a:rPr lang="es-ES" sz="1300" i="1" dirty="0">
                <a:latin typeface="Malgun Gothic" panose="020B0503020000020004" pitchFamily="34" charset="-127"/>
                <a:ea typeface="Malgun Gothic" panose="020B0503020000020004" pitchFamily="34" charset="-127"/>
              </a:rPr>
              <a:t>Frente Farallones</a:t>
            </a:r>
            <a:r>
              <a:rPr lang="es-ES" sz="1300" dirty="0">
                <a:latin typeface="Malgun Gothic" panose="020B0503020000020004" pitchFamily="34" charset="-127"/>
                <a:ea typeface="Malgun Gothic" panose="020B0503020000020004" pitchFamily="34" charset="-127"/>
              </a:rPr>
              <a:t>, que operó en Jumbo, sur del Valle y norte del Cauca. </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dirty="0">
                <a:latin typeface="Malgun Gothic" panose="020B0503020000020004" pitchFamily="34" charset="-127"/>
                <a:ea typeface="Malgun Gothic" panose="020B0503020000020004" pitchFamily="34" charset="-127"/>
              </a:rPr>
              <a:t>Con relación a la </a:t>
            </a:r>
            <a:r>
              <a:rPr lang="es-ES" sz="1300" dirty="0" err="1">
                <a:latin typeface="Malgun Gothic" panose="020B0503020000020004" pitchFamily="34" charset="-127"/>
                <a:ea typeface="Malgun Gothic" panose="020B0503020000020004" pitchFamily="34" charset="-127"/>
              </a:rPr>
              <a:t>georeferenciación</a:t>
            </a:r>
            <a:r>
              <a:rPr lang="es-ES" sz="1300" dirty="0">
                <a:latin typeface="Malgun Gothic" panose="020B0503020000020004" pitchFamily="34" charset="-127"/>
                <a:ea typeface="Malgun Gothic" panose="020B0503020000020004" pitchFamily="34" charset="-127"/>
              </a:rPr>
              <a:t> del Bloque Calima, se tiene que éste estableció su zona de concentración y base de operaciones en la zona de Pardo Alto en </a:t>
            </a:r>
            <a:r>
              <a:rPr lang="es-ES" sz="1300" dirty="0" err="1">
                <a:latin typeface="Malgun Gothic" panose="020B0503020000020004" pitchFamily="34" charset="-127"/>
                <a:ea typeface="Malgun Gothic" panose="020B0503020000020004" pitchFamily="34" charset="-127"/>
              </a:rPr>
              <a:t>Tulúa</a:t>
            </a:r>
            <a:r>
              <a:rPr lang="es-ES" sz="1300" dirty="0">
                <a:latin typeface="Malgun Gothic" panose="020B0503020000020004" pitchFamily="34" charset="-127"/>
                <a:ea typeface="Malgun Gothic" panose="020B0503020000020004" pitchFamily="34" charset="-127"/>
              </a:rPr>
              <a:t>, desde donde se coordinaron las primeras operaciones militares del centro y oriente del Departamento del Valle, perpetrando en el segundo semestre de 1999 la masacre de las veredas de Chorreras, el Placer y San Lorenzo, como también el asesinato del Comandante del Frente “Jaime </a:t>
            </a:r>
            <a:r>
              <a:rPr lang="es-ES" sz="1300" dirty="0" err="1">
                <a:latin typeface="Malgun Gothic" panose="020B0503020000020004" pitchFamily="34" charset="-127"/>
                <a:ea typeface="Malgun Gothic" panose="020B0503020000020004" pitchFamily="34" charset="-127"/>
              </a:rPr>
              <a:t>Bateman</a:t>
            </a:r>
            <a:r>
              <a:rPr lang="es-ES" sz="1300" dirty="0">
                <a:latin typeface="Malgun Gothic" panose="020B0503020000020004" pitchFamily="34" charset="-127"/>
                <a:ea typeface="Malgun Gothic" panose="020B0503020000020004" pitchFamily="34" charset="-127"/>
              </a:rPr>
              <a:t> Callón” y de 25 civiles que consideraron milicianos de las FARC y que habitaban en los municipios de La Marina, Naranjal, Sevilla, </a:t>
            </a:r>
            <a:r>
              <a:rPr lang="es-ES" sz="1300" dirty="0" err="1">
                <a:latin typeface="Malgun Gothic" panose="020B0503020000020004" pitchFamily="34" charset="-127"/>
                <a:ea typeface="Malgun Gothic" panose="020B0503020000020004" pitchFamily="34" charset="-127"/>
              </a:rPr>
              <a:t>Moralia</a:t>
            </a:r>
            <a:r>
              <a:rPr lang="es-ES" sz="1300" dirty="0">
                <a:latin typeface="Malgun Gothic" panose="020B0503020000020004" pitchFamily="34" charset="-127"/>
                <a:ea typeface="Malgun Gothic" panose="020B0503020000020004" pitchFamily="34" charset="-127"/>
              </a:rPr>
              <a:t> y </a:t>
            </a:r>
            <a:r>
              <a:rPr lang="es-ES" sz="1300" dirty="0" err="1">
                <a:latin typeface="Malgun Gothic" panose="020B0503020000020004" pitchFamily="34" charset="-127"/>
                <a:ea typeface="Malgun Gothic" panose="020B0503020000020004" pitchFamily="34" charset="-127"/>
              </a:rPr>
              <a:t>Tulúa</a:t>
            </a:r>
            <a:r>
              <a:rPr lang="es-ES" sz="1300" dirty="0">
                <a:latin typeface="Malgun Gothic" panose="020B0503020000020004" pitchFamily="34" charset="-127"/>
                <a:ea typeface="Malgun Gothic" panose="020B0503020000020004" pitchFamily="34" charset="-127"/>
              </a:rPr>
              <a:t>, todo lo cual produjo el desplazamiento de gran parte de los habitantes de esas </a:t>
            </a:r>
            <a:r>
              <a:rPr lang="es-ES" sz="1300" dirty="0" smtClean="0">
                <a:latin typeface="Malgun Gothic" panose="020B0503020000020004" pitchFamily="34" charset="-127"/>
                <a:ea typeface="Malgun Gothic" panose="020B0503020000020004" pitchFamily="34" charset="-127"/>
              </a:rPr>
              <a:t>poblaciones*.</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dirty="0">
                <a:latin typeface="Malgun Gothic" panose="020B0503020000020004" pitchFamily="34" charset="-127"/>
                <a:ea typeface="Malgun Gothic" panose="020B0503020000020004" pitchFamily="34" charset="-127"/>
              </a:rPr>
              <a:t>Hacia finales de 1999 y comienzos del 2000 el Bloque Calima se expandió desde el centro del Valle del Cauca hacia el sur, norte y occidente del mismo departamento y Buenaventura, llegando hasta el municipio del Tambo en el Cauca, donde hacían presencia los frentes 80, 60, 29 y 30 de las FARC y ELN.</a:t>
            </a:r>
            <a:endParaRPr lang="es-CO" sz="1300" dirty="0">
              <a:latin typeface="Malgun Gothic" panose="020B0503020000020004" pitchFamily="34" charset="-127"/>
              <a:ea typeface="Malgun Gothic" panose="020B0503020000020004" pitchFamily="34" charset="-127"/>
            </a:endParaRPr>
          </a:p>
          <a:p>
            <a:pPr algn="just"/>
            <a:r>
              <a:rPr lang="es-ES" sz="1300" dirty="0">
                <a:latin typeface="Malgun Gothic" panose="020B0503020000020004" pitchFamily="34" charset="-127"/>
                <a:ea typeface="Malgun Gothic" panose="020B0503020000020004" pitchFamily="34" charset="-127"/>
              </a:rPr>
              <a:t> </a:t>
            </a:r>
            <a:endParaRPr lang="es-CO" sz="1300" dirty="0">
              <a:latin typeface="Malgun Gothic" panose="020B0503020000020004" pitchFamily="34" charset="-127"/>
              <a:ea typeface="Malgun Gothic" panose="020B0503020000020004" pitchFamily="34" charset="-127"/>
            </a:endParaRPr>
          </a:p>
          <a:p>
            <a:pPr lvl="0" algn="just"/>
            <a:r>
              <a:rPr lang="es-ES" sz="1300" dirty="0">
                <a:latin typeface="Malgun Gothic" panose="020B0503020000020004" pitchFamily="34" charset="-127"/>
                <a:ea typeface="Malgun Gothic" panose="020B0503020000020004" pitchFamily="34" charset="-127"/>
              </a:rPr>
              <a:t>En el año 2002 ingresó al suroccidente del Departamento de Huila y en límites con el departamento de Cauca donde se dieron algunos enfrentamientos con la Columna Móvil “Jacobo Arenas” de las FARC. </a:t>
            </a:r>
            <a:endParaRPr lang="es-CO" sz="1300" dirty="0">
              <a:latin typeface="Malgun Gothic" panose="020B0503020000020004" pitchFamily="34" charset="-127"/>
              <a:ea typeface="Malgun Gothic" panose="020B0503020000020004" pitchFamily="34" charset="-127"/>
            </a:endParaRPr>
          </a:p>
          <a:p>
            <a:pPr algn="just"/>
            <a:r>
              <a:rPr lang="es-CO" sz="1300" dirty="0">
                <a:latin typeface="Malgun Gothic" panose="020B0503020000020004" pitchFamily="34" charset="-127"/>
                <a:ea typeface="Malgun Gothic" panose="020B0503020000020004" pitchFamily="34" charset="-127"/>
              </a:rPr>
              <a:t> </a:t>
            </a:r>
          </a:p>
          <a:p>
            <a:pPr algn="just"/>
            <a:r>
              <a:rPr lang="es-ES" sz="1300" dirty="0" smtClean="0">
                <a:latin typeface="Malgun Gothic" panose="020B0503020000020004" pitchFamily="34" charset="-127"/>
                <a:ea typeface="Malgun Gothic" panose="020B0503020000020004" pitchFamily="34" charset="-127"/>
              </a:rPr>
              <a:t>*El </a:t>
            </a:r>
            <a:r>
              <a:rPr lang="es-ES" sz="1300" dirty="0">
                <a:latin typeface="Malgun Gothic" panose="020B0503020000020004" pitchFamily="34" charset="-127"/>
                <a:ea typeface="Malgun Gothic" panose="020B0503020000020004" pitchFamily="34" charset="-127"/>
              </a:rPr>
              <a:t>área de influencia del Bloque Calima en los departamentos de Valle </a:t>
            </a:r>
            <a:r>
              <a:rPr lang="es-ES" sz="1300" dirty="0" err="1">
                <a:latin typeface="Malgun Gothic" panose="020B0503020000020004" pitchFamily="34" charset="-127"/>
                <a:ea typeface="Malgun Gothic" panose="020B0503020000020004" pitchFamily="34" charset="-127"/>
              </a:rPr>
              <a:t>deL</a:t>
            </a:r>
            <a:r>
              <a:rPr lang="es-ES" sz="1300" dirty="0">
                <a:latin typeface="Malgun Gothic" panose="020B0503020000020004" pitchFamily="34" charset="-127"/>
                <a:ea typeface="Malgun Gothic" panose="020B0503020000020004" pitchFamily="34" charset="-127"/>
              </a:rPr>
              <a:t> Cauca , Cauca, Huila y Quindío, afectándose a los pobladores de entre otros municipios, a los de El Bordo, Balboa, Corinto, Miranda, el Estrecho de Mercaderes, Popayán, El Tambo, La Sierra, Rosas, Pitalito, San José de </a:t>
            </a:r>
            <a:r>
              <a:rPr lang="es-ES" sz="1300" dirty="0" err="1">
                <a:latin typeface="Malgun Gothic" panose="020B0503020000020004" pitchFamily="34" charset="-127"/>
                <a:ea typeface="Malgun Gothic" panose="020B0503020000020004" pitchFamily="34" charset="-127"/>
              </a:rPr>
              <a:t>Isnos</a:t>
            </a:r>
            <a:r>
              <a:rPr lang="es-ES" sz="1300" dirty="0">
                <a:latin typeface="Malgun Gothic" panose="020B0503020000020004" pitchFamily="34" charset="-127"/>
                <a:ea typeface="Malgun Gothic" panose="020B0503020000020004" pitchFamily="34" charset="-127"/>
              </a:rPr>
              <a:t>, San Agustín, Altamira, Garzón, Acevedo, Guadalupe, Suaza, Gigante, Garzón, Cartago, </a:t>
            </a:r>
            <a:r>
              <a:rPr lang="es-ES" sz="1300" dirty="0" err="1">
                <a:latin typeface="Malgun Gothic" panose="020B0503020000020004" pitchFamily="34" charset="-127"/>
                <a:ea typeface="Malgun Gothic" panose="020B0503020000020004" pitchFamily="34" charset="-127"/>
              </a:rPr>
              <a:t>Tulúa</a:t>
            </a:r>
            <a:r>
              <a:rPr lang="es-ES" sz="1300" dirty="0">
                <a:latin typeface="Malgun Gothic" panose="020B0503020000020004" pitchFamily="34" charset="-127"/>
                <a:ea typeface="Malgun Gothic" panose="020B0503020000020004" pitchFamily="34" charset="-127"/>
              </a:rPr>
              <a:t>, Macedonia, Andalucía, Galicia, </a:t>
            </a:r>
            <a:r>
              <a:rPr lang="es-ES" sz="1300" dirty="0" err="1">
                <a:latin typeface="Malgun Gothic" panose="020B0503020000020004" pitchFamily="34" charset="-127"/>
                <a:ea typeface="Malgun Gothic" panose="020B0503020000020004" pitchFamily="34" charset="-127"/>
              </a:rPr>
              <a:t>Bugalagrande</a:t>
            </a:r>
            <a:r>
              <a:rPr lang="es-ES" sz="1300" dirty="0">
                <a:latin typeface="Malgun Gothic" panose="020B0503020000020004" pitchFamily="34" charset="-127"/>
                <a:ea typeface="Malgun Gothic" panose="020B0503020000020004" pitchFamily="34" charset="-127"/>
              </a:rPr>
              <a:t>, Vereda la Morena, Pardo Alto, Piedritas, </a:t>
            </a:r>
            <a:r>
              <a:rPr lang="es-ES" sz="1300" dirty="0" err="1">
                <a:latin typeface="Malgun Gothic" panose="020B0503020000020004" pitchFamily="34" charset="-127"/>
                <a:ea typeface="Malgun Gothic" panose="020B0503020000020004" pitchFamily="34" charset="-127"/>
              </a:rPr>
              <a:t>Jamundì</a:t>
            </a:r>
            <a:r>
              <a:rPr lang="es-ES" sz="1300" dirty="0">
                <a:latin typeface="Malgun Gothic" panose="020B0503020000020004" pitchFamily="34" charset="-127"/>
                <a:ea typeface="Malgun Gothic" panose="020B0503020000020004" pitchFamily="34" charset="-127"/>
              </a:rPr>
              <a:t>, </a:t>
            </a:r>
            <a:r>
              <a:rPr lang="es-ES" sz="1300" dirty="0" err="1">
                <a:latin typeface="Malgun Gothic" panose="020B0503020000020004" pitchFamily="34" charset="-127"/>
                <a:ea typeface="Malgun Gothic" panose="020B0503020000020004" pitchFamily="34" charset="-127"/>
              </a:rPr>
              <a:t>Yotoco</a:t>
            </a:r>
            <a:r>
              <a:rPr lang="es-ES" sz="1300" dirty="0">
                <a:latin typeface="Malgun Gothic" panose="020B0503020000020004" pitchFamily="34" charset="-127"/>
                <a:ea typeface="Malgun Gothic" panose="020B0503020000020004" pitchFamily="34" charset="-127"/>
              </a:rPr>
              <a:t>, </a:t>
            </a:r>
            <a:r>
              <a:rPr lang="es-ES" sz="1300" dirty="0" err="1">
                <a:latin typeface="Malgun Gothic" panose="020B0503020000020004" pitchFamily="34" charset="-127"/>
                <a:ea typeface="Malgun Gothic" panose="020B0503020000020004" pitchFamily="34" charset="-127"/>
              </a:rPr>
              <a:t>Viges</a:t>
            </a:r>
            <a:r>
              <a:rPr lang="es-ES" sz="1300" dirty="0">
                <a:latin typeface="Malgun Gothic" panose="020B0503020000020004" pitchFamily="34" charset="-127"/>
                <a:ea typeface="Malgun Gothic" panose="020B0503020000020004" pitchFamily="34" charset="-127"/>
              </a:rPr>
              <a:t>, Cerritos, Municipio de </a:t>
            </a:r>
            <a:r>
              <a:rPr lang="es-ES" sz="1300" dirty="0" err="1">
                <a:latin typeface="Malgun Gothic" panose="020B0503020000020004" pitchFamily="34" charset="-127"/>
                <a:ea typeface="Malgun Gothic" panose="020B0503020000020004" pitchFamily="34" charset="-127"/>
              </a:rPr>
              <a:t>Dagua</a:t>
            </a:r>
            <a:r>
              <a:rPr lang="es-ES" sz="1300" dirty="0">
                <a:latin typeface="Malgun Gothic" panose="020B0503020000020004" pitchFamily="34" charset="-127"/>
                <a:ea typeface="Malgun Gothic" panose="020B0503020000020004" pitchFamily="34" charset="-127"/>
              </a:rPr>
              <a:t>, El Piñal, Buenos Aires, La Chorrera, Suárez, El Tablón, Yumbo, El naranjal, La </a:t>
            </a:r>
            <a:r>
              <a:rPr lang="es-ES" sz="1300" dirty="0" err="1">
                <a:latin typeface="Malgun Gothic" panose="020B0503020000020004" pitchFamily="34" charset="-127"/>
                <a:ea typeface="Malgun Gothic" panose="020B0503020000020004" pitchFamily="34" charset="-127"/>
              </a:rPr>
              <a:t>Moralia</a:t>
            </a:r>
            <a:r>
              <a:rPr lang="es-ES" sz="1300" dirty="0">
                <a:latin typeface="Malgun Gothic" panose="020B0503020000020004" pitchFamily="34" charset="-127"/>
                <a:ea typeface="Malgun Gothic" panose="020B0503020000020004" pitchFamily="34" charset="-127"/>
              </a:rPr>
              <a:t> y vereda el Pedregal.</a:t>
            </a:r>
            <a:endParaRPr lang="es-CO" sz="13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293748530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p:cNvGraphicFramePr>
            <a:graphicFrameLocks noGrp="1"/>
          </p:cNvGraphicFramePr>
          <p:nvPr>
            <p:extLst>
              <p:ext uri="{D42A27DB-BD31-4B8C-83A1-F6EECF244321}">
                <p14:modId xmlns:p14="http://schemas.microsoft.com/office/powerpoint/2010/main" val="1589427804"/>
              </p:ext>
            </p:extLst>
          </p:nvPr>
        </p:nvGraphicFramePr>
        <p:xfrm>
          <a:off x="1703512" y="692696"/>
          <a:ext cx="9280128" cy="518160"/>
        </p:xfrm>
        <a:graphic>
          <a:graphicData uri="http://schemas.openxmlformats.org/drawingml/2006/table">
            <a:tbl>
              <a:tblPr firstRow="1" bandRow="1">
                <a:tableStyleId>{3B4B98B0-60AC-42C2-AFA5-B58CD77FA1E5}</a:tableStyleId>
              </a:tblPr>
              <a:tblGrid>
                <a:gridCol w="8208912"/>
                <a:gridCol w="1071216"/>
              </a:tblGrid>
              <a:tr h="370840">
                <a:tc>
                  <a:txBody>
                    <a:bodyPr/>
                    <a:lstStyle/>
                    <a:p>
                      <a:r>
                        <a:rPr lang="en-US" sz="2800" u="none" kern="0" cap="small" spc="50" dirty="0" smtClean="0">
                          <a:latin typeface="Arial Narrow" panose="020B0606020202030204" pitchFamily="34" charset="0"/>
                        </a:rPr>
                        <a:t>Sentencias proferidas por las Salas de Justicia y Paz</a:t>
                      </a:r>
                      <a:endParaRPr lang="es-CO" sz="2800" u="none" dirty="0">
                        <a:latin typeface="Arial Narrow" panose="020B0606020202030204" pitchFamily="34" charset="0"/>
                      </a:endParaRP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2800" u="none" kern="0" cap="all" spc="50" dirty="0" smtClean="0">
                          <a:latin typeface="Arial Narrow" panose="020B0606020202030204" pitchFamily="34" charset="0"/>
                        </a:rPr>
                        <a:t>53</a:t>
                      </a:r>
                      <a:endParaRPr lang="es-CO" sz="2800" dirty="0">
                        <a:latin typeface="Arial Narrow" panose="020B0606020202030204" pitchFamily="34" charset="0"/>
                      </a:endParaRPr>
                    </a:p>
                  </a:txBody>
                  <a:tcPr/>
                </a:tc>
              </a:tr>
            </a:tbl>
          </a:graphicData>
        </a:graphic>
      </p:graphicFrame>
      <p:graphicFrame>
        <p:nvGraphicFramePr>
          <p:cNvPr id="7" name="Diagrama 6"/>
          <p:cNvGraphicFramePr/>
          <p:nvPr>
            <p:extLst>
              <p:ext uri="{D42A27DB-BD31-4B8C-83A1-F6EECF244321}">
                <p14:modId xmlns:p14="http://schemas.microsoft.com/office/powerpoint/2010/main" val="198321539"/>
              </p:ext>
            </p:extLst>
          </p:nvPr>
        </p:nvGraphicFramePr>
        <p:xfrm>
          <a:off x="2567608" y="980728"/>
          <a:ext cx="6768752" cy="51125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CuadroTexto 7"/>
          <p:cNvSpPr txBox="1"/>
          <p:nvPr/>
        </p:nvSpPr>
        <p:spPr>
          <a:xfrm>
            <a:off x="623392" y="114627"/>
            <a:ext cx="2952328" cy="229326"/>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1997859369"/>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01016" y="4577841"/>
            <a:ext cx="1823575"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020705" y="3433104"/>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525</a:t>
            </a:r>
          </a:p>
          <a:p>
            <a:pPr algn="r"/>
            <a:r>
              <a:rPr lang="es-ES" sz="1600" b="1" cap="small" dirty="0" smtClean="0">
                <a:solidFill>
                  <a:schemeClr val="accent5">
                    <a:lumMod val="20000"/>
                    <a:lumOff val="80000"/>
                  </a:schemeClr>
                </a:solidFill>
              </a:rPr>
              <a:t>Hechos: 104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1200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565533507"/>
              </p:ext>
            </p:extLst>
          </p:nvPr>
        </p:nvGraphicFramePr>
        <p:xfrm>
          <a:off x="2855640" y="3856754"/>
          <a:ext cx="5544616" cy="2903606"/>
        </p:xfrm>
        <a:graphic>
          <a:graphicData uri="http://schemas.openxmlformats.org/drawingml/2006/table">
            <a:tbl>
              <a:tblPr firstRow="1" bandRow="1">
                <a:tableStyleId>{5C22544A-7EE6-4342-B048-85BDC9FD1C3A}</a:tableStyleId>
              </a:tblPr>
              <a:tblGrid>
                <a:gridCol w="3541843"/>
                <a:gridCol w="154567"/>
                <a:gridCol w="1848206"/>
              </a:tblGrid>
              <a:tr h="506411">
                <a:tc>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Rodrigo Pérez Álzate alias “Julián Bolívar”</a:t>
                      </a:r>
                    </a:p>
                    <a:p>
                      <a:endParaRPr lang="es-ES" sz="1400" dirty="0">
                        <a:solidFill>
                          <a:schemeClr val="tx1"/>
                        </a:solidFill>
                      </a:endParaRPr>
                    </a:p>
                  </a:txBody>
                  <a:tcPr>
                    <a:solidFill>
                      <a:schemeClr val="bg1">
                        <a:lumMod val="95000"/>
                      </a:schemeClr>
                    </a:solidFill>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endParaRPr lang="es-CO"/>
                    </a:p>
                  </a:txBody>
                  <a:tcPr/>
                </a:tc>
                <a:tc hMerge="1">
                  <a:txBody>
                    <a:bodyPr/>
                    <a:lstStyle/>
                    <a:p>
                      <a:pPr marL="450850" indent="0" algn="just"/>
                      <a:endParaRPr lang="es-ES" sz="1400" dirty="0"/>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195</a:t>
                      </a:r>
                      <a:endParaRPr lang="es-ES" sz="1400" dirty="0"/>
                    </a:p>
                  </a:txBody>
                  <a:tcPr/>
                </a:tc>
              </a:tr>
              <a:tr h="297889">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11</a:t>
                      </a:r>
                      <a:endParaRPr lang="es-ES" sz="1400" dirty="0"/>
                    </a:p>
                  </a:txBody>
                  <a:tcPr/>
                </a:tc>
              </a:tr>
              <a:tr h="297889">
                <a:tc gridSpan="2">
                  <a:txBody>
                    <a:bodyPr/>
                    <a:lstStyle/>
                    <a:p>
                      <a:r>
                        <a:rPr lang="es-ES" sz="1400" dirty="0" smtClean="0"/>
                        <a:t>Secuestro</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297889">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7</a:t>
                      </a:r>
                      <a:endParaRPr lang="es-ES" sz="1400" dirty="0"/>
                    </a:p>
                  </a:txBody>
                  <a:tcPr/>
                </a:tc>
              </a:tr>
              <a:tr h="297889">
                <a:tc gridSpan="2">
                  <a:txBody>
                    <a:bodyPr/>
                    <a:lstStyle/>
                    <a:p>
                      <a:r>
                        <a:rPr lang="es-ES" sz="1400" dirty="0" smtClean="0"/>
                        <a:t>Desplazamiento forzado</a:t>
                      </a:r>
                      <a:endParaRPr lang="es-ES" sz="1400" dirty="0"/>
                    </a:p>
                  </a:txBody>
                  <a:tcPr/>
                </a:tc>
                <a:tc hMerge="1">
                  <a:txBody>
                    <a:bodyPr/>
                    <a:lstStyle/>
                    <a:p>
                      <a:endParaRPr lang="es-ES"/>
                    </a:p>
                  </a:txBody>
                  <a:tcPr/>
                </a:tc>
                <a:tc>
                  <a:txBody>
                    <a:bodyPr/>
                    <a:lstStyle/>
                    <a:p>
                      <a:r>
                        <a:rPr lang="es-ES" sz="1400" dirty="0" smtClean="0"/>
                        <a:t>180</a:t>
                      </a:r>
                      <a:endParaRPr lang="es-ES" sz="1400" dirty="0"/>
                    </a:p>
                  </a:txBody>
                  <a:tcPr/>
                </a:tc>
              </a:tr>
              <a:tr h="297889">
                <a:tc gridSpan="2">
                  <a:txBody>
                    <a:bodyPr/>
                    <a:lstStyle/>
                    <a:p>
                      <a:r>
                        <a:rPr lang="es-ES" sz="1400" dirty="0" smtClean="0"/>
                        <a:t>Reclutamiento ilícito</a:t>
                      </a:r>
                      <a:endParaRPr lang="es-ES" sz="1400" dirty="0"/>
                    </a:p>
                  </a:txBody>
                  <a:tcPr/>
                </a:tc>
                <a:tc hMerge="1">
                  <a:txBody>
                    <a:bodyPr/>
                    <a:lstStyle/>
                    <a:p>
                      <a:endParaRPr lang="es-ES"/>
                    </a:p>
                  </a:txBody>
                  <a:tcPr/>
                </a:tc>
                <a:tc>
                  <a:txBody>
                    <a:bodyPr/>
                    <a:lstStyle/>
                    <a:p>
                      <a:r>
                        <a:rPr lang="es-ES" sz="1400" dirty="0" smtClean="0"/>
                        <a:t>120</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2563331"/>
        </p:xfrm>
        <a:graphic>
          <a:graphicData uri="http://schemas.openxmlformats.org/drawingml/2006/table">
            <a:tbl>
              <a:tblPr firstRow="1" bandRow="1">
                <a:tableStyleId>{5C22544A-7EE6-4342-B048-85BDC9FD1C3A}</a:tableStyleId>
              </a:tblPr>
              <a:tblGrid>
                <a:gridCol w="3930967"/>
                <a:gridCol w="3024336"/>
              </a:tblGrid>
              <a:tr h="588304">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 en el sur de Bolívar de  las Autodefensas </a:t>
                      </a:r>
                      <a:r>
                        <a:rPr lang="en-US" sz="1800" b="1" kern="1200" cap="small" baseline="0" dirty="0" err="1" smtClean="0">
                          <a:solidFill>
                            <a:srgbClr val="FFFF66"/>
                          </a:solidFill>
                          <a:latin typeface="+mn-lt"/>
                          <a:ea typeface="+mn-ea"/>
                          <a:cs typeface="Arial" pitchFamily="34" charset="0"/>
                        </a:rPr>
                        <a:t>Unidas</a:t>
                      </a:r>
                      <a:r>
                        <a:rPr lang="en-US" sz="1800" b="1" kern="1200" cap="small" baseline="0" dirty="0" smtClean="0">
                          <a:solidFill>
                            <a:srgbClr val="FFFF66"/>
                          </a:solidFill>
                          <a:latin typeface="+mn-lt"/>
                          <a:ea typeface="+mn-ea"/>
                          <a:cs typeface="Arial" pitchFamily="34" charset="0"/>
                        </a:rPr>
                        <a:t>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30671">
                <a:tc>
                  <a:txBody>
                    <a:bodyPr/>
                    <a:lstStyle/>
                    <a:p>
                      <a:r>
                        <a:rPr lang="es-ES" sz="1400" dirty="0" smtClean="0"/>
                        <a:t>Primera Instancia. </a:t>
                      </a:r>
                      <a:r>
                        <a:rPr lang="es-ES" sz="1050" dirty="0" smtClean="0"/>
                        <a:t>M.P. Dra. </a:t>
                      </a:r>
                      <a:r>
                        <a:rPr lang="es-ES" sz="1050" dirty="0" err="1" smtClean="0"/>
                        <a:t>Uldi</a:t>
                      </a:r>
                      <a:r>
                        <a:rPr lang="es-ES" sz="1050" dirty="0" smtClean="0"/>
                        <a:t> Teresa Jiménez López</a:t>
                      </a:r>
                      <a:endParaRPr lang="es-ES" sz="1050" dirty="0"/>
                    </a:p>
                  </a:txBody>
                  <a:tcPr/>
                </a:tc>
                <a:tc>
                  <a:txBody>
                    <a:bodyPr/>
                    <a:lstStyle/>
                    <a:p>
                      <a:r>
                        <a:rPr lang="es-ES" sz="1400" dirty="0" smtClean="0"/>
                        <a:t>30 de agosto de 2013 </a:t>
                      </a:r>
                      <a:r>
                        <a:rPr lang="es-ES" sz="1400" baseline="0" dirty="0" smtClean="0">
                          <a:hlinkClick r:id="rId3"/>
                        </a:rPr>
                        <a:t>Consulte texto</a:t>
                      </a:r>
                      <a:endParaRPr lang="es-ES" sz="1400" dirty="0"/>
                    </a:p>
                  </a:txBody>
                  <a:tcPr/>
                </a:tc>
              </a:tr>
              <a:tr h="1183612">
                <a:tc>
                  <a:txBody>
                    <a:bodyPr/>
                    <a:lstStyle/>
                    <a:p>
                      <a:r>
                        <a:rPr lang="es-ES" sz="1400" dirty="0" smtClean="0"/>
                        <a:t>Segunda Instancia. </a:t>
                      </a:r>
                      <a:r>
                        <a:rPr lang="es-ES" sz="1050" dirty="0" smtClean="0"/>
                        <a:t>M.P.  Dra.</a:t>
                      </a:r>
                      <a:r>
                        <a:rPr lang="es-ES" sz="1050" baseline="0" dirty="0" smtClean="0"/>
                        <a:t> María del Rosario González M.</a:t>
                      </a:r>
                    </a:p>
                    <a:p>
                      <a:endParaRPr lang="es-ES" sz="1050" baseline="0" dirty="0" smtClean="0"/>
                    </a:p>
                    <a:p>
                      <a:endParaRPr lang="es-ES" sz="1050" baseline="0" dirty="0" smtClean="0"/>
                    </a:p>
                    <a:p>
                      <a:r>
                        <a:rPr lang="es-ES" sz="1050" baseline="0" dirty="0" smtClean="0"/>
                        <a:t>ADICIÓN SENTENCIA: M.P. Dra. Uldi Teresa Jiménez López</a:t>
                      </a:r>
                    </a:p>
                    <a:p>
                      <a:endParaRPr lang="es-ES" sz="1050" baseline="0" dirty="0" smtClean="0"/>
                    </a:p>
                    <a:p>
                      <a:endParaRPr lang="es-ES" sz="1050" baseline="0" dirty="0" smtClean="0"/>
                    </a:p>
                    <a:p>
                      <a:r>
                        <a:rPr lang="es-ES" sz="1200" baseline="0" dirty="0" smtClean="0"/>
                        <a:t>Apelación</a:t>
                      </a:r>
                      <a:endParaRPr lang="es-ES" sz="1200" dirty="0"/>
                    </a:p>
                  </a:txBody>
                  <a:tcPr/>
                </a:tc>
                <a:tc>
                  <a:txBody>
                    <a:bodyPr/>
                    <a:lstStyle/>
                    <a:p>
                      <a:pPr algn="l"/>
                      <a:r>
                        <a:rPr lang="es-ES" sz="1400" dirty="0" smtClean="0"/>
                        <a:t>Rad. 42534 30</a:t>
                      </a:r>
                      <a:r>
                        <a:rPr lang="es-ES" sz="1400" baseline="0" dirty="0" smtClean="0"/>
                        <a:t> de</a:t>
                      </a:r>
                      <a:r>
                        <a:rPr lang="es-ES" sz="1400" dirty="0" smtClean="0"/>
                        <a:t> abril de 2014 </a:t>
                      </a:r>
                      <a:r>
                        <a:rPr lang="es-ES" sz="1400" dirty="0" smtClean="0">
                          <a:hlinkClick r:id="rId4"/>
                        </a:rPr>
                        <a:t>Consulte texto</a:t>
                      </a:r>
                      <a:endParaRPr lang="es-ES" sz="1400" dirty="0" smtClean="0"/>
                    </a:p>
                    <a:p>
                      <a:pPr algn="l"/>
                      <a:endParaRPr lang="es-ES" sz="1400" dirty="0" smtClean="0"/>
                    </a:p>
                    <a:p>
                      <a:pPr algn="l"/>
                      <a:r>
                        <a:rPr lang="es-ES" sz="1400" dirty="0" smtClean="0"/>
                        <a:t>9 de diciembre de 2015. </a:t>
                      </a:r>
                      <a:r>
                        <a:rPr lang="es-ES" sz="1400" u="sng" dirty="0" smtClean="0">
                          <a:solidFill>
                            <a:srgbClr val="7030A0"/>
                          </a:solidFill>
                          <a:hlinkClick r:id="rId5"/>
                        </a:rPr>
                        <a:t>Ver Sentencia</a:t>
                      </a:r>
                      <a:endParaRPr lang="es-ES" sz="1400" u="sng" dirty="0" smtClean="0">
                        <a:solidFill>
                          <a:srgbClr val="7030A0"/>
                        </a:solidFill>
                      </a:endParaRPr>
                    </a:p>
                    <a:p>
                      <a:pPr algn="l"/>
                      <a:r>
                        <a:rPr lang="es-ES" sz="1400" u="sng" dirty="0" smtClean="0">
                          <a:solidFill>
                            <a:srgbClr val="7030A0"/>
                          </a:solidFill>
                          <a:hlinkClick r:id="rId6"/>
                        </a:rPr>
                        <a:t>y</a:t>
                      </a:r>
                      <a:r>
                        <a:rPr lang="es-ES" sz="1400" u="sng" baseline="0" dirty="0" smtClean="0">
                          <a:solidFill>
                            <a:srgbClr val="7030A0"/>
                          </a:solidFill>
                          <a:hlinkClick r:id="rId6"/>
                        </a:rPr>
                        <a:t> Aclaración de Voto.</a:t>
                      </a:r>
                      <a:endParaRPr lang="es-ES" sz="1400" u="sng" dirty="0">
                        <a:solidFill>
                          <a:srgbClr val="7030A0"/>
                        </a:solidFill>
                      </a:endParaRPr>
                    </a:p>
                  </a:txBody>
                  <a:tcPr/>
                </a:tc>
              </a:tr>
              <a:tr h="280145">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11</a:t>
            </a:r>
            <a:endParaRPr lang="es-ES" cap="small" dirty="0">
              <a:solidFill>
                <a:srgbClr val="C00000"/>
              </a:solidFill>
              <a:latin typeface="Agency FB" panose="020B0503020202020204" pitchFamily="34" charset="0"/>
            </a:endParaRPr>
          </a:p>
        </p:txBody>
      </p:sp>
      <p:pic>
        <p:nvPicPr>
          <p:cNvPr id="48" name="47 Imagen" descr="18502467.jpg"/>
          <p:cNvPicPr>
            <a:picLocks noChangeAspect="1"/>
          </p:cNvPicPr>
          <p:nvPr/>
        </p:nvPicPr>
        <p:blipFill>
          <a:blip r:embed="rId7" cstate="print"/>
          <a:stretch>
            <a:fillRect/>
          </a:stretch>
        </p:blipFill>
        <p:spPr>
          <a:xfrm>
            <a:off x="2927648" y="3862327"/>
            <a:ext cx="504056" cy="720080"/>
          </a:xfrm>
          <a:prstGeom prst="rect">
            <a:avLst/>
          </a:prstGeom>
          <a:ln>
            <a:noFill/>
          </a:ln>
          <a:effectLst>
            <a:outerShdw blurRad="292100" dist="139700" dir="2700000" algn="tl" rotWithShape="0">
              <a:srgbClr val="333333">
                <a:alpha val="65000"/>
              </a:srgbClr>
            </a:outerShdw>
          </a:effectLst>
        </p:spPr>
      </p:pic>
      <p:grpSp>
        <p:nvGrpSpPr>
          <p:cNvPr id="49" name="Group 3"/>
          <p:cNvGrpSpPr>
            <a:grpSpLocks/>
          </p:cNvGrpSpPr>
          <p:nvPr/>
        </p:nvGrpSpPr>
        <p:grpSpPr bwMode="auto">
          <a:xfrm>
            <a:off x="8976320" y="1988840"/>
            <a:ext cx="2880959" cy="2376263"/>
            <a:chOff x="1261" y="119"/>
            <a:chExt cx="4508" cy="4193"/>
          </a:xfrm>
        </p:grpSpPr>
        <p:sp>
          <p:nvSpPr>
            <p:cNvPr id="50"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1"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2"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4"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8"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88"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1"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2"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4"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5"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6"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7"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8"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99"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0"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1"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2"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3"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4"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5"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6"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7"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8"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09"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0"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solidFill>
              <a:srgbClr val="FF99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1"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2"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3" name="Text Box 34"/>
            <p:cNvSpPr txBox="1">
              <a:spLocks noChangeArrowheads="1"/>
            </p:cNvSpPr>
            <p:nvPr/>
          </p:nvSpPr>
          <p:spPr bwMode="auto">
            <a:xfrm>
              <a:off x="2325" y="496"/>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4" name="Text Box 35"/>
            <p:cNvSpPr txBox="1">
              <a:spLocks noChangeArrowheads="1"/>
            </p:cNvSpPr>
            <p:nvPr/>
          </p:nvSpPr>
          <p:spPr bwMode="auto">
            <a:xfrm>
              <a:off x="2463" y="3025"/>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5"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8"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6"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9"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7"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8" name="Oval 60"/>
            <p:cNvSpPr>
              <a:spLocks noChangeArrowheads="1"/>
            </p:cNvSpPr>
            <p:nvPr/>
          </p:nvSpPr>
          <p:spPr bwMode="auto">
            <a:xfrm rot="-4024154">
              <a:off x="2032" y="1432"/>
              <a:ext cx="957" cy="2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19" name="Rectangle 71"/>
            <p:cNvSpPr>
              <a:spLocks noChangeArrowheads="1"/>
            </p:cNvSpPr>
            <p:nvPr/>
          </p:nvSpPr>
          <p:spPr bwMode="auto">
            <a:xfrm>
              <a:off x="3515" y="538"/>
              <a:ext cx="2254" cy="699"/>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120" name="Rectangle 79"/>
            <p:cNvSpPr>
              <a:spLocks noChangeArrowheads="1"/>
            </p:cNvSpPr>
            <p:nvPr/>
          </p:nvSpPr>
          <p:spPr bwMode="auto">
            <a:xfrm flipH="1" flipV="1">
              <a:off x="3627" y="678"/>
              <a:ext cx="338" cy="304"/>
            </a:xfrm>
            <a:prstGeom prst="rect">
              <a:avLst/>
            </a:prstGeom>
            <a:solidFill>
              <a:srgbClr val="FF99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21" name="Text Box 82"/>
            <p:cNvSpPr txBox="1">
              <a:spLocks noChangeArrowheads="1"/>
            </p:cNvSpPr>
            <p:nvPr/>
          </p:nvSpPr>
          <p:spPr bwMode="auto">
            <a:xfrm>
              <a:off x="3493" y="465"/>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24" name="Text Box 87"/>
            <p:cNvSpPr txBox="1">
              <a:spLocks noChangeArrowheads="1"/>
            </p:cNvSpPr>
            <p:nvPr/>
          </p:nvSpPr>
          <p:spPr bwMode="auto">
            <a:xfrm>
              <a:off x="3965" y="678"/>
              <a:ext cx="793" cy="174"/>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SUR DE BOLIVAR</a:t>
              </a:r>
            </a:p>
          </p:txBody>
        </p:sp>
      </p:grpSp>
      <p:sp>
        <p:nvSpPr>
          <p:cNvPr id="3" name="Rectángulo 2"/>
          <p:cNvSpPr/>
          <p:nvPr/>
        </p:nvSpPr>
        <p:spPr>
          <a:xfrm>
            <a:off x="530838" y="3141808"/>
            <a:ext cx="2396810"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spTree>
    <p:extLst>
      <p:ext uri="{BB962C8B-B14F-4D97-AF65-F5344CB8AC3E}">
        <p14:creationId xmlns:p14="http://schemas.microsoft.com/office/powerpoint/2010/main" val="465470365"/>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0" y="405379"/>
            <a:ext cx="12072664" cy="1871663"/>
          </a:xfrm>
        </p:spPr>
        <p:txBody>
          <a:bodyPr>
            <a:normAutofit/>
          </a:bodyPr>
          <a:lstStyle/>
          <a:p>
            <a:pPr lvl="0" algn="ctr"/>
            <a:r>
              <a:rPr lang="es-ES" b="1" cap="small" dirty="0" smtClean="0">
                <a:solidFill>
                  <a:srgbClr val="C00000"/>
                </a:solidFill>
                <a:cs typeface="Arial" pitchFamily="34" charset="0"/>
              </a:rPr>
              <a:t>Sentencia 11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Central Bolívar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58785" y="2492896"/>
            <a:ext cx="11804522" cy="4632037"/>
          </a:xfrm>
          <a:prstGeom prst="rect">
            <a:avLst/>
          </a:prstGeom>
        </p:spPr>
        <p:txBody>
          <a:bodyPr wrap="square">
            <a:spAutoFit/>
          </a:bodyPr>
          <a:lstStyle/>
          <a:p>
            <a:pPr algn="just"/>
            <a:r>
              <a:rPr lang="es-CO" sz="1400" b="1" dirty="0">
                <a:latin typeface="Malgun Gothic" panose="020B0503020000020004" pitchFamily="34" charset="-127"/>
                <a:ea typeface="Malgun Gothic" panose="020B0503020000020004" pitchFamily="34" charset="-127"/>
              </a:rPr>
              <a:t>RODRIGO PÉREZ ALZATE</a:t>
            </a:r>
            <a:r>
              <a:rPr lang="es-CO" sz="1400" dirty="0">
                <a:latin typeface="Malgun Gothic" panose="020B0503020000020004" pitchFamily="34" charset="-127"/>
                <a:ea typeface="Malgun Gothic" panose="020B0503020000020004" pitchFamily="34" charset="-127"/>
              </a:rPr>
              <a:t>, </a:t>
            </a:r>
            <a:r>
              <a:rPr lang="es-CO" sz="1400" dirty="0" smtClean="0">
                <a:latin typeface="Malgun Gothic" panose="020B0503020000020004" pitchFamily="34" charset="-127"/>
                <a:ea typeface="Malgun Gothic" panose="020B0503020000020004" pitchFamily="34" charset="-127"/>
              </a:rPr>
              <a:t>Comandante </a:t>
            </a:r>
            <a:r>
              <a:rPr lang="es-CO" sz="1400" dirty="0">
                <a:latin typeface="Malgun Gothic" panose="020B0503020000020004" pitchFamily="34" charset="-127"/>
                <a:ea typeface="Malgun Gothic" panose="020B0503020000020004" pitchFamily="34" charset="-127"/>
              </a:rPr>
              <a:t>del Bloque Central Bolívar en </a:t>
            </a:r>
            <a:r>
              <a:rPr lang="es-CO" sz="1400" dirty="0" smtClean="0">
                <a:latin typeface="Malgun Gothic" panose="020B0503020000020004" pitchFamily="34" charset="-127"/>
                <a:ea typeface="Malgun Gothic" panose="020B0503020000020004" pitchFamily="34" charset="-127"/>
              </a:rPr>
              <a:t>las </a:t>
            </a:r>
            <a:r>
              <a:rPr lang="es-CO" sz="1400" dirty="0">
                <a:latin typeface="Malgun Gothic" panose="020B0503020000020004" pitchFamily="34" charset="-127"/>
                <a:ea typeface="Malgun Gothic" panose="020B0503020000020004" pitchFamily="34" charset="-127"/>
              </a:rPr>
              <a:t>zonas del Sur de </a:t>
            </a:r>
            <a:r>
              <a:rPr lang="es-CO" sz="1400" dirty="0" smtClean="0">
                <a:latin typeface="Malgun Gothic" panose="020B0503020000020004" pitchFamily="34" charset="-127"/>
                <a:ea typeface="Malgun Gothic" panose="020B0503020000020004" pitchFamily="34" charset="-127"/>
              </a:rPr>
              <a:t>Bolívar* </a:t>
            </a:r>
            <a:r>
              <a:rPr lang="es-CO" sz="1400" dirty="0">
                <a:latin typeface="Malgun Gothic" panose="020B0503020000020004" pitchFamily="34" charset="-127"/>
                <a:ea typeface="Malgun Gothic" panose="020B0503020000020004" pitchFamily="34" charset="-127"/>
              </a:rPr>
              <a:t>desde 1998 hasta enero de 2001; Santander y </a:t>
            </a:r>
            <a:r>
              <a:rPr lang="es-CO" sz="1400" dirty="0" smtClean="0">
                <a:latin typeface="Malgun Gothic" panose="020B0503020000020004" pitchFamily="34" charset="-127"/>
                <a:ea typeface="Malgun Gothic" panose="020B0503020000020004" pitchFamily="34" charset="-127"/>
              </a:rPr>
              <a:t>Boyacá**, </a:t>
            </a:r>
            <a:r>
              <a:rPr lang="es-CO" sz="1400" dirty="0">
                <a:latin typeface="Malgun Gothic" panose="020B0503020000020004" pitchFamily="34" charset="-127"/>
                <a:ea typeface="Malgun Gothic" panose="020B0503020000020004" pitchFamily="34" charset="-127"/>
              </a:rPr>
              <a:t>de enero de 2001 a enero de 2006; Magdalena </a:t>
            </a:r>
            <a:r>
              <a:rPr lang="es-CO" sz="1400" dirty="0" smtClean="0">
                <a:latin typeface="Malgun Gothic" panose="020B0503020000020004" pitchFamily="34" charset="-127"/>
                <a:ea typeface="Malgun Gothic" panose="020B0503020000020004" pitchFamily="34" charset="-127"/>
              </a:rPr>
              <a:t>Medio***, </a:t>
            </a:r>
            <a:r>
              <a:rPr lang="es-CO" sz="1400" dirty="0">
                <a:latin typeface="Malgun Gothic" panose="020B0503020000020004" pitchFamily="34" charset="-127"/>
                <a:ea typeface="Malgun Gothic" panose="020B0503020000020004" pitchFamily="34" charset="-127"/>
              </a:rPr>
              <a:t>desde junio de 2001 hasta diciembre de 2005; y Cundinamarca de noviembre de 2001 a febrero de 2002. </a:t>
            </a:r>
            <a:endParaRPr lang="es-CO" sz="1400" dirty="0" smtClean="0">
              <a:latin typeface="Malgun Gothic" panose="020B0503020000020004" pitchFamily="34" charset="-127"/>
              <a:ea typeface="Malgun Gothic" panose="020B0503020000020004" pitchFamily="34" charset="-127"/>
            </a:endParaRPr>
          </a:p>
          <a:p>
            <a:pPr algn="just"/>
            <a:endParaRPr lang="es-ES" sz="1400" dirty="0" smtClean="0">
              <a:latin typeface="Malgun Gothic" panose="020B0503020000020004" pitchFamily="34" charset="-127"/>
              <a:ea typeface="Malgun Gothic" panose="020B0503020000020004" pitchFamily="34" charset="-127"/>
            </a:endParaRPr>
          </a:p>
          <a:p>
            <a:pPr algn="just"/>
            <a:r>
              <a:rPr lang="es-ES" sz="1400" dirty="0" smtClean="0">
                <a:latin typeface="Malgun Gothic" panose="020B0503020000020004" pitchFamily="34" charset="-127"/>
                <a:ea typeface="Malgun Gothic" panose="020B0503020000020004" pitchFamily="34" charset="-127"/>
              </a:rPr>
              <a:t>* </a:t>
            </a:r>
            <a:r>
              <a:rPr lang="es-ES" sz="1300" dirty="0" smtClean="0">
                <a:latin typeface="Malgun Gothic" panose="020B0503020000020004" pitchFamily="34" charset="-127"/>
                <a:ea typeface="Malgun Gothic" panose="020B0503020000020004" pitchFamily="34" charset="-127"/>
              </a:rPr>
              <a:t>Conformado </a:t>
            </a:r>
            <a:r>
              <a:rPr lang="es-ES" sz="1300" dirty="0">
                <a:latin typeface="Malgun Gothic" panose="020B0503020000020004" pitchFamily="34" charset="-127"/>
                <a:ea typeface="Malgun Gothic" panose="020B0503020000020004" pitchFamily="34" charset="-127"/>
              </a:rPr>
              <a:t>por: Frente Vencedores del Sur en el territorio que corresponde a los </a:t>
            </a:r>
            <a:r>
              <a:rPr lang="es-MX" sz="1300" dirty="0">
                <a:latin typeface="Malgun Gothic" panose="020B0503020000020004" pitchFamily="34" charset="-127"/>
                <a:ea typeface="Malgun Gothic" panose="020B0503020000020004" pitchFamily="34" charset="-127"/>
              </a:rPr>
              <a:t>municipios de Santa Rosa del Sur, </a:t>
            </a:r>
            <a:r>
              <a:rPr lang="es-MX" sz="1300" dirty="0" err="1">
                <a:latin typeface="Malgun Gothic" panose="020B0503020000020004" pitchFamily="34" charset="-127"/>
                <a:ea typeface="Malgun Gothic" panose="020B0503020000020004" pitchFamily="34" charset="-127"/>
              </a:rPr>
              <a:t>Simiti</a:t>
            </a:r>
            <a:r>
              <a:rPr lang="es-MX" sz="1300" dirty="0">
                <a:latin typeface="Malgun Gothic" panose="020B0503020000020004" pitchFamily="34" charset="-127"/>
                <a:ea typeface="Malgun Gothic" panose="020B0503020000020004" pitchFamily="34" charset="-127"/>
              </a:rPr>
              <a:t>, Regidor, Morales, Arenal y Río viejo; Frente Combatientes de San Lucas con injerencia en el Peñón, Barranca de Loba, Hatillo de Loba, San Martín de Loba, </a:t>
            </a:r>
            <a:r>
              <a:rPr lang="es-MX" sz="1300" dirty="0" err="1">
                <a:latin typeface="Malgun Gothic" panose="020B0503020000020004" pitchFamily="34" charset="-127"/>
                <a:ea typeface="Malgun Gothic" panose="020B0503020000020004" pitchFamily="34" charset="-127"/>
              </a:rPr>
              <a:t>Cocotiquisio</a:t>
            </a:r>
            <a:r>
              <a:rPr lang="es-MX" sz="1300" dirty="0">
                <a:latin typeface="Malgun Gothic" panose="020B0503020000020004" pitchFamily="34" charset="-127"/>
                <a:ea typeface="Malgun Gothic" panose="020B0503020000020004" pitchFamily="34" charset="-127"/>
              </a:rPr>
              <a:t> y Altos del Rosario; Finalmente el “Frente Libertadores del Río Magdalena, con presencia en San Pablo y Canta gallo</a:t>
            </a:r>
            <a:r>
              <a:rPr lang="es-MX" sz="1300" dirty="0" smtClean="0">
                <a:latin typeface="Malgun Gothic" panose="020B0503020000020004" pitchFamily="34" charset="-127"/>
                <a:ea typeface="Malgun Gothic" panose="020B0503020000020004" pitchFamily="34" charset="-127"/>
              </a:rPr>
              <a:t>.</a:t>
            </a:r>
          </a:p>
          <a:p>
            <a:pPr algn="just"/>
            <a:endParaRPr lang="es-CO" sz="1300" dirty="0">
              <a:latin typeface="Malgun Gothic" panose="020B0503020000020004" pitchFamily="34" charset="-127"/>
              <a:ea typeface="Malgun Gothic" panose="020B0503020000020004" pitchFamily="34" charset="-127"/>
            </a:endParaRPr>
          </a:p>
          <a:p>
            <a:pPr algn="just"/>
            <a:r>
              <a:rPr lang="es-CO" sz="1300" dirty="0" smtClean="0">
                <a:latin typeface="Malgun Gothic" panose="020B0503020000020004" pitchFamily="34" charset="-127"/>
                <a:ea typeface="Malgun Gothic" panose="020B0503020000020004" pitchFamily="34" charset="-127"/>
              </a:rPr>
              <a:t>** Con </a:t>
            </a:r>
            <a:r>
              <a:rPr lang="es-CO" sz="1300" dirty="0">
                <a:latin typeface="Malgun Gothic" panose="020B0503020000020004" pitchFamily="34" charset="-127"/>
                <a:ea typeface="Malgun Gothic" panose="020B0503020000020004" pitchFamily="34" charset="-127"/>
              </a:rPr>
              <a:t>los siguientes Frentes: F</a:t>
            </a:r>
            <a:r>
              <a:rPr lang="es-CO" sz="1300" i="1" dirty="0">
                <a:latin typeface="Malgun Gothic" panose="020B0503020000020004" pitchFamily="34" charset="-127"/>
                <a:ea typeface="Malgun Gothic" panose="020B0503020000020004" pitchFamily="34" charset="-127"/>
              </a:rPr>
              <a:t>rente Walter Sánchez</a:t>
            </a:r>
            <a:r>
              <a:rPr lang="es-CO" sz="1300" dirty="0">
                <a:latin typeface="Malgun Gothic" panose="020B0503020000020004" pitchFamily="34" charset="-127"/>
                <a:ea typeface="Malgun Gothic" panose="020B0503020000020004" pitchFamily="34" charset="-127"/>
              </a:rPr>
              <a:t> con injerencia en Bucaramanga, Florida Blanca, Piedecuesta, Puerto </a:t>
            </a:r>
            <a:r>
              <a:rPr lang="es-CO" sz="1300" dirty="0" err="1">
                <a:latin typeface="Malgun Gothic" panose="020B0503020000020004" pitchFamily="34" charset="-127"/>
                <a:ea typeface="Malgun Gothic" panose="020B0503020000020004" pitchFamily="34" charset="-127"/>
              </a:rPr>
              <a:t>Wilchez</a:t>
            </a:r>
            <a:r>
              <a:rPr lang="es-CO" sz="1300" dirty="0">
                <a:latin typeface="Malgun Gothic" panose="020B0503020000020004" pitchFamily="34" charset="-127"/>
                <a:ea typeface="Malgun Gothic" panose="020B0503020000020004" pitchFamily="34" charset="-127"/>
              </a:rPr>
              <a:t>, Sabana de Torres, Bajo </a:t>
            </a:r>
            <a:r>
              <a:rPr lang="es-CO" sz="1300" dirty="0" err="1">
                <a:latin typeface="Malgun Gothic" panose="020B0503020000020004" pitchFamily="34" charset="-127"/>
                <a:ea typeface="Malgun Gothic" panose="020B0503020000020004" pitchFamily="34" charset="-127"/>
              </a:rPr>
              <a:t>Rionegro</a:t>
            </a:r>
            <a:r>
              <a:rPr lang="es-CO" sz="1300" dirty="0">
                <a:latin typeface="Malgun Gothic" panose="020B0503020000020004" pitchFamily="34" charset="-127"/>
                <a:ea typeface="Malgun Gothic" panose="020B0503020000020004" pitchFamily="34" charset="-127"/>
              </a:rPr>
              <a:t> y Lebrija: </a:t>
            </a:r>
            <a:r>
              <a:rPr lang="es-CO" sz="1300" i="1" dirty="0">
                <a:latin typeface="Malgun Gothic" panose="020B0503020000020004" pitchFamily="34" charset="-127"/>
                <a:ea typeface="Malgun Gothic" panose="020B0503020000020004" pitchFamily="34" charset="-127"/>
              </a:rPr>
              <a:t>Frente Alfredo Socarras</a:t>
            </a:r>
            <a:r>
              <a:rPr lang="es-CO" sz="1300" dirty="0">
                <a:latin typeface="Malgun Gothic" panose="020B0503020000020004" pitchFamily="34" charset="-127"/>
                <a:ea typeface="Malgun Gothic" panose="020B0503020000020004" pitchFamily="34" charset="-127"/>
              </a:rPr>
              <a:t>: Santander: el playón, el Carmen, </a:t>
            </a:r>
            <a:r>
              <a:rPr lang="es-CO" sz="1300" dirty="0" err="1">
                <a:latin typeface="Malgun Gothic" panose="020B0503020000020004" pitchFamily="34" charset="-127"/>
                <a:ea typeface="Malgun Gothic" panose="020B0503020000020004" pitchFamily="34" charset="-127"/>
              </a:rPr>
              <a:t>Rionegro</a:t>
            </a:r>
            <a:r>
              <a:rPr lang="es-CO" sz="1300" dirty="0">
                <a:latin typeface="Malgun Gothic" panose="020B0503020000020004" pitchFamily="34" charset="-127"/>
                <a:ea typeface="Malgun Gothic" panose="020B0503020000020004" pitchFamily="34" charset="-127"/>
              </a:rPr>
              <a:t>, california, </a:t>
            </a:r>
            <a:r>
              <a:rPr lang="es-CO" sz="1300" dirty="0" err="1">
                <a:latin typeface="Malgun Gothic" panose="020B0503020000020004" pitchFamily="34" charset="-127"/>
                <a:ea typeface="Malgun Gothic" panose="020B0503020000020004" pitchFamily="34" charset="-127"/>
              </a:rPr>
              <a:t>Tona</a:t>
            </a:r>
            <a:r>
              <a:rPr lang="es-CO" sz="1300" dirty="0">
                <a:latin typeface="Malgun Gothic" panose="020B0503020000020004" pitchFamily="34" charset="-127"/>
                <a:ea typeface="Malgun Gothic" panose="020B0503020000020004" pitchFamily="34" charset="-127"/>
              </a:rPr>
              <a:t>, Berlín, Vetas, Betania, </a:t>
            </a:r>
            <a:r>
              <a:rPr lang="es-CO" sz="1300" dirty="0" err="1">
                <a:latin typeface="Malgun Gothic" panose="020B0503020000020004" pitchFamily="34" charset="-127"/>
                <a:ea typeface="Malgun Gothic" panose="020B0503020000020004" pitchFamily="34" charset="-127"/>
              </a:rPr>
              <a:t>Surataá</a:t>
            </a:r>
            <a:r>
              <a:rPr lang="es-CO" sz="1300" dirty="0">
                <a:latin typeface="Malgun Gothic" panose="020B0503020000020004" pitchFamily="34" charset="-127"/>
                <a:ea typeface="Malgun Gothic" panose="020B0503020000020004" pitchFamily="34" charset="-127"/>
              </a:rPr>
              <a:t>, Matanza, Villa Caro. Norte de Santander: la esperanza y </a:t>
            </a:r>
            <a:r>
              <a:rPr lang="es-CO" sz="1300" dirty="0" err="1">
                <a:latin typeface="Malgun Gothic" panose="020B0503020000020004" pitchFamily="34" charset="-127"/>
                <a:ea typeface="Malgun Gothic" panose="020B0503020000020004" pitchFamily="34" charset="-127"/>
              </a:rPr>
              <a:t>Cachira</a:t>
            </a:r>
            <a:r>
              <a:rPr lang="es-CO" sz="1300" dirty="0">
                <a:latin typeface="Malgun Gothic" panose="020B0503020000020004" pitchFamily="34" charset="-127"/>
                <a:ea typeface="Malgun Gothic" panose="020B0503020000020004" pitchFamily="34" charset="-127"/>
              </a:rPr>
              <a:t>; </a:t>
            </a:r>
            <a:r>
              <a:rPr lang="es-CO" sz="1300" i="1" dirty="0">
                <a:latin typeface="Malgun Gothic" panose="020B0503020000020004" pitchFamily="34" charset="-127"/>
                <a:ea typeface="Malgun Gothic" panose="020B0503020000020004" pitchFamily="34" charset="-127"/>
              </a:rPr>
              <a:t>Frente Fidel Castaño:</a:t>
            </a:r>
            <a:r>
              <a:rPr lang="es-CO" sz="1300" dirty="0">
                <a:latin typeface="Malgun Gothic" panose="020B0503020000020004" pitchFamily="34" charset="-127"/>
                <a:ea typeface="Malgun Gothic" panose="020B0503020000020004" pitchFamily="34" charset="-127"/>
              </a:rPr>
              <a:t> Barrancabermeja. </a:t>
            </a:r>
            <a:r>
              <a:rPr lang="es-CO" sz="1300" i="1" dirty="0">
                <a:latin typeface="Malgun Gothic" panose="020B0503020000020004" pitchFamily="34" charset="-127"/>
                <a:ea typeface="Malgun Gothic" panose="020B0503020000020004" pitchFamily="34" charset="-127"/>
              </a:rPr>
              <a:t>Frente Lanceros de Vélez</a:t>
            </a:r>
            <a:r>
              <a:rPr lang="es-CO" sz="1300" dirty="0">
                <a:latin typeface="Malgun Gothic" panose="020B0503020000020004" pitchFamily="34" charset="-127"/>
                <a:ea typeface="Malgun Gothic" panose="020B0503020000020004" pitchFamily="34" charset="-127"/>
              </a:rPr>
              <a:t>: Santander: Aguada, </a:t>
            </a:r>
            <a:r>
              <a:rPr lang="es-CO" sz="1300" dirty="0" err="1">
                <a:latin typeface="Malgun Gothic" panose="020B0503020000020004" pitchFamily="34" charset="-127"/>
                <a:ea typeface="Malgun Gothic" panose="020B0503020000020004" pitchFamily="34" charset="-127"/>
              </a:rPr>
              <a:t>Landazuri</a:t>
            </a:r>
            <a:r>
              <a:rPr lang="es-CO" sz="1300" dirty="0">
                <a:latin typeface="Malgun Gothic" panose="020B0503020000020004" pitchFamily="34" charset="-127"/>
                <a:ea typeface="Malgun Gothic" panose="020B0503020000020004" pitchFamily="34" charset="-127"/>
              </a:rPr>
              <a:t>, Vélez, Puente Nacional Jesús María, Florián, </a:t>
            </a:r>
            <a:r>
              <a:rPr lang="es-CO" sz="1300" dirty="0" err="1">
                <a:latin typeface="Malgun Gothic" panose="020B0503020000020004" pitchFamily="34" charset="-127"/>
                <a:ea typeface="Malgun Gothic" panose="020B0503020000020004" pitchFamily="34" charset="-127"/>
              </a:rPr>
              <a:t>Guavatá</a:t>
            </a:r>
            <a:r>
              <a:rPr lang="es-CO" sz="1300" dirty="0">
                <a:latin typeface="Malgun Gothic" panose="020B0503020000020004" pitchFamily="34" charset="-127"/>
                <a:ea typeface="Malgun Gothic" panose="020B0503020000020004" pitchFamily="34" charset="-127"/>
              </a:rPr>
              <a:t>, La belleza, Bolívar, </a:t>
            </a:r>
            <a:r>
              <a:rPr lang="es-CO" sz="1300" dirty="0" err="1">
                <a:latin typeface="Malgun Gothic" panose="020B0503020000020004" pitchFamily="34" charset="-127"/>
                <a:ea typeface="Malgun Gothic" panose="020B0503020000020004" pitchFamily="34" charset="-127"/>
              </a:rPr>
              <a:t>Berbeo</a:t>
            </a:r>
            <a:r>
              <a:rPr lang="es-CO" sz="1300" dirty="0">
                <a:latin typeface="Malgun Gothic" panose="020B0503020000020004" pitchFamily="34" charset="-127"/>
                <a:ea typeface="Malgun Gothic" panose="020B0503020000020004" pitchFamily="34" charset="-127"/>
              </a:rPr>
              <a:t>, Sucre, San Benito, </a:t>
            </a:r>
            <a:r>
              <a:rPr lang="es-CO" sz="1300" dirty="0" err="1">
                <a:latin typeface="Malgun Gothic" panose="020B0503020000020004" pitchFamily="34" charset="-127"/>
                <a:ea typeface="Malgun Gothic" panose="020B0503020000020004" pitchFamily="34" charset="-127"/>
              </a:rPr>
              <a:t>Suaita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Guepsa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Chipata</a:t>
            </a:r>
            <a:r>
              <a:rPr lang="es-CO" sz="1300" dirty="0">
                <a:latin typeface="Malgun Gothic" panose="020B0503020000020004" pitchFamily="34" charset="-127"/>
                <a:ea typeface="Malgun Gothic" panose="020B0503020000020004" pitchFamily="34" charset="-127"/>
              </a:rPr>
              <a:t>. En Boyacá: </a:t>
            </a:r>
            <a:r>
              <a:rPr lang="es-CO" sz="1300" dirty="0" err="1">
                <a:latin typeface="Malgun Gothic" panose="020B0503020000020004" pitchFamily="34" charset="-127"/>
                <a:ea typeface="Malgun Gothic" panose="020B0503020000020004" pitchFamily="34" charset="-127"/>
              </a:rPr>
              <a:t>Chitaraque</a:t>
            </a:r>
            <a:r>
              <a:rPr lang="es-CO" sz="1300" dirty="0">
                <a:latin typeface="Malgun Gothic" panose="020B0503020000020004" pitchFamily="34" charset="-127"/>
                <a:ea typeface="Malgun Gothic" panose="020B0503020000020004" pitchFamily="34" charset="-127"/>
              </a:rPr>
              <a:t>, Santana, San José de Pare, </a:t>
            </a:r>
            <a:r>
              <a:rPr lang="es-CO" sz="1300" dirty="0" err="1">
                <a:latin typeface="Malgun Gothic" panose="020B0503020000020004" pitchFamily="34" charset="-127"/>
                <a:ea typeface="Malgun Gothic" panose="020B0503020000020004" pitchFamily="34" charset="-127"/>
              </a:rPr>
              <a:t>Moniquira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Togui</a:t>
            </a:r>
            <a:r>
              <a:rPr lang="es-CO" sz="1300" dirty="0">
                <a:latin typeface="Malgun Gothic" panose="020B0503020000020004" pitchFamily="34" charset="-127"/>
                <a:ea typeface="Malgun Gothic" panose="020B0503020000020004" pitchFamily="34" charset="-127"/>
              </a:rPr>
              <a:t>, Tunja, Saboya, Chiquinquirá; </a:t>
            </a:r>
            <a:r>
              <a:rPr lang="es-CO" sz="1300" i="1" dirty="0">
                <a:latin typeface="Malgun Gothic" panose="020B0503020000020004" pitchFamily="34" charset="-127"/>
                <a:ea typeface="Malgun Gothic" panose="020B0503020000020004" pitchFamily="34" charset="-127"/>
              </a:rPr>
              <a:t>Frente Comunero Cacique </a:t>
            </a:r>
            <a:r>
              <a:rPr lang="es-CO" sz="1300" i="1" dirty="0" err="1">
                <a:latin typeface="Malgun Gothic" panose="020B0503020000020004" pitchFamily="34" charset="-127"/>
                <a:ea typeface="Malgun Gothic" panose="020B0503020000020004" pitchFamily="34" charset="-127"/>
              </a:rPr>
              <a:t>Guanenta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Aracatoca</a:t>
            </a:r>
            <a:r>
              <a:rPr lang="es-CO" sz="1300" dirty="0">
                <a:latin typeface="Malgun Gothic" panose="020B0503020000020004" pitchFamily="34" charset="-127"/>
                <a:ea typeface="Malgun Gothic" panose="020B0503020000020004" pitchFamily="34" charset="-127"/>
              </a:rPr>
              <a:t>, San Gil, Valle de San José, Paramo, </a:t>
            </a:r>
            <a:r>
              <a:rPr lang="es-CO" sz="1300" dirty="0" err="1">
                <a:latin typeface="Malgun Gothic" panose="020B0503020000020004" pitchFamily="34" charset="-127"/>
                <a:ea typeface="Malgun Gothic" panose="020B0503020000020004" pitchFamily="34" charset="-127"/>
              </a:rPr>
              <a:t>Ocamonte</a:t>
            </a:r>
            <a:r>
              <a:rPr lang="es-CO" sz="1300" dirty="0">
                <a:latin typeface="Malgun Gothic" panose="020B0503020000020004" pitchFamily="34" charset="-127"/>
                <a:ea typeface="Malgun Gothic" panose="020B0503020000020004" pitchFamily="34" charset="-127"/>
              </a:rPr>
              <a:t>, Mogotes, San Joaquín, Onzava, Encino, Chárrala, </a:t>
            </a:r>
            <a:r>
              <a:rPr lang="es-CO" sz="1300" dirty="0" err="1">
                <a:latin typeface="Malgun Gothic" panose="020B0503020000020004" pitchFamily="34" charset="-127"/>
                <a:ea typeface="Malgun Gothic" panose="020B0503020000020004" pitchFamily="34" charset="-127"/>
              </a:rPr>
              <a:t>Pinchote</a:t>
            </a:r>
            <a:r>
              <a:rPr lang="es-CO" sz="1300" dirty="0">
                <a:latin typeface="Malgun Gothic" panose="020B0503020000020004" pitchFamily="34" charset="-127"/>
                <a:ea typeface="Malgun Gothic" panose="020B0503020000020004" pitchFamily="34" charset="-127"/>
              </a:rPr>
              <a:t>, Confines, Socorro, Palmas del Socorro, Guapota, El palmar, El hato, Galán, La fuente, </a:t>
            </a:r>
            <a:r>
              <a:rPr lang="es-CO" sz="1300" dirty="0" err="1">
                <a:latin typeface="Malgun Gothic" panose="020B0503020000020004" pitchFamily="34" charset="-127"/>
                <a:ea typeface="Malgun Gothic" panose="020B0503020000020004" pitchFamily="34" charset="-127"/>
              </a:rPr>
              <a:t>Barichara</a:t>
            </a:r>
            <a:r>
              <a:rPr lang="es-CO" sz="1300" dirty="0">
                <a:latin typeface="Malgun Gothic" panose="020B0503020000020004" pitchFamily="34" charset="-127"/>
                <a:ea typeface="Malgun Gothic" panose="020B0503020000020004" pitchFamily="34" charset="-127"/>
              </a:rPr>
              <a:t>, Villanueva, Cabrera, </a:t>
            </a:r>
            <a:r>
              <a:rPr lang="es-CO" sz="1300" dirty="0" err="1">
                <a:latin typeface="Malgun Gothic" panose="020B0503020000020004" pitchFamily="34" charset="-127"/>
                <a:ea typeface="Malgun Gothic" panose="020B0503020000020004" pitchFamily="34" charset="-127"/>
              </a:rPr>
              <a:t>Curtu</a:t>
            </a:r>
            <a:r>
              <a:rPr lang="es-CO" sz="1300" dirty="0">
                <a:latin typeface="Malgun Gothic" panose="020B0503020000020004" pitchFamily="34" charset="-127"/>
                <a:ea typeface="Malgun Gothic" panose="020B0503020000020004" pitchFamily="34" charset="-127"/>
              </a:rPr>
              <a:t>, Jordán Sube, Guadalupe, </a:t>
            </a:r>
            <a:r>
              <a:rPr lang="es-CO" sz="1300" dirty="0" err="1">
                <a:latin typeface="Malgun Gothic" panose="020B0503020000020004" pitchFamily="34" charset="-127"/>
                <a:ea typeface="Malgun Gothic" panose="020B0503020000020004" pitchFamily="34" charset="-127"/>
              </a:rPr>
              <a:t>Simacota</a:t>
            </a:r>
            <a:r>
              <a:rPr lang="es-CO" sz="1300" dirty="0">
                <a:latin typeface="Malgun Gothic" panose="020B0503020000020004" pitchFamily="34" charset="-127"/>
                <a:ea typeface="Malgun Gothic" panose="020B0503020000020004" pitchFamily="34" charset="-127"/>
              </a:rPr>
              <a:t>, Chima, </a:t>
            </a:r>
            <a:r>
              <a:rPr lang="es-CO" sz="1300" dirty="0" err="1">
                <a:latin typeface="Malgun Gothic" panose="020B0503020000020004" pitchFamily="34" charset="-127"/>
                <a:ea typeface="Malgun Gothic" panose="020B0503020000020004" pitchFamily="34" charset="-127"/>
              </a:rPr>
              <a:t>Oiba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Suaita</a:t>
            </a:r>
            <a:r>
              <a:rPr lang="es-CO" sz="1300" dirty="0">
                <a:latin typeface="Malgun Gothic" panose="020B0503020000020004" pitchFamily="34" charset="-127"/>
                <a:ea typeface="Malgun Gothic" panose="020B0503020000020004" pitchFamily="34" charset="-127"/>
              </a:rPr>
              <a:t>, Cepita, Gambita, Olivia, </a:t>
            </a:r>
            <a:r>
              <a:rPr lang="es-CO" sz="1300" dirty="0" err="1">
                <a:latin typeface="Malgun Gothic" panose="020B0503020000020004" pitchFamily="34" charset="-127"/>
                <a:ea typeface="Malgun Gothic" panose="020B0503020000020004" pitchFamily="34" charset="-127"/>
              </a:rPr>
              <a:t>Vadoreal</a:t>
            </a:r>
            <a:r>
              <a:rPr lang="es-CO" sz="1300" dirty="0">
                <a:latin typeface="Malgun Gothic" panose="020B0503020000020004" pitchFamily="34" charset="-127"/>
                <a:ea typeface="Malgun Gothic" panose="020B0503020000020004" pitchFamily="34" charset="-127"/>
              </a:rPr>
              <a:t>. </a:t>
            </a:r>
            <a:r>
              <a:rPr lang="es-CO" sz="1300" i="1" dirty="0">
                <a:latin typeface="Malgun Gothic" panose="020B0503020000020004" pitchFamily="34" charset="-127"/>
                <a:ea typeface="Malgun Gothic" panose="020B0503020000020004" pitchFamily="34" charset="-127"/>
              </a:rPr>
              <a:t>Frente Héroes de Málaga: </a:t>
            </a:r>
            <a:r>
              <a:rPr lang="es-CO" sz="1300" dirty="0">
                <a:latin typeface="Malgun Gothic" panose="020B0503020000020004" pitchFamily="34" charset="-127"/>
                <a:ea typeface="Malgun Gothic" panose="020B0503020000020004" pitchFamily="34" charset="-127"/>
              </a:rPr>
              <a:t>Santander: Málaga, Enciso, </a:t>
            </a:r>
            <a:r>
              <a:rPr lang="es-CO" sz="1300" dirty="0" err="1">
                <a:latin typeface="Malgun Gothic" panose="020B0503020000020004" pitchFamily="34" charset="-127"/>
                <a:ea typeface="Malgun Gothic" panose="020B0503020000020004" pitchFamily="34" charset="-127"/>
              </a:rPr>
              <a:t>Macaravita</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Molagavita</a:t>
            </a:r>
            <a:r>
              <a:rPr lang="es-CO" sz="1300" dirty="0">
                <a:latin typeface="Malgun Gothic" panose="020B0503020000020004" pitchFamily="34" charset="-127"/>
                <a:ea typeface="Malgun Gothic" panose="020B0503020000020004" pitchFamily="34" charset="-127"/>
              </a:rPr>
              <a:t>, San José de Miranda, </a:t>
            </a:r>
            <a:r>
              <a:rPr lang="es-CO" sz="1300" dirty="0" err="1">
                <a:latin typeface="Malgun Gothic" panose="020B0503020000020004" pitchFamily="34" charset="-127"/>
                <a:ea typeface="Malgun Gothic" panose="020B0503020000020004" pitchFamily="34" charset="-127"/>
              </a:rPr>
              <a:t>Capitanejo</a:t>
            </a:r>
            <a:r>
              <a:rPr lang="es-CO" sz="1300" dirty="0">
                <a:latin typeface="Malgun Gothic" panose="020B0503020000020004" pitchFamily="34" charset="-127"/>
                <a:ea typeface="Malgun Gothic" panose="020B0503020000020004" pitchFamily="34" charset="-127"/>
              </a:rPr>
              <a:t>, San Andrés, Guaca, Cerrito, San Miguel, </a:t>
            </a:r>
            <a:r>
              <a:rPr lang="es-CO" sz="1300" dirty="0" err="1">
                <a:latin typeface="Malgun Gothic" panose="020B0503020000020004" pitchFamily="34" charset="-127"/>
                <a:ea typeface="Malgun Gothic" panose="020B0503020000020004" pitchFamily="34" charset="-127"/>
              </a:rPr>
              <a:t>Carcasi</a:t>
            </a:r>
            <a:r>
              <a:rPr lang="es-CO" sz="1300" dirty="0">
                <a:latin typeface="Malgun Gothic" panose="020B0503020000020004" pitchFamily="34" charset="-127"/>
                <a:ea typeface="Malgun Gothic" panose="020B0503020000020004" pitchFamily="34" charset="-127"/>
              </a:rPr>
              <a:t>, Concepción. En Boyacá: Chiscas, </a:t>
            </a:r>
            <a:r>
              <a:rPr lang="es-CO" sz="1300" dirty="0" err="1">
                <a:latin typeface="Malgun Gothic" panose="020B0503020000020004" pitchFamily="34" charset="-127"/>
                <a:ea typeface="Malgun Gothic" panose="020B0503020000020004" pitchFamily="34" charset="-127"/>
              </a:rPr>
              <a:t>Guican</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Panqueva</a:t>
            </a:r>
            <a:r>
              <a:rPr lang="es-CO" sz="1300" dirty="0">
                <a:latin typeface="Malgun Gothic" panose="020B0503020000020004" pitchFamily="34" charset="-127"/>
                <a:ea typeface="Malgun Gothic" panose="020B0503020000020004" pitchFamily="34" charset="-127"/>
              </a:rPr>
              <a:t>, El cocuy, </a:t>
            </a:r>
            <a:r>
              <a:rPr lang="es-CO" sz="1300" dirty="0" err="1">
                <a:latin typeface="Malgun Gothic" panose="020B0503020000020004" pitchFamily="34" charset="-127"/>
                <a:ea typeface="Malgun Gothic" panose="020B0503020000020004" pitchFamily="34" charset="-127"/>
              </a:rPr>
              <a:t>Tipacoque</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Soatá</a:t>
            </a:r>
            <a:r>
              <a:rPr lang="es-CO" sz="1300" dirty="0">
                <a:latin typeface="Malgun Gothic" panose="020B0503020000020004" pitchFamily="34" charset="-127"/>
                <a:ea typeface="Malgun Gothic" panose="020B0503020000020004" pitchFamily="34" charset="-127"/>
              </a:rPr>
              <a:t>, </a:t>
            </a:r>
            <a:r>
              <a:rPr lang="es-CO" sz="1300" dirty="0" err="1">
                <a:latin typeface="Malgun Gothic" panose="020B0503020000020004" pitchFamily="34" charset="-127"/>
                <a:ea typeface="Malgun Gothic" panose="020B0503020000020004" pitchFamily="34" charset="-127"/>
              </a:rPr>
              <a:t>Susacó</a:t>
            </a:r>
            <a:r>
              <a:rPr lang="es-CO" sz="1300" dirty="0">
                <a:latin typeface="Malgun Gothic" panose="020B0503020000020004" pitchFamily="34" charset="-127"/>
                <a:ea typeface="Malgun Gothic" panose="020B0503020000020004" pitchFamily="34" charset="-127"/>
              </a:rPr>
              <a:t>, Sativa Norte, Sativa Sur, </a:t>
            </a:r>
            <a:r>
              <a:rPr lang="es-CO" sz="1300" dirty="0" err="1">
                <a:latin typeface="Malgun Gothic" panose="020B0503020000020004" pitchFamily="34" charset="-127"/>
                <a:ea typeface="Malgun Gothic" panose="020B0503020000020004" pitchFamily="34" charset="-127"/>
              </a:rPr>
              <a:t>Boavita</a:t>
            </a:r>
            <a:r>
              <a:rPr lang="es-CO" sz="1300" dirty="0">
                <a:latin typeface="Malgun Gothic" panose="020B0503020000020004" pitchFamily="34" charset="-127"/>
                <a:ea typeface="Malgun Gothic" panose="020B0503020000020004" pitchFamily="34" charset="-127"/>
              </a:rPr>
              <a:t>, la Uvita. </a:t>
            </a:r>
            <a:r>
              <a:rPr lang="es-CO" sz="1300" b="1" i="1" dirty="0">
                <a:latin typeface="Malgun Gothic" panose="020B0503020000020004" pitchFamily="34" charset="-127"/>
                <a:ea typeface="Malgun Gothic" panose="020B0503020000020004" pitchFamily="34" charset="-127"/>
              </a:rPr>
              <a:t> </a:t>
            </a:r>
            <a:endParaRPr lang="es-CO" sz="1300" b="1" i="1" dirty="0" smtClean="0">
              <a:latin typeface="Malgun Gothic" panose="020B0503020000020004" pitchFamily="34" charset="-127"/>
              <a:ea typeface="Malgun Gothic" panose="020B0503020000020004" pitchFamily="34" charset="-127"/>
            </a:endParaRPr>
          </a:p>
          <a:p>
            <a:pPr algn="just"/>
            <a:endParaRPr lang="es-CO" sz="1300" dirty="0">
              <a:latin typeface="Malgun Gothic" panose="020B0503020000020004" pitchFamily="34" charset="-127"/>
              <a:ea typeface="Malgun Gothic" panose="020B0503020000020004" pitchFamily="34" charset="-127"/>
            </a:endParaRPr>
          </a:p>
          <a:p>
            <a:pPr algn="just"/>
            <a:r>
              <a:rPr lang="es-ES" sz="1300" dirty="0" smtClean="0">
                <a:latin typeface="Malgun Gothic" panose="020B0503020000020004" pitchFamily="34" charset="-127"/>
                <a:ea typeface="Malgun Gothic" panose="020B0503020000020004" pitchFamily="34" charset="-127"/>
              </a:rPr>
              <a:t>*** Con </a:t>
            </a:r>
            <a:r>
              <a:rPr lang="es-ES" sz="1300" dirty="0">
                <a:latin typeface="Malgun Gothic" panose="020B0503020000020004" pitchFamily="34" charset="-127"/>
                <a:ea typeface="Malgun Gothic" panose="020B0503020000020004" pitchFamily="34" charset="-127"/>
              </a:rPr>
              <a:t>los Frentes: Pablo Emilio Guarín, con injerencia en cabecera municipal y zona rural de los municipios de </a:t>
            </a:r>
            <a:r>
              <a:rPr lang="es-ES" sz="1300" dirty="0" err="1">
                <a:latin typeface="Malgun Gothic" panose="020B0503020000020004" pitchFamily="34" charset="-127"/>
                <a:ea typeface="Malgun Gothic" panose="020B0503020000020004" pitchFamily="34" charset="-127"/>
              </a:rPr>
              <a:t>Yondó</a:t>
            </a:r>
            <a:r>
              <a:rPr lang="es-ES" sz="1300" dirty="0">
                <a:latin typeface="Malgun Gothic" panose="020B0503020000020004" pitchFamily="34" charset="-127"/>
                <a:ea typeface="Malgun Gothic" panose="020B0503020000020004" pitchFamily="34" charset="-127"/>
              </a:rPr>
              <a:t>, Puerto </a:t>
            </a:r>
            <a:r>
              <a:rPr lang="es-ES" sz="1300" dirty="0" err="1">
                <a:latin typeface="Malgun Gothic" panose="020B0503020000020004" pitchFamily="34" charset="-127"/>
                <a:ea typeface="Malgun Gothic" panose="020B0503020000020004" pitchFamily="34" charset="-127"/>
              </a:rPr>
              <a:t>Berrío</a:t>
            </a:r>
            <a:r>
              <a:rPr lang="es-ES" sz="1300" dirty="0">
                <a:latin typeface="Malgun Gothic" panose="020B0503020000020004" pitchFamily="34" charset="-127"/>
                <a:ea typeface="Malgun Gothic" panose="020B0503020000020004" pitchFamily="34" charset="-127"/>
              </a:rPr>
              <a:t>, Maceo y Caracolí; Frente Conquistadores de </a:t>
            </a:r>
            <a:r>
              <a:rPr lang="es-ES" sz="1300" dirty="0" err="1">
                <a:latin typeface="Malgun Gothic" panose="020B0503020000020004" pitchFamily="34" charset="-127"/>
                <a:ea typeface="Malgun Gothic" panose="020B0503020000020004" pitchFamily="34" charset="-127"/>
              </a:rPr>
              <a:t>Yondó</a:t>
            </a:r>
            <a:r>
              <a:rPr lang="es-ES" sz="1300" dirty="0">
                <a:latin typeface="Malgun Gothic" panose="020B0503020000020004" pitchFamily="34" charset="-127"/>
                <a:ea typeface="Malgun Gothic" panose="020B0503020000020004" pitchFamily="34" charset="-127"/>
              </a:rPr>
              <a:t>: Cabecera municipal y rural de </a:t>
            </a:r>
            <a:r>
              <a:rPr lang="es-ES" sz="1300" dirty="0" err="1">
                <a:latin typeface="Malgun Gothic" panose="020B0503020000020004" pitchFamily="34" charset="-127"/>
                <a:ea typeface="Malgun Gothic" panose="020B0503020000020004" pitchFamily="34" charset="-127"/>
              </a:rPr>
              <a:t>Yondó</a:t>
            </a:r>
            <a:r>
              <a:rPr lang="es-ES" sz="1300" dirty="0">
                <a:latin typeface="Malgun Gothic" panose="020B0503020000020004" pitchFamily="34" charset="-127"/>
                <a:ea typeface="Malgun Gothic" panose="020B0503020000020004" pitchFamily="34" charset="-127"/>
              </a:rPr>
              <a:t>.</a:t>
            </a:r>
            <a:endParaRPr lang="es-CO" sz="13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endParaRPr lang="es-CO" sz="16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36660436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06228" y="4324714"/>
            <a:ext cx="1962380"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962850" y="3156114"/>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157</a:t>
            </a:r>
          </a:p>
          <a:p>
            <a:pPr algn="r"/>
            <a:r>
              <a:rPr lang="es-ES" sz="1600" b="1" cap="small" dirty="0" smtClean="0">
                <a:solidFill>
                  <a:schemeClr val="accent5">
                    <a:lumMod val="20000"/>
                    <a:lumOff val="80000"/>
                  </a:schemeClr>
                </a:solidFill>
              </a:rPr>
              <a:t>Hechos: 88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622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1847528" y="3933056"/>
          <a:ext cx="6480722" cy="2446406"/>
        </p:xfrm>
        <a:graphic>
          <a:graphicData uri="http://schemas.openxmlformats.org/drawingml/2006/table">
            <a:tbl>
              <a:tblPr firstRow="1" bandRow="1">
                <a:tableStyleId>{5C22544A-7EE6-4342-B048-85BDC9FD1C3A}</a:tableStyleId>
              </a:tblPr>
              <a:tblGrid>
                <a:gridCol w="2160241"/>
                <a:gridCol w="1008112"/>
                <a:gridCol w="366587"/>
                <a:gridCol w="2009677"/>
                <a:gridCol w="936105"/>
              </a:tblGrid>
              <a:tr h="506411">
                <a:tc gridSpan="3">
                  <a:txBody>
                    <a:bodyPr/>
                    <a:lstStyle/>
                    <a:p>
                      <a:pPr marL="542925" marR="0" lvl="1" indent="0" algn="l" defTabSz="457200" rtl="0" eaLnBrk="1" fontAlgn="auto" latinLnBrk="0" hangingPunct="1">
                        <a:lnSpc>
                          <a:spcPct val="100000"/>
                        </a:lnSpc>
                        <a:spcBef>
                          <a:spcPts val="0"/>
                        </a:spcBef>
                        <a:spcAft>
                          <a:spcPts val="0"/>
                        </a:spcAft>
                        <a:buClrTx/>
                        <a:buSzTx/>
                        <a:buFontTx/>
                        <a:buNone/>
                        <a:tabLst/>
                        <a:defRPr/>
                      </a:pPr>
                      <a:r>
                        <a:rPr lang="es-ES" sz="1400" dirty="0" err="1" smtClean="0">
                          <a:solidFill>
                            <a:schemeClr val="tx1"/>
                          </a:solidFill>
                        </a:rPr>
                        <a:t>Hébert</a:t>
                      </a:r>
                      <a:r>
                        <a:rPr lang="es-ES" sz="1400" dirty="0" smtClean="0">
                          <a:solidFill>
                            <a:schemeClr val="tx1"/>
                          </a:solidFill>
                        </a:rPr>
                        <a:t>  </a:t>
                      </a:r>
                      <a:r>
                        <a:rPr lang="es-ES" sz="1400" dirty="0" err="1" smtClean="0">
                          <a:solidFill>
                            <a:schemeClr val="tx1"/>
                          </a:solidFill>
                        </a:rPr>
                        <a:t>Veloza</a:t>
                      </a:r>
                      <a:r>
                        <a:rPr lang="es-ES" sz="1400" dirty="0" smtClean="0">
                          <a:solidFill>
                            <a:schemeClr val="tx1"/>
                          </a:solidFill>
                        </a:rPr>
                        <a:t> García alias “HH”</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c hMerge="1">
                  <a:txBody>
                    <a:bodyPr/>
                    <a:lstStyle/>
                    <a:p>
                      <a:endParaRPr lang="es-ES"/>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tx1"/>
                          </a:solidFill>
                        </a:rPr>
                        <a:t>Comandante</a:t>
                      </a:r>
                    </a:p>
                    <a:p>
                      <a:endParaRPr lang="es-ES" sz="1400" dirty="0">
                        <a:solidFill>
                          <a:schemeClr val="tx1"/>
                        </a:solidFill>
                      </a:endParaRPr>
                    </a:p>
                  </a:txBody>
                  <a:tcPr>
                    <a:solidFill>
                      <a:schemeClr val="bg1">
                        <a:lumMod val="95000"/>
                      </a:schemeClr>
                    </a:solidFill>
                  </a:tcPr>
                </a:tc>
                <a:tc hMerge="1">
                  <a:txBody>
                    <a:bodyPr/>
                    <a:lstStyle/>
                    <a:p>
                      <a:endParaRPr lang="es-ES" sz="1400" dirty="0">
                        <a:solidFill>
                          <a:schemeClr val="tx1"/>
                        </a:solidFill>
                      </a:endParaRPr>
                    </a:p>
                  </a:txBody>
                  <a:tcPr>
                    <a:solidFill>
                      <a:schemeClr val="bg1">
                        <a:lumMod val="95000"/>
                      </a:schemeClr>
                    </a:solidFill>
                  </a:tcPr>
                </a:tc>
              </a:tr>
              <a:tr h="343286">
                <a:tc gridSpan="5">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400" dirty="0" smtClean="0">
                          <a:solidFill>
                            <a:schemeClr val="accent6">
                              <a:lumMod val="20000"/>
                              <a:lumOff val="80000"/>
                            </a:schemeClr>
                          </a:solidFill>
                        </a:rPr>
                        <a:t>Número de conductas punibles por las que fue condenado</a:t>
                      </a:r>
                      <a:endParaRPr lang="es-ES" sz="1400" dirty="0"/>
                    </a:p>
                  </a:txBody>
                  <a:tcPr>
                    <a:solidFill>
                      <a:schemeClr val="accent6">
                        <a:lumMod val="50000"/>
                      </a:schemeClr>
                    </a:solidFill>
                  </a:tcPr>
                </a:tc>
                <a:tc hMerge="1">
                  <a:txBody>
                    <a:bodyPr/>
                    <a:lstStyle/>
                    <a:p>
                      <a:pPr marL="450850" indent="0" algn="just"/>
                      <a:endParaRPr lang="es-ES" sz="1400" dirty="0"/>
                    </a:p>
                  </a:txBody>
                  <a:tcPr>
                    <a:solidFill>
                      <a:schemeClr val="accent6">
                        <a:lumMod val="50000"/>
                      </a:schemeClr>
                    </a:solidFill>
                  </a:tcPr>
                </a:tc>
                <a:tc hMerge="1">
                  <a:txBody>
                    <a:bodyPr/>
                    <a:lstStyle/>
                    <a:p>
                      <a:endParaRPr lang="es-ES"/>
                    </a:p>
                  </a:txBody>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s-ES" sz="1400" dirty="0"/>
                    </a:p>
                  </a:txBody>
                  <a:tcPr>
                    <a:solidFill>
                      <a:schemeClr val="accent6">
                        <a:lumMod val="50000"/>
                      </a:schemeClr>
                    </a:solid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s-ES" sz="1400" dirty="0"/>
                    </a:p>
                  </a:txBody>
                  <a:tcPr>
                    <a:solidFill>
                      <a:schemeClr val="accent6">
                        <a:lumMod val="50000"/>
                      </a:schemeClr>
                    </a:solidFill>
                  </a:tcPr>
                </a:tc>
              </a:tr>
              <a:tr h="297889">
                <a:tc>
                  <a:txBody>
                    <a:bodyPr/>
                    <a:lstStyle/>
                    <a:p>
                      <a:r>
                        <a:rPr lang="es-ES" sz="1400" dirty="0" smtClean="0"/>
                        <a:t>Homicidio</a:t>
                      </a:r>
                      <a:endParaRPr lang="es-ES" sz="1400" dirty="0"/>
                    </a:p>
                  </a:txBody>
                  <a:tcPr/>
                </a:tc>
                <a:tc>
                  <a:txBody>
                    <a:bodyPr/>
                    <a:lstStyle/>
                    <a:p>
                      <a:r>
                        <a:rPr lang="es-ES" sz="1400" dirty="0" smtClean="0"/>
                        <a:t>116</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297889">
                <a:tc>
                  <a:txBody>
                    <a:bodyPr/>
                    <a:lstStyle/>
                    <a:p>
                      <a:r>
                        <a:rPr lang="es-ES" sz="1400" dirty="0" smtClean="0"/>
                        <a:t>Secuestro</a:t>
                      </a:r>
                      <a:endParaRPr lang="es-ES" sz="1400" dirty="0"/>
                    </a:p>
                  </a:txBody>
                  <a:tcPr/>
                </a:tc>
                <a:tc>
                  <a:txBody>
                    <a:bodyPr/>
                    <a:lstStyle/>
                    <a:p>
                      <a:r>
                        <a:rPr lang="es-ES" sz="1400" dirty="0" smtClean="0"/>
                        <a:t>16</a:t>
                      </a:r>
                      <a:endParaRPr lang="es-ES" sz="1400" dirty="0"/>
                    </a:p>
                  </a:txBody>
                  <a:tcPr/>
                </a:tc>
                <a:tc gridSpan="2">
                  <a:txBody>
                    <a:bodyPr/>
                    <a:lstStyle/>
                    <a:p>
                      <a:r>
                        <a:rPr lang="es-ES" sz="1400" dirty="0" smtClean="0"/>
                        <a:t>Tortura</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dirty="0" smtClean="0"/>
                        <a:t>Tentativa de homicidio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Reclutamiento ilícito</a:t>
                      </a:r>
                      <a:endParaRPr lang="es-ES" sz="1400" dirty="0"/>
                    </a:p>
                  </a:txBody>
                  <a:tcPr/>
                </a:tc>
                <a:tc hMerge="1">
                  <a:txBody>
                    <a:bodyPr/>
                    <a:lstStyle/>
                    <a:p>
                      <a:endParaRPr lang="es-ES" sz="1400" dirty="0"/>
                    </a:p>
                  </a:txBody>
                  <a:tcPr/>
                </a:tc>
                <a:tc>
                  <a:txBody>
                    <a:bodyPr/>
                    <a:lstStyle/>
                    <a:p>
                      <a:r>
                        <a:rPr lang="es-ES" sz="1400" dirty="0" smtClean="0"/>
                        <a:t>7</a:t>
                      </a:r>
                      <a:endParaRPr lang="es-ES" sz="1400" dirty="0"/>
                    </a:p>
                  </a:txBody>
                  <a:tcPr/>
                </a:tc>
              </a:tr>
              <a:tr h="297889">
                <a:tc>
                  <a:txBody>
                    <a:bodyPr/>
                    <a:lstStyle/>
                    <a:p>
                      <a:r>
                        <a:rPr lang="es-ES" sz="1400" dirty="0" smtClean="0"/>
                        <a:t>Actos de terrorismo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Actos de barbarie</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dirty="0" smtClean="0"/>
                        <a:t>Hurto</a:t>
                      </a:r>
                      <a:endParaRPr lang="es-ES" sz="1400" dirty="0"/>
                    </a:p>
                  </a:txBody>
                  <a:tcPr/>
                </a:tc>
                <a:tc>
                  <a:txBody>
                    <a:bodyPr/>
                    <a:lstStyle/>
                    <a:p>
                      <a:r>
                        <a:rPr lang="es-ES" sz="1400" dirty="0" smtClean="0"/>
                        <a:t>3</a:t>
                      </a:r>
                      <a:endParaRPr lang="es-ES" sz="1400" dirty="0"/>
                    </a:p>
                  </a:txBody>
                  <a:tcPr/>
                </a:tc>
                <a:tc gridSpan="2">
                  <a:txBody>
                    <a:bodyPr/>
                    <a:lstStyle/>
                    <a:p>
                      <a:endParaRPr lang="es-ES"/>
                    </a:p>
                  </a:txBody>
                  <a:tcPr/>
                </a:tc>
                <a:tc hMerge="1">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989192"/>
        </p:xfrm>
        <a:graphic>
          <a:graphicData uri="http://schemas.openxmlformats.org/drawingml/2006/table">
            <a:tbl>
              <a:tblPr firstRow="1" bandRow="1">
                <a:tableStyleId>{5C22544A-7EE6-4342-B048-85BDC9FD1C3A}</a:tableStyleId>
              </a:tblPr>
              <a:tblGrid>
                <a:gridCol w="3930967"/>
                <a:gridCol w="3024336"/>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Bananero</a:t>
                      </a:r>
                      <a:r>
                        <a:rPr lang="en-US" sz="1800" b="1" kern="1200" cap="small" baseline="0" dirty="0" smtClean="0">
                          <a:solidFill>
                            <a:srgbClr val="FFFF66"/>
                          </a:solidFill>
                          <a:latin typeface="+mn-lt"/>
                          <a:ea typeface="+mn-ea"/>
                          <a:cs typeface="Arial" pitchFamily="34" charset="0"/>
                        </a:rPr>
                        <a:t> de  las  Autodefensas  </a:t>
                      </a:r>
                      <a:r>
                        <a:rPr lang="en-US" sz="1800" b="1" kern="1200" cap="small" baseline="0" dirty="0" err="1" smtClean="0">
                          <a:solidFill>
                            <a:srgbClr val="FFFF66"/>
                          </a:solidFill>
                          <a:latin typeface="+mn-lt"/>
                          <a:ea typeface="+mn-ea"/>
                          <a:cs typeface="Arial" pitchFamily="34" charset="0"/>
                        </a:rPr>
                        <a:t>Unidas</a:t>
                      </a:r>
                      <a:r>
                        <a:rPr lang="en-US" sz="1800" b="1" kern="1200" cap="small" baseline="0" dirty="0" smtClean="0">
                          <a:solidFill>
                            <a:srgbClr val="FFFF66"/>
                          </a:solidFill>
                          <a:latin typeface="+mn-lt"/>
                          <a:ea typeface="+mn-ea"/>
                          <a:cs typeface="Arial" pitchFamily="34" charset="0"/>
                        </a:rPr>
                        <a:t>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Roso</a:t>
                      </a:r>
                      <a:endParaRPr lang="es-ES" sz="1050" dirty="0"/>
                    </a:p>
                  </a:txBody>
                  <a:tcPr/>
                </a:tc>
                <a:tc>
                  <a:txBody>
                    <a:bodyPr/>
                    <a:lstStyle/>
                    <a:p>
                      <a:r>
                        <a:rPr lang="es-ES" sz="1400" dirty="0" smtClean="0"/>
                        <a:t>30 de octubre de 2013 </a:t>
                      </a:r>
                      <a:r>
                        <a:rPr lang="es-ES" sz="1400" baseline="0" dirty="0" smtClean="0">
                          <a:hlinkClick r:id="rId3"/>
                        </a:rPr>
                        <a:t>Ver sentencia</a:t>
                      </a:r>
                      <a:r>
                        <a:rPr lang="es-ES" sz="1400" baseline="0" dirty="0" smtClean="0"/>
                        <a:t> </a:t>
                      </a:r>
                    </a:p>
                    <a:p>
                      <a:r>
                        <a:rPr lang="es-ES" sz="1400" baseline="0" dirty="0" smtClean="0">
                          <a:hlinkClick r:id="rId4"/>
                        </a:rPr>
                        <a:t>Ver Salvamento Parcial de Voto</a:t>
                      </a:r>
                      <a:endParaRPr lang="es-ES" sz="1400" dirty="0"/>
                    </a:p>
                  </a:txBody>
                  <a:tcPr/>
                </a:tc>
              </a:tr>
              <a:tr h="262068">
                <a:tc>
                  <a:txBody>
                    <a:bodyPr/>
                    <a:lstStyle/>
                    <a:p>
                      <a:r>
                        <a:rPr lang="es-ES" sz="1400" dirty="0" smtClean="0"/>
                        <a:t>Segunda Instancia. M.P. Dra. Patricia Salazar Cuellar</a:t>
                      </a:r>
                      <a:endParaRPr lang="es-ES" sz="1050" dirty="0"/>
                    </a:p>
                  </a:txBody>
                  <a:tcPr/>
                </a:tc>
                <a:tc>
                  <a:txBody>
                    <a:bodyPr/>
                    <a:lstStyle/>
                    <a:p>
                      <a:r>
                        <a:rPr lang="es-ES" sz="1400" dirty="0" smtClean="0"/>
                        <a:t>Rad. 42799 20 noviembre de 2014 </a:t>
                      </a:r>
                      <a:r>
                        <a:rPr lang="es-ES" sz="1400" dirty="0" smtClean="0">
                          <a:hlinkClick r:id="rId5"/>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12</a:t>
            </a:r>
            <a:endParaRPr lang="es-ES" cap="small" dirty="0">
              <a:solidFill>
                <a:srgbClr val="C00000"/>
              </a:solidFill>
              <a:latin typeface="Agency FB" panose="020B0503020202020204" pitchFamily="34" charset="0"/>
            </a:endParaRPr>
          </a:p>
        </p:txBody>
      </p:sp>
      <p:sp>
        <p:nvSpPr>
          <p:cNvPr id="7" name="CuadroTexto 6"/>
          <p:cNvSpPr txBox="1"/>
          <p:nvPr/>
        </p:nvSpPr>
        <p:spPr>
          <a:xfrm>
            <a:off x="551384" y="2852936"/>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9" name="48 Imagen" descr="7843301.jpg"/>
          <p:cNvPicPr>
            <a:picLocks noChangeAspect="1"/>
          </p:cNvPicPr>
          <p:nvPr/>
        </p:nvPicPr>
        <p:blipFill>
          <a:blip r:embed="rId6" cstate="print"/>
          <a:stretch>
            <a:fillRect/>
          </a:stretch>
        </p:blipFill>
        <p:spPr>
          <a:xfrm>
            <a:off x="1919536" y="3861048"/>
            <a:ext cx="460851" cy="576064"/>
          </a:xfrm>
          <a:prstGeom prst="rect">
            <a:avLst/>
          </a:prstGeom>
          <a:ln>
            <a:noFill/>
          </a:ln>
          <a:effectLst>
            <a:outerShdw blurRad="292100" dist="139700" dir="2700000" algn="tl" rotWithShape="0">
              <a:srgbClr val="333333">
                <a:alpha val="65000"/>
              </a:srgbClr>
            </a:outerShdw>
          </a:effectLst>
        </p:spPr>
      </p:pic>
      <p:grpSp>
        <p:nvGrpSpPr>
          <p:cNvPr id="56" name="Group 111"/>
          <p:cNvGrpSpPr>
            <a:grpSpLocks/>
          </p:cNvGrpSpPr>
          <p:nvPr/>
        </p:nvGrpSpPr>
        <p:grpSpPr bwMode="auto">
          <a:xfrm>
            <a:off x="9001367" y="1916832"/>
            <a:ext cx="2877426" cy="2232078"/>
            <a:chOff x="748" y="-61"/>
            <a:chExt cx="4520" cy="4381"/>
          </a:xfrm>
        </p:grpSpPr>
        <p:sp>
          <p:nvSpPr>
            <p:cNvPr id="59"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8"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35"/>
            <p:cNvSpPr>
              <a:spLocks noChangeArrowheads="1"/>
            </p:cNvSpPr>
            <p:nvPr/>
          </p:nvSpPr>
          <p:spPr bwMode="auto">
            <a:xfrm rot="-672026">
              <a:off x="1372" y="1005"/>
              <a:ext cx="135" cy="343"/>
            </a:xfrm>
            <a:prstGeom prst="ellipse">
              <a:avLst/>
            </a:prstGeom>
            <a:solidFill>
              <a:srgbClr val="00FF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3876" y="-61"/>
              <a:ext cx="1392" cy="1631"/>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endParaRPr lang="es-ES" sz="1200" b="1" dirty="0">
                <a:effectLst>
                  <a:outerShdw blurRad="38100" dist="38100" dir="2700000" algn="tl">
                    <a:srgbClr val="000000">
                      <a:alpha val="43137"/>
                    </a:srgbClr>
                  </a:outerShdw>
                </a:effectLst>
                <a:latin typeface="Calibri" pitchFamily="34" charset="0"/>
                <a:cs typeface="Tahoma" pitchFamily="34" charset="0"/>
              </a:endParaRPr>
            </a:p>
            <a:p>
              <a:pPr fontAlgn="auto">
                <a:lnSpc>
                  <a:spcPct val="150000"/>
                </a:lnSpc>
                <a:spcBef>
                  <a:spcPts val="0"/>
                </a:spcBef>
                <a:spcAft>
                  <a:spcPts val="0"/>
                </a:spcAft>
                <a:defRPr/>
              </a:pPr>
              <a:r>
                <a:rPr lang="es-ES" sz="1000" b="1" dirty="0">
                  <a:effectLst>
                    <a:outerShdw blurRad="38100" dist="38100" dir="2700000" algn="tl">
                      <a:srgbClr val="000000">
                        <a:alpha val="43137"/>
                      </a:srgbClr>
                    </a:outerShdw>
                  </a:effectLst>
                  <a:latin typeface="Calibri" pitchFamily="34" charset="0"/>
                  <a:cs typeface="Tahoma" pitchFamily="34" charset="0"/>
                </a:rPr>
                <a:t>B. </a:t>
              </a:r>
              <a:r>
                <a:rPr lang="es-ES" sz="1000" b="1" dirty="0" smtClean="0">
                  <a:effectLst>
                    <a:outerShdw blurRad="38100" dist="38100" dir="2700000" algn="tl">
                      <a:srgbClr val="000000">
                        <a:alpha val="43137"/>
                      </a:srgbClr>
                    </a:outerShdw>
                  </a:effectLst>
                  <a:latin typeface="Calibri" pitchFamily="34" charset="0"/>
                  <a:cs typeface="Tahoma" pitchFamily="34" charset="0"/>
                </a:rPr>
                <a:t>BANANERO</a:t>
              </a:r>
              <a:endParaRPr lang="es-ES" sz="10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3423" y="504"/>
              <a:ext cx="1664" cy="102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91"/>
            <p:cNvSpPr>
              <a:spLocks noChangeArrowheads="1"/>
            </p:cNvSpPr>
            <p:nvPr/>
          </p:nvSpPr>
          <p:spPr bwMode="auto">
            <a:xfrm flipV="1">
              <a:off x="3423" y="787"/>
              <a:ext cx="335" cy="283"/>
            </a:xfrm>
            <a:prstGeom prst="ellipse">
              <a:avLst/>
            </a:prstGeom>
            <a:solidFill>
              <a:srgbClr val="1DD4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128" name="Freeform 29"/>
          <p:cNvSpPr>
            <a:spLocks/>
          </p:cNvSpPr>
          <p:nvPr/>
        </p:nvSpPr>
        <p:spPr bwMode="auto">
          <a:xfrm>
            <a:off x="10120268" y="2683333"/>
            <a:ext cx="489533" cy="141680"/>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4042648259"/>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95672" y="548680"/>
            <a:ext cx="12072664" cy="1871663"/>
          </a:xfrm>
        </p:spPr>
        <p:txBody>
          <a:bodyPr>
            <a:normAutofit/>
          </a:bodyPr>
          <a:lstStyle/>
          <a:p>
            <a:pPr lvl="0" algn="ctr"/>
            <a:r>
              <a:rPr lang="es-ES" b="1" cap="small" dirty="0" smtClean="0">
                <a:solidFill>
                  <a:srgbClr val="C00000"/>
                </a:solidFill>
                <a:cs typeface="Arial" pitchFamily="34" charset="0"/>
              </a:rPr>
              <a:t>Sentencia 12</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Bananero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839416" y="3068960"/>
            <a:ext cx="10657185" cy="2893100"/>
          </a:xfrm>
          <a:prstGeom prst="rect">
            <a:avLst/>
          </a:prstGeom>
        </p:spPr>
        <p:txBody>
          <a:bodyPr wrap="square">
            <a:spAutoFit/>
          </a:bodyPr>
          <a:lstStyle/>
          <a:p>
            <a:pPr algn="just"/>
            <a:r>
              <a:rPr lang="es-CO" sz="1400" b="1" dirty="0" smtClean="0">
                <a:latin typeface="Malgun Gothic" panose="020B0503020000020004" pitchFamily="34" charset="-127"/>
                <a:ea typeface="Malgun Gothic" panose="020B0503020000020004" pitchFamily="34" charset="-127"/>
              </a:rPr>
              <a:t>FRENTE TURBO</a:t>
            </a:r>
          </a:p>
          <a:p>
            <a:pPr algn="just"/>
            <a:endParaRPr lang="es-CO" sz="1400" b="1" dirty="0" smtClean="0">
              <a:latin typeface="Malgun Gothic" panose="020B0503020000020004" pitchFamily="34" charset="-127"/>
              <a:ea typeface="Malgun Gothic" panose="020B0503020000020004" pitchFamily="34" charset="-127"/>
            </a:endParaRPr>
          </a:p>
          <a:p>
            <a:pPr algn="just"/>
            <a:r>
              <a:rPr lang="es-CO" sz="1400" dirty="0" smtClean="0">
                <a:latin typeface="Malgun Gothic" panose="020B0503020000020004" pitchFamily="34" charset="-127"/>
                <a:ea typeface="Malgun Gothic" panose="020B0503020000020004" pitchFamily="34" charset="-127"/>
              </a:rPr>
              <a:t>Carlos </a:t>
            </a:r>
            <a:r>
              <a:rPr lang="es-CO" sz="1400" dirty="0">
                <a:latin typeface="Malgun Gothic" panose="020B0503020000020004" pitchFamily="34" charset="-127"/>
                <a:ea typeface="Malgun Gothic" panose="020B0503020000020004" pitchFamily="34" charset="-127"/>
              </a:rPr>
              <a:t>Castaño, y con la importante influencia de Raúl Emilio </a:t>
            </a:r>
            <a:r>
              <a:rPr lang="es-CO" sz="1400" dirty="0" err="1">
                <a:latin typeface="Malgun Gothic" panose="020B0503020000020004" pitchFamily="34" charset="-127"/>
                <a:ea typeface="Malgun Gothic" panose="020B0503020000020004" pitchFamily="34" charset="-127"/>
              </a:rPr>
              <a:t>Hasbún</a:t>
            </a:r>
            <a:r>
              <a:rPr lang="es-CO" sz="1400" dirty="0">
                <a:latin typeface="Malgun Gothic" panose="020B0503020000020004" pitchFamily="34" charset="-127"/>
                <a:ea typeface="Malgun Gothic" panose="020B0503020000020004" pitchFamily="34" charset="-127"/>
              </a:rPr>
              <a:t>, empresario bananero de la región que había perdido varios predios a manos de invasiones del EPL, inician su incursión en el municipio de Turbo. Surgen así, dos agrupaciones paramilitares; el frente de Turbo bajo el mando de HÉBERT VELOZA GARCÍA y el frente “</a:t>
            </a:r>
            <a:r>
              <a:rPr lang="es-CO" sz="1400" dirty="0" err="1">
                <a:latin typeface="Malgun Gothic" panose="020B0503020000020004" pitchFamily="34" charset="-127"/>
                <a:ea typeface="Malgun Gothic" panose="020B0503020000020004" pitchFamily="34" charset="-127"/>
              </a:rPr>
              <a:t>Árlex</a:t>
            </a:r>
            <a:r>
              <a:rPr lang="es-CO" sz="1400" dirty="0">
                <a:latin typeface="Malgun Gothic" panose="020B0503020000020004" pitchFamily="34" charset="-127"/>
                <a:ea typeface="Malgun Gothic" panose="020B0503020000020004" pitchFamily="34" charset="-127"/>
              </a:rPr>
              <a:t> Hurtado” comandado por Raúl Emilio </a:t>
            </a:r>
            <a:r>
              <a:rPr lang="es-CO" sz="1400" dirty="0" err="1">
                <a:latin typeface="Malgun Gothic" panose="020B0503020000020004" pitchFamily="34" charset="-127"/>
                <a:ea typeface="Malgun Gothic" panose="020B0503020000020004" pitchFamily="34" charset="-127"/>
              </a:rPr>
              <a:t>Hasbún</a:t>
            </a:r>
            <a:r>
              <a:rPr lang="es-CO" sz="1400" dirty="0">
                <a:latin typeface="Malgun Gothic" panose="020B0503020000020004" pitchFamily="34" charset="-127"/>
                <a:ea typeface="Malgun Gothic" panose="020B0503020000020004" pitchFamily="34" charset="-127"/>
              </a:rPr>
              <a:t>. Estas dos estructuras, confluyeron bajo un solo mando para su desmovilización, y se denominaron Bloque Bananero.</a:t>
            </a:r>
          </a:p>
          <a:p>
            <a:r>
              <a:rPr lang="es-CO" sz="1400" dirty="0">
                <a:latin typeface="Malgun Gothic" panose="020B0503020000020004" pitchFamily="34" charset="-127"/>
                <a:ea typeface="Malgun Gothic" panose="020B0503020000020004" pitchFamily="34" charset="-127"/>
              </a:rPr>
              <a:t> </a:t>
            </a:r>
          </a:p>
          <a:p>
            <a:pPr algn="just"/>
            <a:r>
              <a:rPr lang="es-ES" sz="1400" dirty="0" smtClean="0">
                <a:latin typeface="Malgun Gothic" panose="020B0503020000020004" pitchFamily="34" charset="-127"/>
                <a:ea typeface="Malgun Gothic" panose="020B0503020000020004" pitchFamily="34" charset="-127"/>
              </a:rPr>
              <a:t>Según </a:t>
            </a:r>
            <a:r>
              <a:rPr lang="es-ES" sz="1400" dirty="0">
                <a:latin typeface="Malgun Gothic" panose="020B0503020000020004" pitchFamily="34" charset="-127"/>
                <a:ea typeface="Malgun Gothic" panose="020B0503020000020004" pitchFamily="34" charset="-127"/>
              </a:rPr>
              <a:t>lo advirtió el postulado VELOZA GARCÍA, el entrenamiento incluyó ejercicios prácticos en terreno que fueron orientados por Carlos Alberto Cardona Guzmán, alias ‘Maicol’ (véase gráfica 2), y Manuel Salvador Ospina Cifuentes, alias ‘Móvil 5’. Parte de estos ejercicios fueron la incursiones hechas a comienzos de 1995 en </a:t>
            </a:r>
            <a:r>
              <a:rPr lang="es-ES" sz="1400" dirty="0" err="1">
                <a:latin typeface="Malgun Gothic" panose="020B0503020000020004" pitchFamily="34" charset="-127"/>
                <a:ea typeface="Malgun Gothic" panose="020B0503020000020004" pitchFamily="34" charset="-127"/>
              </a:rPr>
              <a:t>Matemaíz</a:t>
            </a:r>
            <a:r>
              <a:rPr lang="es-ES" sz="1400" dirty="0">
                <a:latin typeface="Malgun Gothic" panose="020B0503020000020004" pitchFamily="34" charset="-127"/>
                <a:ea typeface="Malgun Gothic" panose="020B0503020000020004" pitchFamily="34" charset="-127"/>
              </a:rPr>
              <a:t> y el corregimiento San José de Mulatos de Turbo. El establecimiento definitivo en Monteverde estuvo precedido de una incursión en el corregimiento El Dos de Turbo y a éste le siguió la decisión de mantener un grupo de siete paramilitares en el casco urbano de </a:t>
            </a:r>
            <a:r>
              <a:rPr lang="es-ES" sz="1400" dirty="0" smtClean="0">
                <a:latin typeface="Malgun Gothic" panose="020B0503020000020004" pitchFamily="34" charset="-127"/>
                <a:ea typeface="Malgun Gothic" panose="020B0503020000020004" pitchFamily="34" charset="-127"/>
              </a:rPr>
              <a:t>Turbo.</a:t>
            </a:r>
            <a:endParaRPr lang="es-CO" sz="14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4099501810"/>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764162" y="3079173"/>
            <a:ext cx="1918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248816" y="3356992"/>
            <a:ext cx="15049672" cy="40639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6999266" y="623931"/>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1</a:t>
            </a:r>
          </a:p>
          <a:p>
            <a:pPr algn="r"/>
            <a:r>
              <a:rPr lang="es-ES" sz="1600" b="1" cap="small" dirty="0" smtClean="0">
                <a:solidFill>
                  <a:schemeClr val="accent5">
                    <a:lumMod val="20000"/>
                    <a:lumOff val="80000"/>
                  </a:schemeClr>
                </a:solidFill>
              </a:rPr>
              <a:t>Patrulleros: 1</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100</a:t>
            </a:r>
          </a:p>
          <a:p>
            <a:pPr algn="r"/>
            <a:r>
              <a:rPr lang="es-ES" sz="1600" b="1" cap="small" dirty="0" smtClean="0">
                <a:solidFill>
                  <a:schemeClr val="accent5">
                    <a:lumMod val="20000"/>
                    <a:lumOff val="80000"/>
                  </a:schemeClr>
                </a:solidFill>
              </a:rPr>
              <a:t>Hechos: 68</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87</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767408" y="3789040"/>
          <a:ext cx="6100863" cy="2294006"/>
        </p:xfrm>
        <a:graphic>
          <a:graphicData uri="http://schemas.openxmlformats.org/drawingml/2006/table">
            <a:tbl>
              <a:tblPr firstRow="1" bandRow="1">
                <a:tableStyleId>{5C22544A-7EE6-4342-B048-85BDC9FD1C3A}</a:tableStyleId>
              </a:tblPr>
              <a:tblGrid>
                <a:gridCol w="2634464"/>
                <a:gridCol w="762608"/>
                <a:gridCol w="258232"/>
                <a:gridCol w="1544295"/>
                <a:gridCol w="901264"/>
              </a:tblGrid>
              <a:tr h="506411">
                <a:tc gridSpan="3">
                  <a:txBody>
                    <a:bodyPr/>
                    <a:lstStyle/>
                    <a:p>
                      <a:pPr marL="450850" indent="0" algn="just"/>
                      <a:r>
                        <a:rPr lang="es-ES" sz="1400" dirty="0" smtClean="0">
                          <a:solidFill>
                            <a:schemeClr val="tx1"/>
                          </a:solidFill>
                        </a:rPr>
                        <a:t>Armando </a:t>
                      </a:r>
                      <a:r>
                        <a:rPr lang="es-ES" sz="1400" dirty="0" err="1" smtClean="0">
                          <a:solidFill>
                            <a:schemeClr val="tx1"/>
                          </a:solidFill>
                        </a:rPr>
                        <a:t>Madriaga</a:t>
                      </a:r>
                      <a:r>
                        <a:rPr lang="es-ES" sz="1400" dirty="0" smtClean="0">
                          <a:solidFill>
                            <a:schemeClr val="tx1"/>
                          </a:solidFill>
                        </a:rPr>
                        <a:t> Picón alias “María Bonita”</a:t>
                      </a:r>
                    </a:p>
                    <a:p>
                      <a:pPr marL="450850" indent="0" algn="just"/>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r>
                        <a:rPr lang="es-ES" sz="1400" dirty="0" smtClean="0">
                          <a:solidFill>
                            <a:schemeClr val="tx1"/>
                          </a:solidFill>
                        </a:rPr>
                        <a:t>Comandante </a:t>
                      </a:r>
                      <a:r>
                        <a:rPr lang="es-ES" sz="1000" dirty="0" smtClean="0">
                          <a:solidFill>
                            <a:schemeClr val="tx1"/>
                          </a:solidFill>
                        </a:rPr>
                        <a:t>Financiero de </a:t>
                      </a:r>
                      <a:r>
                        <a:rPr lang="es-ES" sz="1000" dirty="0" err="1" smtClean="0">
                          <a:solidFill>
                            <a:schemeClr val="tx1"/>
                          </a:solidFill>
                        </a:rPr>
                        <a:t>Aguachica</a:t>
                      </a:r>
                      <a:endParaRPr lang="es-ES" sz="100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11</a:t>
                      </a:r>
                      <a:endParaRPr lang="es-ES" sz="1400" dirty="0"/>
                    </a:p>
                  </a:txBody>
                  <a:tcPr/>
                </a:tc>
                <a:tc gridSpan="2">
                  <a:txBody>
                    <a:bodyPr/>
                    <a:lstStyle/>
                    <a:p>
                      <a:r>
                        <a:rPr lang="es-ES" sz="1400" dirty="0" smtClean="0"/>
                        <a:t>Homicidio</a:t>
                      </a:r>
                      <a:endParaRPr lang="es-ES" sz="1400" dirty="0"/>
                    </a:p>
                  </a:txBody>
                  <a:tcPr/>
                </a:tc>
                <a:tc hMerge="1">
                  <a:txBody>
                    <a:bodyPr/>
                    <a:lstStyle/>
                    <a:p>
                      <a:endParaRPr lang="es-CO"/>
                    </a:p>
                  </a:txBody>
                  <a:tcPr/>
                </a:tc>
                <a:tc>
                  <a:txBody>
                    <a:bodyPr/>
                    <a:lstStyle/>
                    <a:p>
                      <a:r>
                        <a:rPr lang="es-ES" sz="1400" dirty="0" smtClean="0"/>
                        <a:t>41</a:t>
                      </a:r>
                      <a:endParaRPr lang="es-ES" sz="1400" dirty="0"/>
                    </a:p>
                  </a:txBody>
                  <a:tcPr/>
                </a:tc>
              </a:tr>
              <a:tr h="297889">
                <a:tc>
                  <a:txBody>
                    <a:bodyPr/>
                    <a:lstStyle/>
                    <a:p>
                      <a:r>
                        <a:rPr lang="es-ES" sz="1400" dirty="0" smtClean="0"/>
                        <a:t>Secuestro</a:t>
                      </a:r>
                      <a:endParaRPr lang="es-ES" sz="1400" dirty="0"/>
                    </a:p>
                  </a:txBody>
                  <a:tcPr/>
                </a:tc>
                <a:tc>
                  <a:txBody>
                    <a:bodyPr/>
                    <a:lstStyle/>
                    <a:p>
                      <a:r>
                        <a:rPr lang="es-ES" sz="1400" dirty="0" smtClean="0"/>
                        <a:t>11</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a:txBody>
                    <a:bodyPr/>
                    <a:lstStyle/>
                    <a:p>
                      <a:r>
                        <a:rPr lang="es-ES" sz="1400" dirty="0" smtClean="0"/>
                        <a:t>Destrucción y apropiación BBP</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Despojo en campo de </a:t>
                      </a:r>
                      <a:r>
                        <a:rPr lang="es-ES" sz="1400" baseline="0" dirty="0" smtClean="0"/>
                        <a:t> batalla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Otros</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857036"/>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Héctor Julio Peinado Becerra</a:t>
                      </a:r>
                      <a:r>
                        <a:rPr lang="es-ES" sz="1800" b="1" kern="1200" cap="small" dirty="0" smtClean="0">
                          <a:solidFill>
                            <a:srgbClr val="FFFF66"/>
                          </a:solidFill>
                          <a:latin typeface="+mn-lt"/>
                          <a:ea typeface="+mn-ea"/>
                          <a:cs typeface="Arial" pitchFamily="34" charset="0"/>
                        </a:rPr>
                        <a:t> </a:t>
                      </a:r>
                      <a:r>
                        <a:rPr lang="es-CO" sz="1800" b="1" kern="1200" cap="small" dirty="0" smtClean="0">
                          <a:solidFill>
                            <a:srgbClr val="FFFF66"/>
                          </a:solidFill>
                          <a:latin typeface="+mn-lt"/>
                          <a:ea typeface="+mn-ea"/>
                          <a:cs typeface="Arial" pitchFamily="34" charset="0"/>
                        </a:rPr>
                        <a:t>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t>
                      </a:r>
                      <a:r>
                        <a:rPr lang="es-ES" sz="1050" dirty="0" err="1" smtClean="0"/>
                        <a:t>Uldi</a:t>
                      </a:r>
                      <a:r>
                        <a:rPr lang="es-ES" sz="1050" dirty="0" smtClean="0"/>
                        <a:t> Teresa Jiménez López.</a:t>
                      </a:r>
                      <a:endParaRPr lang="es-ES" sz="1050" dirty="0"/>
                    </a:p>
                  </a:txBody>
                  <a:tcPr/>
                </a:tc>
                <a:tc>
                  <a:txBody>
                    <a:bodyPr/>
                    <a:lstStyle/>
                    <a:p>
                      <a:r>
                        <a:rPr lang="es-ES" sz="1400" dirty="0" smtClean="0"/>
                        <a:t>6 de diciembre de 2013 </a:t>
                      </a:r>
                      <a:r>
                        <a:rPr lang="es-ES" sz="1400" dirty="0" smtClean="0">
                          <a:hlinkClick r:id="rId3"/>
                        </a:rPr>
                        <a:t>Ver Sentencia</a:t>
                      </a:r>
                      <a:endParaRPr lang="es-ES" sz="1400" dirty="0"/>
                    </a:p>
                  </a:txBody>
                  <a:tcPr/>
                </a:tc>
              </a:tr>
              <a:tr h="262068">
                <a:tc>
                  <a:txBody>
                    <a:bodyPr/>
                    <a:lstStyle/>
                    <a:p>
                      <a:r>
                        <a:rPr lang="es-ES" sz="1400" dirty="0" smtClean="0"/>
                        <a:t>Segunda</a:t>
                      </a:r>
                      <a:r>
                        <a:rPr lang="es-ES" sz="1400" baseline="0" dirty="0" smtClean="0"/>
                        <a:t> Instancia. </a:t>
                      </a:r>
                      <a:r>
                        <a:rPr lang="es-ES" sz="1050" baseline="0" dirty="0" smtClean="0"/>
                        <a:t>M.P. Dr. José Luis Barceló Camacho</a:t>
                      </a:r>
                      <a:endParaRPr lang="es-ES" sz="1050" dirty="0"/>
                    </a:p>
                  </a:txBody>
                  <a:tcPr/>
                </a:tc>
                <a:tc>
                  <a:txBody>
                    <a:bodyPr/>
                    <a:lstStyle/>
                    <a:p>
                      <a:r>
                        <a:rPr lang="es-ES" sz="1400" dirty="0" smtClean="0"/>
                        <a:t>Rad. 43237 30 de abril de 2014 </a:t>
                      </a:r>
                      <a:r>
                        <a:rPr lang="es-ES" sz="1400" dirty="0" smtClean="0">
                          <a:hlinkClick r:id="rId4"/>
                        </a:rPr>
                        <a:t>Consulte texto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13</a:t>
            </a:r>
            <a:endParaRPr lang="es-ES" cap="small" dirty="0">
              <a:solidFill>
                <a:srgbClr val="C00000"/>
              </a:solidFill>
              <a:latin typeface="Agency FB" panose="020B0503020202020204" pitchFamily="34" charset="0"/>
            </a:endParaRPr>
          </a:p>
        </p:txBody>
      </p:sp>
      <p:sp>
        <p:nvSpPr>
          <p:cNvPr id="7" name="CuadroTexto 6"/>
          <p:cNvSpPr txBox="1"/>
          <p:nvPr/>
        </p:nvSpPr>
        <p:spPr>
          <a:xfrm>
            <a:off x="695400" y="299695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83" name="Tabla 82"/>
          <p:cNvGraphicFramePr>
            <a:graphicFrameLocks noGrp="1"/>
          </p:cNvGraphicFramePr>
          <p:nvPr>
            <p:extLst/>
          </p:nvPr>
        </p:nvGraphicFramePr>
        <p:xfrm>
          <a:off x="7320136" y="3717032"/>
          <a:ext cx="4366449" cy="2834640"/>
        </p:xfrm>
        <a:graphic>
          <a:graphicData uri="http://schemas.openxmlformats.org/drawingml/2006/table">
            <a:tbl>
              <a:tblPr firstRow="1" bandRow="1">
                <a:tableStyleId>{5C22544A-7EE6-4342-B048-85BDC9FD1C3A}</a:tableStyleId>
              </a:tblPr>
              <a:tblGrid>
                <a:gridCol w="2651058"/>
                <a:gridCol w="583348"/>
                <a:gridCol w="1132043"/>
              </a:tblGrid>
              <a:tr h="506411">
                <a:tc>
                  <a:txBody>
                    <a:bodyPr/>
                    <a:lstStyle/>
                    <a:p>
                      <a:pPr marL="450850" indent="0" algn="l"/>
                      <a:r>
                        <a:rPr lang="es-ES" sz="1400" dirty="0" smtClean="0">
                          <a:solidFill>
                            <a:schemeClr val="tx1"/>
                          </a:solidFill>
                        </a:rPr>
                        <a:t>Jesús </a:t>
                      </a:r>
                      <a:r>
                        <a:rPr lang="es-ES" sz="1400" dirty="0" err="1" smtClean="0">
                          <a:solidFill>
                            <a:schemeClr val="tx1"/>
                          </a:solidFill>
                        </a:rPr>
                        <a:t>Noraldo</a:t>
                      </a:r>
                      <a:r>
                        <a:rPr lang="es-ES" sz="1400" baseline="0" dirty="0" smtClean="0">
                          <a:solidFill>
                            <a:schemeClr val="tx1"/>
                          </a:solidFill>
                        </a:rPr>
                        <a:t> Basto León alias “Parabólico”</a:t>
                      </a:r>
                      <a:endParaRPr lang="es-ES" sz="14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Jefe de comunicaciones</a:t>
                      </a:r>
                      <a:endParaRPr lang="es-ES" sz="10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73456">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s-ES" sz="1200" dirty="0" smtClean="0">
                          <a:solidFill>
                            <a:schemeClr val="accent6">
                              <a:lumMod val="20000"/>
                              <a:lumOff val="80000"/>
                            </a:schemeClr>
                          </a:solidFill>
                        </a:rPr>
                        <a:t>Número de conductas punibles por las que fue condenado</a:t>
                      </a:r>
                    </a:p>
                    <a:p>
                      <a:pPr marL="450850" indent="0" algn="just"/>
                      <a:endParaRPr lang="es-ES" sz="1400" dirty="0"/>
                    </a:p>
                  </a:txBody>
                  <a:tcPr>
                    <a:solidFill>
                      <a:schemeClr val="accent6">
                        <a:lumMod val="50000"/>
                      </a:schemeClr>
                    </a:solidFill>
                  </a:tcPr>
                </a:tc>
                <a:tc hMerge="1">
                  <a:txBody>
                    <a:bodyPr/>
                    <a:lstStyle/>
                    <a:p>
                      <a:endParaRPr lang="es-ES" sz="800" dirty="0"/>
                    </a:p>
                  </a:txBody>
                  <a:tcPr/>
                </a:tc>
                <a:tc hMerge="1">
                  <a:txBody>
                    <a:bodyPr/>
                    <a:lstStyle/>
                    <a:p>
                      <a:pPr marL="450850" indent="0" algn="just"/>
                      <a:endParaRPr lang="es-ES" sz="1400" dirty="0"/>
                    </a:p>
                  </a:txBody>
                  <a:tcPr/>
                </a:tc>
              </a:tr>
              <a:tr h="297889">
                <a:tc gridSpan="2">
                  <a:txBody>
                    <a:bodyPr/>
                    <a:lstStyle/>
                    <a:p>
                      <a:r>
                        <a:rPr lang="es-ES" sz="1400" dirty="0" smtClean="0"/>
                        <a:t>Desaparición</a:t>
                      </a:r>
                      <a:r>
                        <a:rPr lang="es-ES" sz="1400" baseline="0" dirty="0" smtClean="0"/>
                        <a:t> forzada</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97889">
                <a:tc gridSpan="2">
                  <a:txBody>
                    <a:bodyPr/>
                    <a:lstStyle/>
                    <a:p>
                      <a:r>
                        <a:rPr lang="es-ES" sz="1400" dirty="0" smtClean="0"/>
                        <a:t>Utilización ilegal de equipos  transmisores</a:t>
                      </a:r>
                      <a:endParaRPr lang="es-ES" sz="1400" dirty="0"/>
                    </a:p>
                  </a:txBody>
                  <a:tcPr/>
                </a:tc>
                <a:tc hMerge="1">
                  <a:txBody>
                    <a:bodyPr/>
                    <a:lstStyle/>
                    <a:p>
                      <a:endParaRPr lang="es-CO"/>
                    </a:p>
                  </a:txBody>
                  <a:tcPr/>
                </a:tc>
                <a:tc>
                  <a:txBody>
                    <a:bodyPr/>
                    <a:lstStyle/>
                    <a:p>
                      <a:r>
                        <a:rPr lang="es-ES" sz="1400" dirty="0" smtClean="0"/>
                        <a:t>26</a:t>
                      </a:r>
                      <a:endParaRPr lang="es-ES" sz="1400" dirty="0"/>
                    </a:p>
                  </a:txBody>
                  <a:tcPr/>
                </a:tc>
              </a:tr>
              <a:tr h="297889">
                <a:tc gridSpan="2">
                  <a:txBody>
                    <a:bodyPr/>
                    <a:lstStyle/>
                    <a:p>
                      <a:r>
                        <a:rPr lang="es-ES" sz="1400" smtClean="0"/>
                        <a:t>Homicidio</a:t>
                      </a:r>
                      <a:endParaRPr lang="es-ES" sz="1400" dirty="0"/>
                    </a:p>
                  </a:txBody>
                  <a:tcPr/>
                </a:tc>
                <a:tc hMerge="1">
                  <a:txBody>
                    <a:bodyPr/>
                    <a:lstStyle/>
                    <a:p>
                      <a:endParaRPr lang="es-CO" dirty="0"/>
                    </a:p>
                  </a:txBody>
                  <a:tcPr/>
                </a:tc>
                <a:tc>
                  <a:txBody>
                    <a:bodyPr/>
                    <a:lstStyle/>
                    <a:p>
                      <a:r>
                        <a:rPr lang="es-ES" sz="1400" dirty="0" smtClean="0"/>
                        <a:t>1</a:t>
                      </a:r>
                      <a:endParaRPr lang="es-ES" sz="1400" dirty="0"/>
                    </a:p>
                  </a:txBody>
                  <a:tcPr/>
                </a:tc>
              </a:tr>
              <a:tr h="246453">
                <a:tc gridSpan="2">
                  <a:txBody>
                    <a:bodyPr/>
                    <a:lstStyle/>
                    <a:p>
                      <a:r>
                        <a:rPr lang="es-ES" sz="1400" dirty="0" smtClean="0"/>
                        <a:t>Destrucción</a:t>
                      </a:r>
                      <a:r>
                        <a:rPr lang="es-ES" sz="1400" baseline="0" dirty="0" smtClean="0"/>
                        <a:t> y apropiación BBP</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29685">
                <a:tc gridSpan="2">
                  <a:txBody>
                    <a:bodyPr/>
                    <a:lstStyle/>
                    <a:p>
                      <a:r>
                        <a:rPr lang="es-ES" sz="1400" dirty="0" smtClean="0"/>
                        <a:t>Exacciones o contribuciones arbitrarias</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229685">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sp>
        <p:nvSpPr>
          <p:cNvPr id="143" name="Freeform 28"/>
          <p:cNvSpPr>
            <a:spLocks/>
          </p:cNvSpPr>
          <p:nvPr/>
        </p:nvSpPr>
        <p:spPr bwMode="auto">
          <a:xfrm>
            <a:off x="9120336" y="2276872"/>
            <a:ext cx="360040" cy="144016"/>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pic>
        <p:nvPicPr>
          <p:cNvPr id="51" name="50 Imagen" descr="18969926.jpg"/>
          <p:cNvPicPr>
            <a:picLocks noChangeAspect="1"/>
          </p:cNvPicPr>
          <p:nvPr/>
        </p:nvPicPr>
        <p:blipFill>
          <a:blip r:embed="rId5" cstate="print"/>
          <a:stretch>
            <a:fillRect/>
          </a:stretch>
        </p:blipFill>
        <p:spPr>
          <a:xfrm>
            <a:off x="767408" y="3789040"/>
            <a:ext cx="504056" cy="630070"/>
          </a:xfrm>
          <a:prstGeom prst="rect">
            <a:avLst/>
          </a:prstGeom>
        </p:spPr>
      </p:pic>
      <p:pic>
        <p:nvPicPr>
          <p:cNvPr id="52" name="51 Imagen" descr="91294136.jpg"/>
          <p:cNvPicPr>
            <a:picLocks noChangeAspect="1"/>
          </p:cNvPicPr>
          <p:nvPr/>
        </p:nvPicPr>
        <p:blipFill>
          <a:blip r:embed="rId6" cstate="print"/>
          <a:stretch>
            <a:fillRect/>
          </a:stretch>
        </p:blipFill>
        <p:spPr>
          <a:xfrm>
            <a:off x="7320136" y="3717032"/>
            <a:ext cx="432048" cy="540060"/>
          </a:xfrm>
          <a:prstGeom prst="rect">
            <a:avLst/>
          </a:prstGeom>
        </p:spPr>
      </p:pic>
      <p:grpSp>
        <p:nvGrpSpPr>
          <p:cNvPr id="54" name="Group 111"/>
          <p:cNvGrpSpPr>
            <a:grpSpLocks/>
          </p:cNvGrpSpPr>
          <p:nvPr/>
        </p:nvGrpSpPr>
        <p:grpSpPr bwMode="auto">
          <a:xfrm>
            <a:off x="8256240" y="1700808"/>
            <a:ext cx="3228081" cy="1944216"/>
            <a:chOff x="748" y="80"/>
            <a:chExt cx="6495" cy="4240"/>
          </a:xfrm>
        </p:grpSpPr>
        <p:sp>
          <p:nvSpPr>
            <p:cNvPr id="56"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8"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1"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2"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3"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95"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945025453"/>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0" y="548680"/>
            <a:ext cx="12072664" cy="1871663"/>
          </a:xfrm>
        </p:spPr>
        <p:txBody>
          <a:bodyPr>
            <a:normAutofit/>
          </a:bodyPr>
          <a:lstStyle/>
          <a:p>
            <a:pPr lvl="0" algn="ctr"/>
            <a:r>
              <a:rPr lang="es-ES" b="1" cap="small" dirty="0" smtClean="0">
                <a:solidFill>
                  <a:srgbClr val="C00000"/>
                </a:solidFill>
                <a:cs typeface="Arial" pitchFamily="34" charset="0"/>
              </a:rPr>
              <a:t>Sentencia 13</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Frente Héctor Julio becerra de las Autodefensas Unidas de Colombia Auc </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pic>
        <p:nvPicPr>
          <p:cNvPr id="6" name="Imagen 5"/>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47529" y="2708920"/>
            <a:ext cx="8496944" cy="3710305"/>
          </a:xfrm>
          <a:prstGeom prst="rect">
            <a:avLst/>
          </a:prstGeom>
          <a:noFill/>
          <a:ln>
            <a:noFill/>
          </a:ln>
        </p:spPr>
      </p:pic>
    </p:spTree>
    <p:extLst>
      <p:ext uri="{BB962C8B-B14F-4D97-AF65-F5344CB8AC3E}">
        <p14:creationId xmlns:p14="http://schemas.microsoft.com/office/powerpoint/2010/main" val="232068324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7716644" y="2675829"/>
            <a:ext cx="1773943"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4800" y="3501008"/>
            <a:ext cx="12961440"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4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671</a:t>
            </a:r>
          </a:p>
          <a:p>
            <a:pPr algn="r"/>
            <a:r>
              <a:rPr lang="es-ES" sz="1600" b="1" cap="small" dirty="0" smtClean="0">
                <a:solidFill>
                  <a:schemeClr val="accent5">
                    <a:lumMod val="20000"/>
                    <a:lumOff val="80000"/>
                  </a:schemeClr>
                </a:solidFill>
              </a:rPr>
              <a:t>Hechos: 129</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 471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623392" y="3933056"/>
          <a:ext cx="9721081" cy="2429232"/>
        </p:xfrm>
        <a:graphic>
          <a:graphicData uri="http://schemas.openxmlformats.org/drawingml/2006/table">
            <a:tbl>
              <a:tblPr firstRow="1" bandRow="1">
                <a:tableStyleId>{5C22544A-7EE6-4342-B048-85BDC9FD1C3A}</a:tableStyleId>
              </a:tblPr>
              <a:tblGrid>
                <a:gridCol w="2016223"/>
                <a:gridCol w="525236"/>
                <a:gridCol w="2571108"/>
                <a:gridCol w="648072"/>
                <a:gridCol w="3240360"/>
                <a:gridCol w="720082"/>
              </a:tblGrid>
              <a:tr h="506411">
                <a:tc gridSpan="4">
                  <a:txBody>
                    <a:bodyPr/>
                    <a:lstStyle/>
                    <a:p>
                      <a:pPr marL="704850" indent="0" algn="just" defTabSz="711200"/>
                      <a:r>
                        <a:rPr lang="es-ES" sz="1400" dirty="0" smtClean="0">
                          <a:solidFill>
                            <a:schemeClr val="tx1"/>
                          </a:solidFill>
                        </a:rPr>
                        <a:t>José Baldomero Linares Moreno alias “Guillermo Torres”</a:t>
                      </a:r>
                    </a:p>
                    <a:p>
                      <a:pPr marL="450850" indent="0" algn="just"/>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hMerge="1">
                  <a:txBody>
                    <a:bodyPr/>
                    <a:lstStyle/>
                    <a:p>
                      <a:endParaRPr lang="es-ES" sz="8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Comandante</a:t>
                      </a:r>
                      <a:endParaRPr lang="es-ES" sz="1000" dirty="0">
                        <a:solidFill>
                          <a:schemeClr val="tx1"/>
                        </a:solidFill>
                      </a:endParaRPr>
                    </a:p>
                  </a:txBody>
                  <a:tcPr>
                    <a:solidFill>
                      <a:schemeClr val="bg1">
                        <a:lumMod val="95000"/>
                      </a:schemeClr>
                    </a:solidFill>
                  </a:tcPr>
                </a:tc>
                <a:tc hMerge="1">
                  <a:txBody>
                    <a:bodyPr/>
                    <a:lstStyle/>
                    <a:p>
                      <a:endParaRPr lang="es-ES" sz="1000" dirty="0">
                        <a:solidFill>
                          <a:schemeClr val="tx1"/>
                        </a:solidFill>
                      </a:endParaRPr>
                    </a:p>
                  </a:txBody>
                  <a:tcPr>
                    <a:solidFill>
                      <a:schemeClr val="bg1">
                        <a:lumMod val="95000"/>
                      </a:schemeClr>
                    </a:solidFill>
                  </a:tcPr>
                </a:tc>
              </a:tr>
              <a:tr h="343286">
                <a:tc gridSpan="6">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21</a:t>
                      </a:r>
                      <a:endParaRPr lang="es-ES" sz="1400" dirty="0"/>
                    </a:p>
                  </a:txBody>
                  <a:tcPr/>
                </a:tc>
                <a:tc>
                  <a:txBody>
                    <a:bodyPr/>
                    <a:lstStyle/>
                    <a:p>
                      <a:r>
                        <a:rPr lang="es-ES" sz="1400" dirty="0" smtClean="0"/>
                        <a:t>Homicidio</a:t>
                      </a:r>
                      <a:endParaRPr lang="es-ES" sz="1400" dirty="0"/>
                    </a:p>
                  </a:txBody>
                  <a:tcPr/>
                </a:tc>
                <a:tc>
                  <a:txBody>
                    <a:bodyPr/>
                    <a:lstStyle/>
                    <a:p>
                      <a:r>
                        <a:rPr lang="es-ES" sz="1400" dirty="0" smtClean="0"/>
                        <a:t>102</a:t>
                      </a:r>
                      <a:endParaRPr lang="es-ES" sz="1400" dirty="0"/>
                    </a:p>
                  </a:txBody>
                  <a:tcPr/>
                </a:tc>
                <a:tc>
                  <a:txBody>
                    <a:bodyPr/>
                    <a:lstStyle/>
                    <a:p>
                      <a:r>
                        <a:rPr lang="es-ES" sz="1400" dirty="0" smtClean="0"/>
                        <a:t>Exacciones o contribuciones arbitrarias</a:t>
                      </a:r>
                      <a:endParaRPr lang="es-ES" sz="1400" dirty="0"/>
                    </a:p>
                  </a:txBody>
                  <a:tcPr/>
                </a:tc>
                <a:tc>
                  <a:txBody>
                    <a:bodyPr/>
                    <a:lstStyle/>
                    <a:p>
                      <a:r>
                        <a:rPr lang="es-ES" sz="1400" dirty="0" smtClean="0"/>
                        <a:t>2</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7</a:t>
                      </a:r>
                      <a:endParaRPr lang="es-ES" sz="14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4</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73</a:t>
                      </a:r>
                      <a:endParaRPr lang="es-ES" sz="1400" dirty="0"/>
                    </a:p>
                  </a:txBody>
                  <a:tcPr/>
                </a:tc>
                <a:tc>
                  <a:txBody>
                    <a:bodyPr/>
                    <a:lstStyle/>
                    <a:p>
                      <a:r>
                        <a:rPr lang="es-ES" sz="1400" dirty="0" smtClean="0"/>
                        <a:t>Actos de terrorismo</a:t>
                      </a:r>
                      <a:endParaRPr lang="es-ES" sz="1400" dirty="0"/>
                    </a:p>
                  </a:txBody>
                  <a:tcPr/>
                </a:tc>
                <a:tc>
                  <a:txBody>
                    <a:bodyPr/>
                    <a:lstStyle/>
                    <a:p>
                      <a:r>
                        <a:rPr lang="es-ES" sz="1400" dirty="0" smtClean="0"/>
                        <a:t>12</a:t>
                      </a:r>
                      <a:endParaRPr lang="es-ES" sz="1400" dirty="0"/>
                    </a:p>
                  </a:txBody>
                  <a:tcPr/>
                </a:tc>
                <a:tc>
                  <a:txBody>
                    <a:bodyPr/>
                    <a:lstStyle/>
                    <a:p>
                      <a:r>
                        <a:rPr lang="es-ES" sz="1400" dirty="0" smtClean="0"/>
                        <a:t>Represalias</a:t>
                      </a:r>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Hurto</a:t>
                      </a:r>
                      <a:endParaRPr lang="es-ES" sz="1400" dirty="0"/>
                    </a:p>
                  </a:txBody>
                  <a:tcPr/>
                </a:tc>
                <a:tc>
                  <a:txBody>
                    <a:bodyPr/>
                    <a:lstStyle/>
                    <a:p>
                      <a:r>
                        <a:rPr lang="es-ES" sz="1400" dirty="0" smtClean="0"/>
                        <a:t>24</a:t>
                      </a:r>
                      <a:endParaRPr lang="es-ES" sz="1400" dirty="0"/>
                    </a:p>
                  </a:txBody>
                  <a:tcPr/>
                </a:tc>
                <a:tc>
                  <a:txBody>
                    <a:bodyPr/>
                    <a:lstStyle/>
                    <a:p>
                      <a:r>
                        <a:rPr lang="es-ES" sz="1400" dirty="0" smtClean="0"/>
                        <a:t>Reclutamiento ilícito</a:t>
                      </a:r>
                      <a:endParaRPr lang="es-ES" sz="1400" dirty="0"/>
                    </a:p>
                  </a:txBody>
                  <a:tcPr/>
                </a:tc>
                <a:tc>
                  <a:txBody>
                    <a:bodyPr/>
                    <a:lstStyle/>
                    <a:p>
                      <a:r>
                        <a:rPr lang="es-ES" sz="1400" dirty="0" smtClean="0"/>
                        <a:t>5</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12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 de homicidio</a:t>
                      </a:r>
                      <a:endParaRPr lang="es-ES" sz="1400" dirty="0"/>
                    </a:p>
                  </a:txBody>
                  <a:tcPr/>
                </a:tc>
                <a:tc>
                  <a:txBody>
                    <a:bodyPr/>
                    <a:lstStyle/>
                    <a:p>
                      <a:r>
                        <a:rPr lang="es-ES" sz="1400" dirty="0" smtClean="0"/>
                        <a:t>1</a:t>
                      </a:r>
                      <a:endParaRPr lang="es-ES" sz="1400" dirty="0"/>
                    </a:p>
                  </a:txBody>
                  <a:tcPr/>
                </a:tc>
                <a:tc>
                  <a:txBody>
                    <a:bodyPr/>
                    <a:lstStyle/>
                    <a:p>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36841" y="620688"/>
          <a:ext cx="6955303" cy="1713020"/>
        </p:xfrm>
        <a:graphic>
          <a:graphicData uri="http://schemas.openxmlformats.org/drawingml/2006/table">
            <a:tbl>
              <a:tblPr firstRow="1" bandRow="1">
                <a:tableStyleId>{5C22544A-7EE6-4342-B048-85BDC9FD1C3A}</a:tableStyleId>
              </a:tblPr>
              <a:tblGrid>
                <a:gridCol w="3714943"/>
                <a:gridCol w="324036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Meta y Vichada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Roso</a:t>
                      </a:r>
                      <a:endParaRPr lang="es-ES" sz="1050" dirty="0"/>
                    </a:p>
                  </a:txBody>
                  <a:tcPr/>
                </a:tc>
                <a:tc>
                  <a:txBody>
                    <a:bodyPr/>
                    <a:lstStyle/>
                    <a:p>
                      <a:r>
                        <a:rPr lang="es-ES" sz="1400" dirty="0" smtClean="0"/>
                        <a:t>6 de diciembre de 2013 </a:t>
                      </a:r>
                      <a:r>
                        <a:rPr lang="es-ES" sz="1400" dirty="0" smtClean="0">
                          <a:hlinkClick r:id="rId3"/>
                        </a:rPr>
                        <a:t>Ver Sentencia</a:t>
                      </a:r>
                      <a:endParaRPr lang="es-ES" sz="1400" dirty="0"/>
                    </a:p>
                  </a:txBody>
                  <a:tcPr/>
                </a:tc>
              </a:tr>
              <a:tr h="262068">
                <a:tc>
                  <a:txBody>
                    <a:bodyPr/>
                    <a:lstStyle/>
                    <a:p>
                      <a:r>
                        <a:rPr lang="es-ES" sz="1400" dirty="0" smtClean="0"/>
                        <a:t>Segunda Instancia: M.P.</a:t>
                      </a:r>
                      <a:r>
                        <a:rPr lang="es-ES" sz="1400" baseline="0" dirty="0" smtClean="0"/>
                        <a:t> Dra. Patricia Salazar Cuellar</a:t>
                      </a:r>
                      <a:endParaRPr lang="es-ES" sz="1050" dirty="0"/>
                    </a:p>
                  </a:txBody>
                  <a:tcPr/>
                </a:tc>
                <a:tc>
                  <a:txBody>
                    <a:bodyPr/>
                    <a:lstStyle/>
                    <a:p>
                      <a:r>
                        <a:rPr lang="es-ES" sz="1400" u="none" dirty="0" smtClean="0"/>
                        <a:t>Rad: 43195 17 de junio de 2015  </a:t>
                      </a:r>
                      <a:r>
                        <a:rPr lang="es-ES" sz="1400" dirty="0" smtClean="0">
                          <a:solidFill>
                            <a:srgbClr val="7030A0"/>
                          </a:solidFill>
                          <a:hlinkClick r:id="rId4"/>
                        </a:rPr>
                        <a:t>Ver</a:t>
                      </a:r>
                      <a:r>
                        <a:rPr lang="es-ES" sz="1400" baseline="0" dirty="0" smtClean="0">
                          <a:solidFill>
                            <a:srgbClr val="7030A0"/>
                          </a:solidFill>
                          <a:hlinkClick r:id="rId4"/>
                        </a:rPr>
                        <a:t> Sentencia</a:t>
                      </a:r>
                      <a:r>
                        <a:rPr lang="es-ES" sz="1400" baseline="0" dirty="0" smtClean="0">
                          <a:solidFill>
                            <a:srgbClr val="7030A0"/>
                          </a:solidFill>
                        </a:rPr>
                        <a:t> </a:t>
                      </a:r>
                      <a:endParaRPr lang="es-ES" sz="1400"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14</a:t>
            </a:r>
            <a:endParaRPr lang="es-ES" cap="small" dirty="0">
              <a:solidFill>
                <a:srgbClr val="C00000"/>
              </a:solidFill>
              <a:latin typeface="Agency FB" panose="020B0503020202020204" pitchFamily="34" charset="0"/>
            </a:endParaRPr>
          </a:p>
        </p:txBody>
      </p:sp>
      <p:sp>
        <p:nvSpPr>
          <p:cNvPr id="7" name="CuadroTexto 6"/>
          <p:cNvSpPr txBox="1"/>
          <p:nvPr/>
        </p:nvSpPr>
        <p:spPr>
          <a:xfrm>
            <a:off x="530769" y="298478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54" name="53 Imagen" descr="17351691.jpg"/>
          <p:cNvPicPr>
            <a:picLocks noChangeAspect="1"/>
          </p:cNvPicPr>
          <p:nvPr/>
        </p:nvPicPr>
        <p:blipFill>
          <a:blip r:embed="rId5" cstate="print"/>
          <a:stretch>
            <a:fillRect/>
          </a:stretch>
        </p:blipFill>
        <p:spPr>
          <a:xfrm>
            <a:off x="623392" y="3933056"/>
            <a:ext cx="504056" cy="630070"/>
          </a:xfrm>
          <a:prstGeom prst="rect">
            <a:avLst/>
          </a:prstGeom>
        </p:spPr>
      </p:pic>
      <p:grpSp>
        <p:nvGrpSpPr>
          <p:cNvPr id="88" name="Group 2"/>
          <p:cNvGrpSpPr>
            <a:grpSpLocks/>
          </p:cNvGrpSpPr>
          <p:nvPr/>
        </p:nvGrpSpPr>
        <p:grpSpPr bwMode="auto">
          <a:xfrm>
            <a:off x="9599712" y="1772816"/>
            <a:ext cx="2375849" cy="2420888"/>
            <a:chOff x="0" y="0"/>
            <a:chExt cx="5247" cy="5713"/>
          </a:xfrm>
        </p:grpSpPr>
        <p:sp>
          <p:nvSpPr>
            <p:cNvPr id="97"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8"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9"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0"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1"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2"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3"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4"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5"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6"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7"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8"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9"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0"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1"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2"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3"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4"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5"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6"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7"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8"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9"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0"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1"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4"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126"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7"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8"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9"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0" name="Text Box 54"/>
            <p:cNvSpPr txBox="1">
              <a:spLocks noChangeArrowheads="1"/>
            </p:cNvSpPr>
            <p:nvPr/>
          </p:nvSpPr>
          <p:spPr bwMode="auto">
            <a:xfrm>
              <a:off x="2917" y="510"/>
              <a:ext cx="2330" cy="1198"/>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AUTODEFENSAS </a:t>
              </a:r>
              <a:r>
                <a:rPr lang="es-ES" sz="900" b="1" dirty="0">
                  <a:effectLst>
                    <a:outerShdw blurRad="38100" dist="38100" dir="2700000" algn="tl">
                      <a:srgbClr val="000000">
                        <a:alpha val="43137"/>
                      </a:srgbClr>
                    </a:outerShdw>
                  </a:effectLst>
                  <a:latin typeface="Calibri" pitchFamily="34" charset="0"/>
                </a:rPr>
                <a:t>CAMPESINAS DE META Y </a:t>
              </a:r>
              <a:r>
                <a:rPr lang="es-ES" sz="900" b="1" dirty="0" smtClean="0">
                  <a:effectLst>
                    <a:outerShdw blurRad="38100" dist="38100" dir="2700000" algn="tl">
                      <a:srgbClr val="000000">
                        <a:alpha val="43137"/>
                      </a:srgbClr>
                    </a:outerShdw>
                  </a:effectLst>
                  <a:latin typeface="Calibri" pitchFamily="34" charset="0"/>
                </a:rPr>
                <a:t>VICHADA</a:t>
              </a:r>
              <a:endParaRPr lang="es-ES" sz="900" b="1" dirty="0">
                <a:effectLst>
                  <a:outerShdw blurRad="38100" dist="38100" dir="2700000" algn="tl">
                    <a:srgbClr val="000000">
                      <a:alpha val="43137"/>
                    </a:srgbClr>
                  </a:outerShdw>
                </a:effectLst>
                <a:latin typeface="Calibri" pitchFamily="34" charset="0"/>
              </a:endParaRPr>
            </a:p>
          </p:txBody>
        </p:sp>
        <p:sp>
          <p:nvSpPr>
            <p:cNvPr id="131" name="Rectangle 56"/>
            <p:cNvSpPr>
              <a:spLocks noChangeArrowheads="1"/>
            </p:cNvSpPr>
            <p:nvPr/>
          </p:nvSpPr>
          <p:spPr bwMode="auto">
            <a:xfrm>
              <a:off x="2758" y="510"/>
              <a:ext cx="2385" cy="102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2" name="Oval 68"/>
            <p:cNvSpPr>
              <a:spLocks noChangeArrowheads="1"/>
            </p:cNvSpPr>
            <p:nvPr/>
          </p:nvSpPr>
          <p:spPr bwMode="auto">
            <a:xfrm rot="5400000">
              <a:off x="2697" y="911"/>
              <a:ext cx="440" cy="318"/>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3" name="Oval 70"/>
            <p:cNvSpPr>
              <a:spLocks noChangeArrowheads="1"/>
            </p:cNvSpPr>
            <p:nvPr/>
          </p:nvSpPr>
          <p:spPr bwMode="auto">
            <a:xfrm rot="3620645">
              <a:off x="3060" y="1868"/>
              <a:ext cx="317" cy="1128"/>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4" name="Oval 71"/>
            <p:cNvSpPr>
              <a:spLocks noChangeArrowheads="1"/>
            </p:cNvSpPr>
            <p:nvPr/>
          </p:nvSpPr>
          <p:spPr bwMode="auto">
            <a:xfrm rot="294560">
              <a:off x="2568" y="2517"/>
              <a:ext cx="319" cy="589"/>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5" name="Oval 72"/>
            <p:cNvSpPr>
              <a:spLocks noChangeArrowheads="1"/>
            </p:cNvSpPr>
            <p:nvPr/>
          </p:nvSpPr>
          <p:spPr bwMode="auto">
            <a:xfrm rot="5064003">
              <a:off x="2182" y="2542"/>
              <a:ext cx="230" cy="634"/>
            </a:xfrm>
            <a:prstGeom prst="ellipse">
              <a:avLst/>
            </a:prstGeom>
            <a:gradFill rotWithShape="1">
              <a:gsLst>
                <a:gs pos="0">
                  <a:srgbClr val="FF6600"/>
                </a:gs>
                <a:gs pos="50000">
                  <a:srgbClr val="F4EE74"/>
                </a:gs>
                <a:gs pos="100000">
                  <a:srgbClr val="FF6600"/>
                </a:gs>
              </a:gsLst>
              <a:lin ang="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spTree>
    <p:extLst>
      <p:ext uri="{BB962C8B-B14F-4D97-AF65-F5344CB8AC3E}">
        <p14:creationId xmlns:p14="http://schemas.microsoft.com/office/powerpoint/2010/main" val="62161794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769440" y="2564904"/>
            <a:ext cx="12961440"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1055440" y="3068960"/>
          <a:ext cx="9721081" cy="2429232"/>
        </p:xfrm>
        <a:graphic>
          <a:graphicData uri="http://schemas.openxmlformats.org/drawingml/2006/table">
            <a:tbl>
              <a:tblPr firstRow="1" bandRow="1">
                <a:tableStyleId>{5C22544A-7EE6-4342-B048-85BDC9FD1C3A}</a:tableStyleId>
              </a:tblPr>
              <a:tblGrid>
                <a:gridCol w="2016223"/>
                <a:gridCol w="525236"/>
                <a:gridCol w="2571108"/>
                <a:gridCol w="648072"/>
                <a:gridCol w="3240360"/>
                <a:gridCol w="720082"/>
              </a:tblGrid>
              <a:tr h="506411">
                <a:tc gridSpan="4">
                  <a:txBody>
                    <a:bodyPr/>
                    <a:lstStyle/>
                    <a:p>
                      <a:pPr marL="704850" indent="0" algn="just" defTabSz="711200"/>
                      <a:r>
                        <a:rPr lang="es-ES" sz="1400" dirty="0" smtClean="0">
                          <a:solidFill>
                            <a:schemeClr val="tx1"/>
                          </a:solidFill>
                        </a:rPr>
                        <a:t>Rafael Salgado Merchán alias</a:t>
                      </a:r>
                      <a:r>
                        <a:rPr lang="es-ES" sz="1400" baseline="0" dirty="0" smtClean="0">
                          <a:solidFill>
                            <a:schemeClr val="tx1"/>
                          </a:solidFill>
                        </a:rPr>
                        <a:t> “El Águila”</a:t>
                      </a:r>
                      <a:endParaRPr lang="es-ES" sz="1400" dirty="0" smtClean="0">
                        <a:solidFill>
                          <a:schemeClr val="tx1"/>
                        </a:solidFill>
                      </a:endParaRPr>
                    </a:p>
                    <a:p>
                      <a:pPr marL="450850" indent="0" algn="just"/>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hMerge="1">
                  <a:txBody>
                    <a:bodyPr/>
                    <a:lstStyle/>
                    <a:p>
                      <a:endParaRPr lang="es-ES" sz="800" dirty="0">
                        <a:solidFill>
                          <a:schemeClr val="tx1"/>
                        </a:solidFill>
                      </a:endParaRPr>
                    </a:p>
                  </a:txBody>
                  <a:tcPr>
                    <a:solidFill>
                      <a:schemeClr val="bg1">
                        <a:lumMod val="95000"/>
                      </a:schemeClr>
                    </a:solidFill>
                  </a:tcPr>
                </a:tc>
                <a:tc gridSpan="2">
                  <a:txBody>
                    <a:bodyPr/>
                    <a:lstStyle/>
                    <a:p>
                      <a:r>
                        <a:rPr lang="es-ES" sz="1400" dirty="0" smtClean="0">
                          <a:solidFill>
                            <a:schemeClr val="tx1"/>
                          </a:solidFill>
                        </a:rPr>
                        <a:t>Comandante</a:t>
                      </a:r>
                      <a:endParaRPr lang="es-ES" sz="1000" dirty="0">
                        <a:solidFill>
                          <a:schemeClr val="tx1"/>
                        </a:solidFill>
                      </a:endParaRPr>
                    </a:p>
                  </a:txBody>
                  <a:tcPr>
                    <a:solidFill>
                      <a:schemeClr val="bg1">
                        <a:lumMod val="95000"/>
                      </a:schemeClr>
                    </a:solidFill>
                  </a:tcPr>
                </a:tc>
                <a:tc hMerge="1">
                  <a:txBody>
                    <a:bodyPr/>
                    <a:lstStyle/>
                    <a:p>
                      <a:endParaRPr lang="es-ES" sz="1000" dirty="0">
                        <a:solidFill>
                          <a:schemeClr val="tx1"/>
                        </a:solidFill>
                      </a:endParaRPr>
                    </a:p>
                  </a:txBody>
                  <a:tcPr>
                    <a:solidFill>
                      <a:schemeClr val="bg1">
                        <a:lumMod val="95000"/>
                      </a:schemeClr>
                    </a:solidFill>
                  </a:tcPr>
                </a:tc>
              </a:tr>
              <a:tr h="343286">
                <a:tc gridSpan="6">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21</a:t>
                      </a:r>
                      <a:endParaRPr lang="es-ES" sz="1400" dirty="0"/>
                    </a:p>
                  </a:txBody>
                  <a:tcPr/>
                </a:tc>
                <a:tc>
                  <a:txBody>
                    <a:bodyPr/>
                    <a:lstStyle/>
                    <a:p>
                      <a:r>
                        <a:rPr lang="es-ES" sz="1400" dirty="0" smtClean="0"/>
                        <a:t>Homicidio</a:t>
                      </a:r>
                      <a:endParaRPr lang="es-ES" sz="1400" dirty="0"/>
                    </a:p>
                  </a:txBody>
                  <a:tcPr/>
                </a:tc>
                <a:tc>
                  <a:txBody>
                    <a:bodyPr/>
                    <a:lstStyle/>
                    <a:p>
                      <a:r>
                        <a:rPr lang="es-ES" sz="1400" dirty="0" smtClean="0"/>
                        <a:t>101</a:t>
                      </a:r>
                      <a:endParaRPr lang="es-ES" sz="1400" dirty="0"/>
                    </a:p>
                  </a:txBody>
                  <a:tcPr/>
                </a:tc>
                <a:tc>
                  <a:txBody>
                    <a:bodyPr/>
                    <a:lstStyle/>
                    <a:p>
                      <a:r>
                        <a:rPr lang="es-ES" sz="1400" dirty="0" smtClean="0"/>
                        <a:t>Exacciones o contribuciones arbitrarias</a:t>
                      </a:r>
                      <a:endParaRPr lang="es-ES" sz="1400" dirty="0"/>
                    </a:p>
                  </a:txBody>
                  <a:tcPr/>
                </a:tc>
                <a:tc>
                  <a:txBody>
                    <a:bodyPr/>
                    <a:lstStyle/>
                    <a:p>
                      <a:r>
                        <a:rPr lang="es-ES" sz="1400" dirty="0" smtClean="0"/>
                        <a:t>2</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7</a:t>
                      </a:r>
                      <a:endParaRPr lang="es-ES" sz="14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4</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73</a:t>
                      </a:r>
                      <a:endParaRPr lang="es-ES" sz="1400" dirty="0"/>
                    </a:p>
                  </a:txBody>
                  <a:tcPr/>
                </a:tc>
                <a:tc>
                  <a:txBody>
                    <a:bodyPr/>
                    <a:lstStyle/>
                    <a:p>
                      <a:r>
                        <a:rPr lang="es-ES" sz="1400" dirty="0" smtClean="0"/>
                        <a:t>Actos de terrorismo</a:t>
                      </a:r>
                      <a:endParaRPr lang="es-ES" sz="1400" dirty="0"/>
                    </a:p>
                  </a:txBody>
                  <a:tcPr/>
                </a:tc>
                <a:tc>
                  <a:txBody>
                    <a:bodyPr/>
                    <a:lstStyle/>
                    <a:p>
                      <a:r>
                        <a:rPr lang="es-ES" sz="1400" dirty="0" smtClean="0"/>
                        <a:t>12</a:t>
                      </a:r>
                      <a:endParaRPr lang="es-ES" sz="1400" dirty="0"/>
                    </a:p>
                  </a:txBody>
                  <a:tcPr/>
                </a:tc>
                <a:tc>
                  <a:txBody>
                    <a:bodyPr/>
                    <a:lstStyle/>
                    <a:p>
                      <a:r>
                        <a:rPr lang="es-ES" sz="1400" dirty="0" smtClean="0"/>
                        <a:t>Represalias</a:t>
                      </a:r>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Hurto</a:t>
                      </a:r>
                      <a:endParaRPr lang="es-ES" sz="1400" dirty="0"/>
                    </a:p>
                  </a:txBody>
                  <a:tcPr/>
                </a:tc>
                <a:tc>
                  <a:txBody>
                    <a:bodyPr/>
                    <a:lstStyle/>
                    <a:p>
                      <a:r>
                        <a:rPr lang="es-ES" sz="1400" dirty="0" smtClean="0"/>
                        <a:t>24</a:t>
                      </a:r>
                      <a:endParaRPr lang="es-ES" sz="1400" dirty="0"/>
                    </a:p>
                  </a:txBody>
                  <a:tcPr/>
                </a:tc>
                <a:tc>
                  <a:txBody>
                    <a:bodyPr/>
                    <a:lstStyle/>
                    <a:p>
                      <a:r>
                        <a:rPr lang="es-ES" sz="1400" dirty="0" smtClean="0"/>
                        <a:t>Reclutamiento ilícito</a:t>
                      </a:r>
                      <a:endParaRPr lang="es-ES" sz="1400" dirty="0"/>
                    </a:p>
                  </a:txBody>
                  <a:tcPr/>
                </a:tc>
                <a:tc>
                  <a:txBody>
                    <a:bodyPr/>
                    <a:lstStyle/>
                    <a:p>
                      <a:r>
                        <a:rPr lang="es-ES" sz="1400" dirty="0" smtClean="0"/>
                        <a:t>5</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12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 de homicidio</a:t>
                      </a:r>
                      <a:endParaRPr lang="es-ES" sz="1400" dirty="0"/>
                    </a:p>
                  </a:txBody>
                  <a:tcPr/>
                </a:tc>
                <a:tc>
                  <a:txBody>
                    <a:bodyPr/>
                    <a:lstStyle/>
                    <a:p>
                      <a:r>
                        <a:rPr lang="es-ES" sz="1400" dirty="0" smtClean="0"/>
                        <a:t>1</a:t>
                      </a:r>
                      <a:endParaRPr lang="es-ES" sz="1400" dirty="0"/>
                    </a:p>
                  </a:txBody>
                  <a:tcPr/>
                </a:tc>
                <a:tc>
                  <a:txBody>
                    <a:bodyPr/>
                    <a:lstStyle/>
                    <a:p>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55303" cy="504056"/>
        </p:xfrm>
        <a:graphic>
          <a:graphicData uri="http://schemas.openxmlformats.org/drawingml/2006/table">
            <a:tbl>
              <a:tblPr firstRow="1" bandRow="1">
                <a:tableStyleId>{5C22544A-7EE6-4342-B048-85BDC9FD1C3A}</a:tableStyleId>
              </a:tblPr>
              <a:tblGrid>
                <a:gridCol w="695530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Meta y Vichada</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14</a:t>
            </a:r>
            <a:endParaRPr lang="es-ES" cap="small" dirty="0">
              <a:solidFill>
                <a:srgbClr val="C00000"/>
              </a:solidFill>
              <a:latin typeface="Agency FB" panose="020B0503020202020204" pitchFamily="34" charset="0"/>
            </a:endParaRPr>
          </a:p>
        </p:txBody>
      </p:sp>
      <p:sp>
        <p:nvSpPr>
          <p:cNvPr id="7" name="CuadroTexto 6"/>
          <p:cNvSpPr txBox="1"/>
          <p:nvPr/>
        </p:nvSpPr>
        <p:spPr>
          <a:xfrm>
            <a:off x="911424" y="220486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9" name="48 Imagen" descr="17387622.jpg"/>
          <p:cNvPicPr>
            <a:picLocks noChangeAspect="1"/>
          </p:cNvPicPr>
          <p:nvPr/>
        </p:nvPicPr>
        <p:blipFill>
          <a:blip r:embed="rId3" cstate="print"/>
          <a:stretch>
            <a:fillRect/>
          </a:stretch>
        </p:blipFill>
        <p:spPr>
          <a:xfrm>
            <a:off x="1127448" y="2996952"/>
            <a:ext cx="576064" cy="648072"/>
          </a:xfrm>
          <a:prstGeom prst="rect">
            <a:avLst/>
          </a:prstGeom>
        </p:spPr>
      </p:pic>
      <p:sp>
        <p:nvSpPr>
          <p:cNvPr id="50"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spTree>
    <p:extLst>
      <p:ext uri="{BB962C8B-B14F-4D97-AF65-F5344CB8AC3E}">
        <p14:creationId xmlns:p14="http://schemas.microsoft.com/office/powerpoint/2010/main" val="2989635207"/>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564904"/>
            <a:ext cx="13897544"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551384" y="3212976"/>
          <a:ext cx="5400600" cy="2855952"/>
        </p:xfrm>
        <a:graphic>
          <a:graphicData uri="http://schemas.openxmlformats.org/drawingml/2006/table">
            <a:tbl>
              <a:tblPr firstRow="1" bandRow="1">
                <a:tableStyleId>{5C22544A-7EE6-4342-B048-85BDC9FD1C3A}</a:tableStyleId>
              </a:tblPr>
              <a:tblGrid>
                <a:gridCol w="2172654"/>
                <a:gridCol w="452790"/>
                <a:gridCol w="1046964"/>
                <a:gridCol w="1169509"/>
                <a:gridCol w="558683"/>
              </a:tblGrid>
              <a:tr h="506411">
                <a:tc gridSpan="3">
                  <a:txBody>
                    <a:bodyPr/>
                    <a:lstStyle/>
                    <a:p>
                      <a:pPr marL="704850" indent="0" algn="just" defTabSz="711200"/>
                      <a:r>
                        <a:rPr lang="es-ES" sz="1400" dirty="0" smtClean="0">
                          <a:solidFill>
                            <a:schemeClr val="tx1"/>
                          </a:solidFill>
                        </a:rPr>
                        <a:t>José Delfín Villalobos Jiménez alias “Alfa</a:t>
                      </a:r>
                      <a:r>
                        <a:rPr lang="es-ES" sz="1400" baseline="0" dirty="0" smtClean="0">
                          <a:solidFill>
                            <a:schemeClr val="tx1"/>
                          </a:solidFill>
                        </a:rPr>
                        <a:t> Uno”</a:t>
                      </a:r>
                      <a:endParaRPr lang="es-ES" sz="1400" dirty="0" smtClean="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just" defTabSz="711200"/>
                      <a:r>
                        <a:rPr lang="es-ES" sz="1400" dirty="0" smtClean="0">
                          <a:solidFill>
                            <a:schemeClr val="tx1"/>
                          </a:solidFill>
                        </a:rPr>
                        <a:t>Comandante</a:t>
                      </a: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23</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18</a:t>
                      </a:r>
                      <a:endParaRPr lang="es-ES" sz="1400" dirty="0"/>
                    </a:p>
                  </a:txBody>
                  <a:tcPr/>
                </a:tc>
                <a:tc gridSpan="2">
                  <a:txBody>
                    <a:bodyPr/>
                    <a:lstStyle/>
                    <a:p>
                      <a:r>
                        <a:rPr lang="es-ES" sz="1400" dirty="0" smtClean="0"/>
                        <a:t>Reclutamiento</a:t>
                      </a:r>
                      <a:r>
                        <a:rPr lang="es-ES" sz="1400" baseline="0" dirty="0" smtClean="0"/>
                        <a:t> ilícito</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Exacciones o contribuciones arbitrarias</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Destrucción</a:t>
                      </a:r>
                      <a:r>
                        <a:rPr lang="es-ES" sz="1400" baseline="0" dirty="0" smtClean="0"/>
                        <a:t> y apropiación BBP</a:t>
                      </a:r>
                      <a:endParaRPr lang="es-ES" sz="1400" dirty="0"/>
                    </a:p>
                  </a:txBody>
                  <a:tcPr/>
                </a:tc>
                <a:tc hMerge="1">
                  <a:txBody>
                    <a:bodyPr/>
                    <a:lstStyle/>
                    <a:p>
                      <a:endParaRPr lang="es-ES"/>
                    </a:p>
                  </a:txBody>
                  <a:tcPr/>
                </a:tc>
                <a:tc>
                  <a:txBody>
                    <a:bodyPr/>
                    <a:lstStyle/>
                    <a:p>
                      <a:r>
                        <a:rPr lang="es-ES" sz="1400" dirty="0" smtClean="0"/>
                        <a:t>3</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Represalias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55303" cy="504056"/>
        </p:xfrm>
        <a:graphic>
          <a:graphicData uri="http://schemas.openxmlformats.org/drawingml/2006/table">
            <a:tbl>
              <a:tblPr firstRow="1" bandRow="1">
                <a:tableStyleId>{5C22544A-7EE6-4342-B048-85BDC9FD1C3A}</a:tableStyleId>
              </a:tblPr>
              <a:tblGrid>
                <a:gridCol w="695530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Meta y Vichada</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14</a:t>
            </a:r>
            <a:endParaRPr lang="es-ES" cap="small" dirty="0">
              <a:solidFill>
                <a:srgbClr val="C00000"/>
              </a:solidFill>
              <a:latin typeface="Agency FB" panose="020B0503020202020204" pitchFamily="34" charset="0"/>
            </a:endParaRPr>
          </a:p>
        </p:txBody>
      </p:sp>
      <p:sp>
        <p:nvSpPr>
          <p:cNvPr id="7" name="CuadroTexto 6"/>
          <p:cNvSpPr txBox="1"/>
          <p:nvPr/>
        </p:nvSpPr>
        <p:spPr>
          <a:xfrm>
            <a:off x="551384" y="220486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10" name="9 Imagen" descr="97611705.jpg"/>
          <p:cNvPicPr>
            <a:picLocks noChangeAspect="1"/>
          </p:cNvPicPr>
          <p:nvPr/>
        </p:nvPicPr>
        <p:blipFill>
          <a:blip r:embed="rId3" cstate="print"/>
          <a:stretch>
            <a:fillRect/>
          </a:stretch>
        </p:blipFill>
        <p:spPr>
          <a:xfrm>
            <a:off x="551384" y="3140968"/>
            <a:ext cx="518458" cy="576064"/>
          </a:xfrm>
          <a:prstGeom prst="rect">
            <a:avLst/>
          </a:prstGeom>
        </p:spPr>
      </p:pic>
      <p:graphicFrame>
        <p:nvGraphicFramePr>
          <p:cNvPr id="11" name="Tabla 54"/>
          <p:cNvGraphicFramePr>
            <a:graphicFrameLocks noGrp="1"/>
          </p:cNvGraphicFramePr>
          <p:nvPr>
            <p:extLst/>
          </p:nvPr>
        </p:nvGraphicFramePr>
        <p:xfrm>
          <a:off x="6312024" y="3212976"/>
          <a:ext cx="5400600" cy="2844203"/>
        </p:xfrm>
        <a:graphic>
          <a:graphicData uri="http://schemas.openxmlformats.org/drawingml/2006/table">
            <a:tbl>
              <a:tblPr firstRow="1" bandRow="1">
                <a:tableStyleId>{5C22544A-7EE6-4342-B048-85BDC9FD1C3A}</a:tableStyleId>
              </a:tblPr>
              <a:tblGrid>
                <a:gridCol w="2172654"/>
                <a:gridCol w="452790"/>
                <a:gridCol w="850804"/>
                <a:gridCol w="1365669"/>
                <a:gridCol w="558683"/>
              </a:tblGrid>
              <a:tr h="506411">
                <a:tc gridSpan="3">
                  <a:txBody>
                    <a:bodyPr/>
                    <a:lstStyle/>
                    <a:p>
                      <a:pPr marL="704850" indent="0" algn="just" defTabSz="711200"/>
                      <a:r>
                        <a:rPr lang="es-ES" sz="1400" dirty="0" smtClean="0">
                          <a:solidFill>
                            <a:schemeClr val="tx1"/>
                          </a:solidFill>
                        </a:rPr>
                        <a:t>Miguel Ángel </a:t>
                      </a:r>
                      <a:r>
                        <a:rPr lang="es-ES" sz="1400" dirty="0" err="1" smtClean="0">
                          <a:solidFill>
                            <a:schemeClr val="tx1"/>
                          </a:solidFill>
                        </a:rPr>
                        <a:t>Achury</a:t>
                      </a:r>
                      <a:r>
                        <a:rPr lang="es-ES" sz="1400" dirty="0" smtClean="0">
                          <a:solidFill>
                            <a:schemeClr val="tx1"/>
                          </a:solidFill>
                        </a:rPr>
                        <a:t>  Peñuela </a:t>
                      </a: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just" defTabSz="711200"/>
                      <a:r>
                        <a:rPr lang="es-ES" sz="1400" dirty="0" smtClean="0">
                          <a:solidFill>
                            <a:schemeClr val="tx1"/>
                          </a:solidFill>
                        </a:rPr>
                        <a:t>Comandante</a:t>
                      </a: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32</a:t>
                      </a:r>
                      <a:endParaRPr lang="es-ES" sz="1400" dirty="0"/>
                    </a:p>
                  </a:txBody>
                  <a:tcPr/>
                </a:tc>
              </a:tr>
              <a:tr h="348586">
                <a:tc>
                  <a:txBody>
                    <a:bodyPr/>
                    <a:lstStyle/>
                    <a:p>
                      <a:r>
                        <a:rPr lang="es-ES" sz="1400" dirty="0" smtClean="0"/>
                        <a:t>Tentativa de homicidio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17</a:t>
                      </a:r>
                      <a:endParaRPr lang="es-ES" sz="1400" dirty="0"/>
                    </a:p>
                  </a:txBody>
                  <a:tcPr/>
                </a:tc>
                <a:tc gridSpan="2">
                  <a:txBody>
                    <a:bodyPr/>
                    <a:lstStyle/>
                    <a:p>
                      <a:r>
                        <a:rPr lang="es-ES" sz="1400" dirty="0" smtClean="0"/>
                        <a:t>Hurto</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Exacciones o contribuciones arbitrarias</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Destrucción</a:t>
                      </a:r>
                      <a:r>
                        <a:rPr lang="es-ES" sz="1400" baseline="0" dirty="0" smtClean="0"/>
                        <a:t> de bienes sanitarios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al debido P</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12" name="11 Imagen" descr="3166241.jpg"/>
          <p:cNvPicPr>
            <a:picLocks noChangeAspect="1"/>
          </p:cNvPicPr>
          <p:nvPr/>
        </p:nvPicPr>
        <p:blipFill>
          <a:blip r:embed="rId4" cstate="print"/>
          <a:stretch>
            <a:fillRect/>
          </a:stretch>
        </p:blipFill>
        <p:spPr>
          <a:xfrm>
            <a:off x="6312024" y="3140968"/>
            <a:ext cx="504056" cy="576064"/>
          </a:xfrm>
          <a:prstGeom prst="rect">
            <a:avLst/>
          </a:prstGeom>
        </p:spPr>
      </p:pic>
    </p:spTree>
    <p:extLst>
      <p:ext uri="{BB962C8B-B14F-4D97-AF65-F5344CB8AC3E}">
        <p14:creationId xmlns:p14="http://schemas.microsoft.com/office/powerpoint/2010/main" val="255449568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31676" y="0"/>
            <a:ext cx="12072664" cy="1871663"/>
          </a:xfrm>
        </p:spPr>
        <p:txBody>
          <a:bodyPr>
            <a:normAutofit/>
          </a:bodyPr>
          <a:lstStyle/>
          <a:p>
            <a:pPr lvl="0" algn="ctr"/>
            <a:r>
              <a:rPr lang="es-ES" b="1" cap="small" dirty="0" smtClean="0">
                <a:solidFill>
                  <a:srgbClr val="C00000"/>
                </a:solidFill>
                <a:cs typeface="Arial" pitchFamily="34" charset="0"/>
              </a:rPr>
              <a:t>Sentencia 14</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del Meta y Vichada</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191344" y="1779687"/>
            <a:ext cx="11665295" cy="5078313"/>
          </a:xfrm>
          <a:prstGeom prst="rect">
            <a:avLst/>
          </a:prstGeom>
        </p:spPr>
        <p:txBody>
          <a:bodyPr wrap="square">
            <a:spAutoFit/>
          </a:bodyPr>
          <a:lstStyle/>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grupo inició operando en misiones de reconocimiento en el Meta en una ruta que viene desde El Porvenir hacia </a:t>
            </a:r>
            <a:r>
              <a:rPr lang="es-CO" sz="1200" dirty="0" err="1">
                <a:latin typeface="Malgun Gothic" panose="020B0503020000020004" pitchFamily="34" charset="-127"/>
                <a:ea typeface="Malgun Gothic" panose="020B0503020000020004" pitchFamily="34" charset="-127"/>
              </a:rPr>
              <a:t>Guacacias</a:t>
            </a:r>
            <a:r>
              <a:rPr lang="es-CO" sz="1200" dirty="0">
                <a:latin typeface="Malgun Gothic" panose="020B0503020000020004" pitchFamily="34" charset="-127"/>
                <a:ea typeface="Malgun Gothic" panose="020B0503020000020004" pitchFamily="34" charset="-127"/>
              </a:rPr>
              <a:t>, la Misión de la Pascua, San Teodoro, Veladitas. Para luego llegar a los municipios de Santa Rosalía y la Primavera en el departamento Vichada, para el mismo año pasaron hacia el Casanare, por </a:t>
            </a:r>
            <a:r>
              <a:rPr lang="es-CO" sz="1200" dirty="0" err="1">
                <a:latin typeface="Malgun Gothic" panose="020B0503020000020004" pitchFamily="34" charset="-127"/>
                <a:ea typeface="Malgun Gothic" panose="020B0503020000020004" pitchFamily="34" charset="-127"/>
              </a:rPr>
              <a:t>Orocue</a:t>
            </a:r>
            <a:r>
              <a:rPr lang="es-CO" sz="1200" dirty="0">
                <a:latin typeface="Malgun Gothic" panose="020B0503020000020004" pitchFamily="34" charset="-127"/>
                <a:ea typeface="Malgun Gothic" panose="020B0503020000020004" pitchFamily="34" charset="-127"/>
              </a:rPr>
              <a:t>, San Rafael de </a:t>
            </a:r>
            <a:r>
              <a:rPr lang="es-CO" sz="1200" dirty="0" err="1">
                <a:latin typeface="Malgun Gothic" panose="020B0503020000020004" pitchFamily="34" charset="-127"/>
                <a:ea typeface="Malgun Gothic" panose="020B0503020000020004" pitchFamily="34" charset="-127"/>
              </a:rPr>
              <a:t>Guanapalo</a:t>
            </a:r>
            <a:r>
              <a:rPr lang="es-CO" sz="1200" dirty="0">
                <a:latin typeface="Malgun Gothic" panose="020B0503020000020004" pitchFamily="34" charset="-127"/>
                <a:ea typeface="Malgun Gothic" panose="020B0503020000020004" pitchFamily="34" charset="-127"/>
              </a:rPr>
              <a:t>, San Luis de Palenque, Trinidad, El Convento y Bocas del Pauto438.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Para </a:t>
            </a:r>
            <a:r>
              <a:rPr lang="es-CO" sz="1200" dirty="0">
                <a:latin typeface="Malgun Gothic" panose="020B0503020000020004" pitchFamily="34" charset="-127"/>
                <a:ea typeface="Malgun Gothic" panose="020B0503020000020004" pitchFamily="34" charset="-127"/>
              </a:rPr>
              <a:t>el año 1996 hicieron algunas otras misiones de este tipo y de operativos en las zonas de El Viento, El Progreso, Tres Matas, La 14, San Luis del Tomo, Guacamayas y cruzaron por el río Vichada para llegar a San José de </a:t>
            </a:r>
            <a:r>
              <a:rPr lang="es-CO" sz="1200" dirty="0" err="1">
                <a:latin typeface="Malgun Gothic" panose="020B0503020000020004" pitchFamily="34" charset="-127"/>
                <a:ea typeface="Malgun Gothic" panose="020B0503020000020004" pitchFamily="34" charset="-127"/>
              </a:rPr>
              <a:t>Ocuné</a:t>
            </a:r>
            <a:r>
              <a:rPr lang="es-CO" sz="1200" dirty="0">
                <a:latin typeface="Malgun Gothic" panose="020B0503020000020004" pitchFamily="34" charset="-127"/>
                <a:ea typeface="Malgun Gothic" panose="020B0503020000020004" pitchFamily="34" charset="-127"/>
              </a:rPr>
              <a:t> y </a:t>
            </a:r>
            <a:r>
              <a:rPr lang="es-CO" sz="1200" dirty="0" err="1">
                <a:latin typeface="Malgun Gothic" panose="020B0503020000020004" pitchFamily="34" charset="-127"/>
                <a:ea typeface="Malgun Gothic" panose="020B0503020000020004" pitchFamily="34" charset="-127"/>
              </a:rPr>
              <a:t>Guacacias</a:t>
            </a:r>
            <a:r>
              <a:rPr lang="es-CO" sz="1200" dirty="0">
                <a:latin typeface="Malgun Gothic" panose="020B0503020000020004" pitchFamily="34" charset="-127"/>
                <a:ea typeface="Malgun Gothic" panose="020B0503020000020004" pitchFamily="34" charset="-127"/>
              </a:rPr>
              <a:t>; pasan al Casanare por Trinidad, El Convento, El Banco, La Hermosa, Las Guamas, El Totumo, Centro Gaitán y Caño Chiquito. </a:t>
            </a:r>
          </a:p>
          <a:p>
            <a:pPr algn="just"/>
            <a:r>
              <a:rPr lang="es-CO" sz="1200" dirty="0">
                <a:latin typeface="Malgun Gothic" panose="020B0503020000020004" pitchFamily="34" charset="-127"/>
                <a:ea typeface="Malgun Gothic" panose="020B0503020000020004" pitchFamily="34" charset="-127"/>
              </a:rPr>
              <a:t> </a:t>
            </a:r>
          </a:p>
          <a:p>
            <a:pPr algn="just"/>
            <a:r>
              <a:rPr lang="es-CO" sz="1200" b="1" dirty="0">
                <a:latin typeface="Malgun Gothic" panose="020B0503020000020004" pitchFamily="34" charset="-127"/>
                <a:ea typeface="Malgun Gothic" panose="020B0503020000020004" pitchFamily="34" charset="-127"/>
              </a:rPr>
              <a:t>Zonas de operaciones</a:t>
            </a:r>
            <a:endParaRPr lang="es-CO" sz="1200" dirty="0">
              <a:latin typeface="Malgun Gothic" panose="020B0503020000020004" pitchFamily="34" charset="-127"/>
              <a:ea typeface="Malgun Gothic" panose="020B0503020000020004" pitchFamily="34" charset="-127"/>
            </a:endParaRP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Entre </a:t>
            </a:r>
            <a:r>
              <a:rPr lang="es-CO" sz="1200" dirty="0">
                <a:latin typeface="Malgun Gothic" panose="020B0503020000020004" pitchFamily="34" charset="-127"/>
                <a:ea typeface="Malgun Gothic" panose="020B0503020000020004" pitchFamily="34" charset="-127"/>
              </a:rPr>
              <a:t>1994 y 1996 hubo zonas de injerencia y puntos de énfasis en las operaciones las cuales se pueden resumir en los sitios conocidos como: </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Departamento </a:t>
            </a:r>
            <a:r>
              <a:rPr lang="es-CO" sz="1200" dirty="0">
                <a:latin typeface="Malgun Gothic" panose="020B0503020000020004" pitchFamily="34" charset="-127"/>
                <a:ea typeface="Malgun Gothic" panose="020B0503020000020004" pitchFamily="34" charset="-127"/>
              </a:rPr>
              <a:t>de Meta: El Porvenir, La Línea, Puente </a:t>
            </a:r>
            <a:r>
              <a:rPr lang="es-CO" sz="1200" dirty="0" err="1">
                <a:latin typeface="Malgun Gothic" panose="020B0503020000020004" pitchFamily="34" charset="-127"/>
                <a:ea typeface="Malgun Gothic" panose="020B0503020000020004" pitchFamily="34" charset="-127"/>
              </a:rPr>
              <a:t>Arimena</a:t>
            </a:r>
            <a:r>
              <a:rPr lang="es-CO" sz="1200" dirty="0">
                <a:latin typeface="Malgun Gothic" panose="020B0503020000020004" pitchFamily="34" charset="-127"/>
                <a:ea typeface="Malgun Gothic" panose="020B0503020000020004" pitchFamily="34" charset="-127"/>
              </a:rPr>
              <a:t>, San Pedro de </a:t>
            </a:r>
            <a:r>
              <a:rPr lang="es-CO" sz="1200" dirty="0" err="1">
                <a:latin typeface="Malgun Gothic" panose="020B0503020000020004" pitchFamily="34" charset="-127"/>
                <a:ea typeface="Malgun Gothic" panose="020B0503020000020004" pitchFamily="34" charset="-127"/>
              </a:rPr>
              <a:t>Arimena</a:t>
            </a:r>
            <a:r>
              <a:rPr lang="es-CO" sz="1200" dirty="0">
                <a:latin typeface="Malgun Gothic" panose="020B0503020000020004" pitchFamily="34" charset="-127"/>
                <a:ea typeface="Malgun Gothic" panose="020B0503020000020004" pitchFamily="34" charset="-127"/>
              </a:rPr>
              <a:t>, San Miguel, El Alto de Neblinas, Los Kioscos y La Cristalina, en la parte urbana de Puerto Gaitán contaban con un punto de comunicaciones e inteligencia; y en el departamento de Vichada, en El Viento. </a:t>
            </a:r>
          </a:p>
          <a:p>
            <a:pPr algn="just"/>
            <a:r>
              <a:rPr lang="es-CO" sz="1200" dirty="0">
                <a:latin typeface="Malgun Gothic" panose="020B0503020000020004" pitchFamily="34" charset="-127"/>
                <a:ea typeface="Malgun Gothic" panose="020B0503020000020004" pitchFamily="34" charset="-127"/>
              </a:rPr>
              <a:t> </a:t>
            </a:r>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Entre </a:t>
            </a:r>
            <a:r>
              <a:rPr lang="es-CO" sz="1200" dirty="0">
                <a:latin typeface="Malgun Gothic" panose="020B0503020000020004" pitchFamily="34" charset="-127"/>
                <a:ea typeface="Malgun Gothic" panose="020B0503020000020004" pitchFamily="34" charset="-127"/>
              </a:rPr>
              <a:t>1997 y 2005 conservaron estas mismas zonas y además tuvieron presencia en los siguientes sitios439: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Zona </a:t>
            </a:r>
            <a:r>
              <a:rPr lang="es-CO" sz="1200" dirty="0">
                <a:latin typeface="Malgun Gothic" panose="020B0503020000020004" pitchFamily="34" charset="-127"/>
                <a:ea typeface="Malgun Gothic" panose="020B0503020000020004" pitchFamily="34" charset="-127"/>
              </a:rPr>
              <a:t>Puerto López, alrededores de Villavicencio: en esta zona operaron en las inspecciones de </a:t>
            </a:r>
            <a:r>
              <a:rPr lang="es-CO" sz="1200" dirty="0" err="1">
                <a:latin typeface="Malgun Gothic" panose="020B0503020000020004" pitchFamily="34" charset="-127"/>
                <a:ea typeface="Malgun Gothic" panose="020B0503020000020004" pitchFamily="34" charset="-127"/>
              </a:rPr>
              <a:t>Pachaquiaro</a:t>
            </a:r>
            <a:r>
              <a:rPr lang="es-CO" sz="1200" dirty="0">
                <a:latin typeface="Malgun Gothic" panose="020B0503020000020004" pitchFamily="34" charset="-127"/>
                <a:ea typeface="Malgun Gothic" panose="020B0503020000020004" pitchFamily="34" charset="-127"/>
              </a:rPr>
              <a:t>, La Balsa, Bocas de </a:t>
            </a:r>
            <a:r>
              <a:rPr lang="es-CO" sz="1200" dirty="0" err="1">
                <a:latin typeface="Malgun Gothic" panose="020B0503020000020004" pitchFamily="34" charset="-127"/>
                <a:ea typeface="Malgun Gothic" panose="020B0503020000020004" pitchFamily="34" charset="-127"/>
              </a:rPr>
              <a:t>Guayuriba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Guichiral</a:t>
            </a:r>
            <a:r>
              <a:rPr lang="es-CO" sz="1200" dirty="0">
                <a:latin typeface="Malgun Gothic" panose="020B0503020000020004" pitchFamily="34" charset="-127"/>
                <a:ea typeface="Malgun Gothic" panose="020B0503020000020004" pitchFamily="34" charset="-127"/>
              </a:rPr>
              <a:t>, El Tigre, Rincón de Pompeya, Remolinos, Guadalupe, </a:t>
            </a:r>
            <a:r>
              <a:rPr lang="es-CO" sz="1200" dirty="0" err="1">
                <a:latin typeface="Malgun Gothic" panose="020B0503020000020004" pitchFamily="34" charset="-127"/>
                <a:ea typeface="Malgun Gothic" panose="020B0503020000020004" pitchFamily="34" charset="-127"/>
              </a:rPr>
              <a:t>Cháviva</a:t>
            </a:r>
            <a:r>
              <a:rPr lang="es-CO" sz="1200" dirty="0">
                <a:latin typeface="Malgun Gothic" panose="020B0503020000020004" pitchFamily="34" charset="-127"/>
                <a:ea typeface="Malgun Gothic" panose="020B0503020000020004" pitchFamily="34" charset="-127"/>
              </a:rPr>
              <a:t>, Palmeras, </a:t>
            </a:r>
            <a:r>
              <a:rPr lang="es-CO" sz="1200" dirty="0" err="1">
                <a:latin typeface="Malgun Gothic" panose="020B0503020000020004" pitchFamily="34" charset="-127"/>
                <a:ea typeface="Malgun Gothic" panose="020B0503020000020004" pitchFamily="34" charset="-127"/>
              </a:rPr>
              <a:t>Pajure</a:t>
            </a:r>
            <a:r>
              <a:rPr lang="es-CO" sz="1200" dirty="0">
                <a:latin typeface="Malgun Gothic" panose="020B0503020000020004" pitchFamily="34" charset="-127"/>
                <a:ea typeface="Malgun Gothic" panose="020B0503020000020004" pitchFamily="34" charset="-127"/>
              </a:rPr>
              <a:t> (San Carlos de </a:t>
            </a:r>
            <a:r>
              <a:rPr lang="es-CO" sz="1200" dirty="0" err="1">
                <a:latin typeface="Malgun Gothic" panose="020B0503020000020004" pitchFamily="34" charset="-127"/>
                <a:ea typeface="Malgun Gothic" panose="020B0503020000020004" pitchFamily="34" charset="-127"/>
              </a:rPr>
              <a:t>Guaroa</a:t>
            </a:r>
            <a:r>
              <a:rPr lang="es-CO" sz="1200" dirty="0">
                <a:latin typeface="Malgun Gothic" panose="020B0503020000020004" pitchFamily="34" charset="-127"/>
                <a:ea typeface="Malgun Gothic" panose="020B0503020000020004" pitchFamily="34" charset="-127"/>
              </a:rPr>
              <a:t>).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Zona </a:t>
            </a:r>
            <a:r>
              <a:rPr lang="es-CO" sz="1200" dirty="0">
                <a:latin typeface="Malgun Gothic" panose="020B0503020000020004" pitchFamily="34" charset="-127"/>
                <a:ea typeface="Malgun Gothic" panose="020B0503020000020004" pitchFamily="34" charset="-127"/>
              </a:rPr>
              <a:t>de alrededores de Puerto Gaitán (Meta) y el Departamento de Vichada: Rio Planas, La Virgen, La Ye, Puerto Mosco, Rincón de Malabares y Rubiales, El Sombrero, Canalete, El Cacho, La Paz, </a:t>
            </a:r>
            <a:r>
              <a:rPr lang="es-CO" sz="1200" dirty="0" err="1">
                <a:latin typeface="Malgun Gothic" panose="020B0503020000020004" pitchFamily="34" charset="-127"/>
                <a:ea typeface="Malgun Gothic" panose="020B0503020000020004" pitchFamily="34" charset="-127"/>
              </a:rPr>
              <a:t>Carroviejo</a:t>
            </a:r>
            <a:r>
              <a:rPr lang="es-CO" sz="1200" dirty="0">
                <a:latin typeface="Malgun Gothic" panose="020B0503020000020004" pitchFamily="34" charset="-127"/>
                <a:ea typeface="Malgun Gothic" panose="020B0503020000020004" pitchFamily="34" charset="-127"/>
              </a:rPr>
              <a:t>, Tienda Nueva, </a:t>
            </a:r>
            <a:r>
              <a:rPr lang="es-CO" sz="1200" dirty="0" err="1">
                <a:latin typeface="Malgun Gothic" panose="020B0503020000020004" pitchFamily="34" charset="-127"/>
                <a:ea typeface="Malgun Gothic" panose="020B0503020000020004" pitchFamily="34" charset="-127"/>
              </a:rPr>
              <a:t>Veladeros</a:t>
            </a:r>
            <a:r>
              <a:rPr lang="es-CO" sz="1200" dirty="0">
                <a:latin typeface="Malgun Gothic" panose="020B0503020000020004" pitchFamily="34" charset="-127"/>
                <a:ea typeface="Malgun Gothic" panose="020B0503020000020004" pitchFamily="34" charset="-127"/>
              </a:rPr>
              <a:t>, Los </a:t>
            </a:r>
            <a:r>
              <a:rPr lang="es-CO" sz="1200" dirty="0" err="1">
                <a:latin typeface="Malgun Gothic" panose="020B0503020000020004" pitchFamily="34" charset="-127"/>
                <a:ea typeface="Malgun Gothic" panose="020B0503020000020004" pitchFamily="34" charset="-127"/>
              </a:rPr>
              <a:t>Zoros</a:t>
            </a:r>
            <a:r>
              <a:rPr lang="es-CO" sz="1200" dirty="0">
                <a:latin typeface="Malgun Gothic" panose="020B0503020000020004" pitchFamily="34" charset="-127"/>
                <a:ea typeface="Malgun Gothic" panose="020B0503020000020004" pitchFamily="34" charset="-127"/>
              </a:rPr>
              <a:t>, Brasilia; </a:t>
            </a:r>
            <a:r>
              <a:rPr lang="es-CO" sz="1200" dirty="0" err="1">
                <a:latin typeface="Malgun Gothic" panose="020B0503020000020004" pitchFamily="34" charset="-127"/>
                <a:ea typeface="Malgun Gothic" panose="020B0503020000020004" pitchFamily="34" charset="-127"/>
              </a:rPr>
              <a:t>Guacacias</a:t>
            </a:r>
            <a:r>
              <a:rPr lang="es-CO" sz="1200" dirty="0">
                <a:latin typeface="Malgun Gothic" panose="020B0503020000020004" pitchFamily="34" charset="-127"/>
                <a:ea typeface="Malgun Gothic" panose="020B0503020000020004" pitchFamily="34" charset="-127"/>
              </a:rPr>
              <a:t>, Santa Rosalía, La Primavera, San Teodoro, El Tigre, La Defensa, Agua Verde, Aceiticos, Esmeralda, El </a:t>
            </a:r>
            <a:r>
              <a:rPr lang="es-CO" sz="1200" dirty="0" err="1">
                <a:latin typeface="Malgun Gothic" panose="020B0503020000020004" pitchFamily="34" charset="-127"/>
                <a:ea typeface="Malgun Gothic" panose="020B0503020000020004" pitchFamily="34" charset="-127"/>
              </a:rPr>
              <a:t>Guarojo</a:t>
            </a:r>
            <a:r>
              <a:rPr lang="es-CO" sz="1200" dirty="0">
                <a:latin typeface="Malgun Gothic" panose="020B0503020000020004" pitchFamily="34" charset="-127"/>
                <a:ea typeface="Malgun Gothic" panose="020B0503020000020004" pitchFamily="34" charset="-127"/>
              </a:rPr>
              <a:t>, Leonas, El Remanso, Roca Piedra, Alto Los Guamos, así como los márgenes de Los Ríos </a:t>
            </a:r>
            <a:r>
              <a:rPr lang="es-CO" sz="1200" dirty="0" err="1">
                <a:latin typeface="Malgun Gothic" panose="020B0503020000020004" pitchFamily="34" charset="-127"/>
                <a:ea typeface="Malgun Gothic" panose="020B0503020000020004" pitchFamily="34" charset="-127"/>
              </a:rPr>
              <a:t>Guarojo</a:t>
            </a:r>
            <a:r>
              <a:rPr lang="es-CO" sz="1200" dirty="0">
                <a:latin typeface="Malgun Gothic" panose="020B0503020000020004" pitchFamily="34" charset="-127"/>
                <a:ea typeface="Malgun Gothic" panose="020B0503020000020004" pitchFamily="34" charset="-127"/>
              </a:rPr>
              <a:t>, Planas y Vichada (incluyendo Planchón de Puerto Oriente). </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Zona </a:t>
            </a:r>
            <a:r>
              <a:rPr lang="es-CO" sz="1200" dirty="0">
                <a:latin typeface="Malgun Gothic" panose="020B0503020000020004" pitchFamily="34" charset="-127"/>
                <a:ea typeface="Malgun Gothic" panose="020B0503020000020004" pitchFamily="34" charset="-127"/>
              </a:rPr>
              <a:t>de </a:t>
            </a:r>
            <a:r>
              <a:rPr lang="es-CO" sz="1200" dirty="0" err="1">
                <a:latin typeface="Malgun Gothic" panose="020B0503020000020004" pitchFamily="34" charset="-127"/>
                <a:ea typeface="Malgun Gothic" panose="020B0503020000020004" pitchFamily="34" charset="-127"/>
              </a:rPr>
              <a:t>Guanape</a:t>
            </a:r>
            <a:r>
              <a:rPr lang="es-CO" sz="1200" dirty="0">
                <a:latin typeface="Malgun Gothic" panose="020B0503020000020004" pitchFamily="34" charset="-127"/>
                <a:ea typeface="Malgun Gothic" panose="020B0503020000020004" pitchFamily="34" charset="-127"/>
              </a:rPr>
              <a:t> : 4 Ases, </a:t>
            </a:r>
            <a:r>
              <a:rPr lang="es-CO" sz="1200" dirty="0" err="1">
                <a:latin typeface="Malgun Gothic" panose="020B0503020000020004" pitchFamily="34" charset="-127"/>
                <a:ea typeface="Malgun Gothic" panose="020B0503020000020004" pitchFamily="34" charset="-127"/>
              </a:rPr>
              <a:t>Murujuy</a:t>
            </a:r>
            <a:r>
              <a:rPr lang="es-CO" sz="1200" dirty="0">
                <a:latin typeface="Malgun Gothic" panose="020B0503020000020004" pitchFamily="34" charset="-127"/>
                <a:ea typeface="Malgun Gothic" panose="020B0503020000020004" pitchFamily="34" charset="-127"/>
              </a:rPr>
              <a:t>, Paso Ganado, El Viento, Gaviotas, Tres Matas, Caño Pipo, Vereda </a:t>
            </a:r>
            <a:r>
              <a:rPr lang="es-CO" sz="1200" dirty="0" err="1">
                <a:latin typeface="Malgun Gothic" panose="020B0503020000020004" pitchFamily="34" charset="-127"/>
                <a:ea typeface="Malgun Gothic" panose="020B0503020000020004" pitchFamily="34" charset="-127"/>
              </a:rPr>
              <a:t>Siripiana</a:t>
            </a:r>
            <a:r>
              <a:rPr lang="es-CO" sz="1200" dirty="0">
                <a:latin typeface="Malgun Gothic" panose="020B0503020000020004" pitchFamily="34" charset="-127"/>
                <a:ea typeface="Malgun Gothic" panose="020B0503020000020004" pitchFamily="34" charset="-127"/>
              </a:rPr>
              <a:t>, Guacamayas, Puerto Rico, </a:t>
            </a:r>
            <a:r>
              <a:rPr lang="es-CO" sz="1200" dirty="0" err="1">
                <a:latin typeface="Malgun Gothic" panose="020B0503020000020004" pitchFamily="34" charset="-127"/>
                <a:ea typeface="Malgun Gothic" panose="020B0503020000020004" pitchFamily="34" charset="-127"/>
              </a:rPr>
              <a:t>Sunape</a:t>
            </a:r>
            <a:r>
              <a:rPr lang="es-CO" sz="1200" dirty="0">
                <a:latin typeface="Malgun Gothic" panose="020B0503020000020004" pitchFamily="34" charset="-127"/>
                <a:ea typeface="Malgun Gothic" panose="020B0503020000020004" pitchFamily="34" charset="-127"/>
              </a:rPr>
              <a:t>, La Piragua, dentro de esta zona habían varios resguardos indígenas. </a:t>
            </a: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62048215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1343472" y="548680"/>
            <a:ext cx="10369152" cy="5609228"/>
          </a:xfrm>
          <a:prstGeom prst="rect">
            <a:avLst/>
          </a:prstGeom>
        </p:spPr>
        <p:txBody>
          <a:bodyPr wrap="square">
            <a:spAutoFit/>
          </a:bodyPr>
          <a:lstStyle/>
          <a:p>
            <a:pPr>
              <a:spcBef>
                <a:spcPts val="400"/>
              </a:spcBef>
              <a:spcAft>
                <a:spcPts val="400"/>
              </a:spcAft>
            </a:pP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máximos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comandantes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condenados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p>
          <a:p>
            <a:pPr>
              <a:spcBef>
                <a:spcPts val="400"/>
              </a:spcBef>
              <a:spcAft>
                <a:spcPts val="400"/>
              </a:spcAft>
            </a:pPr>
            <a:endParaRPr lang="es-CO" sz="2800" b="1" kern="0" cap="all" spc="50" dirty="0" smtClean="0">
              <a:solidFill>
                <a:srgbClr val="C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Hebert Veloza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García</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“HH”.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Bloques</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Bananero</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y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Calima</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t>
            </a:r>
            <a:r>
              <a:rPr lang="en-US" sz="1500" b="1"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b="1"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Extraditado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 los EEUU. </a:t>
            </a:r>
            <a:endParaRPr lang="es-CO" sz="1500" dirty="0" smtClean="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Luis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Eduardo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Cifuentes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Galindo, alias “El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Águila</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Bloque Cundinamarca.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Salvatore Mancuso Gómez, alias “Mono Mancuso”.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Bloques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Catatumbo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Córdoba y Norte</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b="1"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Extraditado</a:t>
            </a:r>
            <a:endParaRPr lang="es-CO" sz="1500" b="1"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Edwar</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Cobos</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Tellez, alias “Diego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Vecino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Bloque Montes de María.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Rodrigo Pérez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Àlzate</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“Julián Bolívar</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Comandante</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del Bloque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Central Bolívar.</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José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Baldomero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Linares, alias “Guillermo Torres”. Autodefensas Campesinas del Meta y Vichada.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Ramiro Vanoy Murillo, alias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Cuco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Vanoy</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Bloque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Mineros</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t>
            </a:r>
            <a:r>
              <a:rPr lang="en-US" sz="1500" b="1"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b="1"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Extraditado</a:t>
            </a:r>
            <a:r>
              <a:rPr lang="en-US" sz="1500" b="1"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a los EEUU</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Arnubio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Triana</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Mahecha</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Botalón</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Autodefensas </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Campesinas de Puerto Boyacá.</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Ramón María Isaza Arango, alias “El Viejo”. Autodefensas Campesinas del Magdalena Medio.</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Juan Francisco Prada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Márquez</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alias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Juancho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Prada”. </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Autodefensas Campesinas del Sur del Cesar (</a:t>
            </a:r>
            <a:r>
              <a:rPr lang="en-US" sz="1500" dirty="0" err="1"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Frente</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Héctor</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Julio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Peinado</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a:t>
            </a:r>
            <a:r>
              <a:rPr lang="en-US" sz="1500" dirty="0" smtClean="0">
                <a:solidFill>
                  <a:srgbClr val="000000"/>
                </a:solidFill>
                <a:latin typeface="Arial Narrow" panose="020B0606020202030204" pitchFamily="34" charset="0"/>
                <a:ea typeface="Malgun Gothic" panose="020B0503020000020004" pitchFamily="34" charset="-127"/>
                <a:cs typeface="Arial" panose="020B0604020202020204" pitchFamily="34" charset="0"/>
              </a:rPr>
              <a:t>Becerra)</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gn="just">
              <a:lnSpc>
                <a:spcPct val="150000"/>
              </a:lnSpc>
              <a:spcAft>
                <a:spcPts val="0"/>
              </a:spcAft>
              <a:buFont typeface="+mj-lt"/>
              <a:buAutoNum type="arabicPeriod"/>
            </a:pP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Fredy</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Rendón Herrera, alias “El </a:t>
            </a:r>
            <a:r>
              <a:rPr lang="en-US" sz="1500" dirty="0" err="1">
                <a:solidFill>
                  <a:srgbClr val="000000"/>
                </a:solidFill>
                <a:latin typeface="Arial Narrow" panose="020B0606020202030204" pitchFamily="34" charset="0"/>
                <a:ea typeface="Malgun Gothic" panose="020B0503020000020004" pitchFamily="34" charset="-127"/>
                <a:cs typeface="Arial" panose="020B0604020202020204" pitchFamily="34" charset="0"/>
              </a:rPr>
              <a:t>Alemán</a:t>
            </a:r>
            <a:r>
              <a:rPr lang="en-US" sz="1500" dirty="0">
                <a:solidFill>
                  <a:srgbClr val="000000"/>
                </a:solidFill>
                <a:latin typeface="Arial Narrow" panose="020B0606020202030204" pitchFamily="34" charset="0"/>
                <a:ea typeface="Malgun Gothic" panose="020B0503020000020004" pitchFamily="34" charset="-127"/>
                <a:cs typeface="Arial" panose="020B0604020202020204" pitchFamily="34" charset="0"/>
              </a:rPr>
              <a:t>”. Bloque Elmer Cárdenas.</a:t>
            </a:r>
            <a:endParaRPr lang="es-CO" sz="15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nSpc>
                <a:spcPct val="150000"/>
              </a:lnSpc>
              <a:spcAft>
                <a:spcPts val="0"/>
              </a:spcAft>
              <a:buFont typeface="+mj-lt"/>
              <a:buAutoNum type="arabicPeriod"/>
            </a:pPr>
            <a:r>
              <a:rPr lang="en-US" sz="1500" dirty="0">
                <a:latin typeface="Arial Narrow" panose="020B0606020202030204" pitchFamily="34" charset="0"/>
                <a:ea typeface="Times New Roman" panose="02020603050405020304" pitchFamily="18" charset="0"/>
                <a:cs typeface="Times New Roman" panose="02020603050405020304" pitchFamily="18" charset="0"/>
              </a:rPr>
              <a:t>Uber Enrique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Bánquez</a:t>
            </a:r>
            <a:r>
              <a:rPr lang="en-US" sz="1500" dirty="0">
                <a:latin typeface="Arial Narrow" panose="020B0606020202030204" pitchFamily="34" charset="0"/>
                <a:ea typeface="Times New Roman" panose="02020603050405020304" pitchFamily="18" charset="0"/>
                <a:cs typeface="Times New Roman" panose="02020603050405020304" pitchFamily="18" charset="0"/>
              </a:rPr>
              <a:t>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Martínez</a:t>
            </a:r>
            <a:r>
              <a:rPr lang="en-US" sz="1500" dirty="0">
                <a:latin typeface="Arial Narrow" panose="020B0606020202030204" pitchFamily="34" charset="0"/>
                <a:ea typeface="Times New Roman" panose="02020603050405020304" pitchFamily="18" charset="0"/>
                <a:cs typeface="Times New Roman" panose="02020603050405020304" pitchFamily="18" charset="0"/>
              </a:rPr>
              <a:t>, alias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Juancho</a:t>
            </a:r>
            <a:r>
              <a:rPr lang="en-US" sz="1500" dirty="0">
                <a:latin typeface="Arial Narrow" panose="020B0606020202030204" pitchFamily="34" charset="0"/>
                <a:ea typeface="Times New Roman" panose="02020603050405020304" pitchFamily="18" charset="0"/>
                <a:cs typeface="Times New Roman" panose="02020603050405020304" pitchFamily="18" charset="0"/>
              </a:rPr>
              <a:t> </a:t>
            </a:r>
            <a:r>
              <a:rPr lang="en-US" sz="1500" dirty="0" err="1">
                <a:latin typeface="Arial Narrow" panose="020B0606020202030204" pitchFamily="34" charset="0"/>
                <a:ea typeface="Times New Roman" panose="02020603050405020304" pitchFamily="18" charset="0"/>
                <a:cs typeface="Times New Roman" panose="02020603050405020304" pitchFamily="18" charset="0"/>
              </a:rPr>
              <a:t>Dique</a:t>
            </a:r>
            <a:r>
              <a:rPr lang="en-US" sz="1500" dirty="0">
                <a:latin typeface="Arial Narrow" panose="020B0606020202030204" pitchFamily="34" charset="0"/>
                <a:ea typeface="Times New Roman" panose="02020603050405020304" pitchFamily="18" charset="0"/>
                <a:cs typeface="Times New Roman" panose="02020603050405020304" pitchFamily="18" charset="0"/>
              </a:rPr>
              <a:t>”. Bloque Montes de </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María.</a:t>
            </a:r>
            <a:endParaRPr lang="es-CO" sz="1500" dirty="0">
              <a:latin typeface="Verdana" panose="020B0604030504040204" pitchFamily="34" charset="0"/>
              <a:ea typeface="Times New Roman" panose="02020603050405020304" pitchFamily="18" charset="0"/>
              <a:cs typeface="Times New Roman" panose="02020603050405020304" pitchFamily="18" charset="0"/>
            </a:endParaRPr>
          </a:p>
          <a:p>
            <a:pPr marL="342900" lvl="0" indent="-342900">
              <a:lnSpc>
                <a:spcPct val="150000"/>
              </a:lnSpc>
              <a:spcAft>
                <a:spcPts val="0"/>
              </a:spcAft>
              <a:buFont typeface="+mj-lt"/>
              <a:buAutoNum type="arabicPeriod"/>
            </a:pP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Guillermo Pérez </a:t>
            </a:r>
            <a:r>
              <a:rPr lang="en-US" sz="1500" dirty="0" err="1" smtClean="0">
                <a:latin typeface="Arial Narrow" panose="020B0606020202030204" pitchFamily="34" charset="0"/>
                <a:ea typeface="Times New Roman" panose="02020603050405020304" pitchFamily="18" charset="0"/>
                <a:cs typeface="Times New Roman" panose="02020603050405020304" pitchFamily="18" charset="0"/>
              </a:rPr>
              <a:t>Álzate</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 alias “Pablo </a:t>
            </a:r>
            <a:r>
              <a:rPr lang="en-US" sz="1500" dirty="0" err="1" smtClean="0">
                <a:latin typeface="Arial Narrow" panose="020B0606020202030204" pitchFamily="34" charset="0"/>
                <a:ea typeface="Times New Roman" panose="02020603050405020304" pitchFamily="18" charset="0"/>
                <a:cs typeface="Times New Roman" panose="02020603050405020304" pitchFamily="18" charset="0"/>
              </a:rPr>
              <a:t>Sevillano</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 Bloque </a:t>
            </a:r>
            <a:r>
              <a:rPr lang="en-US" sz="1500" dirty="0" err="1" smtClean="0">
                <a:latin typeface="Arial Narrow" panose="020B0606020202030204" pitchFamily="34" charset="0"/>
                <a:ea typeface="Times New Roman" panose="02020603050405020304" pitchFamily="18" charset="0"/>
                <a:cs typeface="Times New Roman" panose="02020603050405020304" pitchFamily="18" charset="0"/>
              </a:rPr>
              <a:t>Libertadores</a:t>
            </a:r>
            <a:r>
              <a:rPr lang="en-US" sz="1500" dirty="0" smtClean="0">
                <a:latin typeface="Arial Narrow" panose="020B0606020202030204" pitchFamily="34" charset="0"/>
                <a:ea typeface="Times New Roman" panose="02020603050405020304" pitchFamily="18" charset="0"/>
                <a:cs typeface="Times New Roman" panose="02020603050405020304" pitchFamily="18" charset="0"/>
              </a:rPr>
              <a:t> del Sur del BCB. </a:t>
            </a:r>
            <a:r>
              <a:rPr lang="en-US" sz="1500" b="1" dirty="0" err="1" smtClean="0">
                <a:latin typeface="Arial Narrow" panose="020B0606020202030204" pitchFamily="34" charset="0"/>
                <a:ea typeface="Times New Roman" panose="02020603050405020304" pitchFamily="18" charset="0"/>
                <a:cs typeface="Times New Roman" panose="02020603050405020304" pitchFamily="18" charset="0"/>
              </a:rPr>
              <a:t>Extraditado</a:t>
            </a:r>
            <a:endParaRPr lang="es-CO" sz="1500" b="1" dirty="0" smtClean="0">
              <a:latin typeface="Verdana" panose="020B0604030504040204" pitchFamily="34" charset="0"/>
              <a:ea typeface="Times New Roman" panose="02020603050405020304" pitchFamily="18" charset="0"/>
              <a:cs typeface="Times New Roman" panose="02020603050405020304" pitchFamily="18" charset="0"/>
            </a:endParaRPr>
          </a:p>
        </p:txBody>
      </p:sp>
      <p:sp>
        <p:nvSpPr>
          <p:cNvPr id="3" name="CuadroTexto 2"/>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3782903365"/>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770704" y="4287362"/>
            <a:ext cx="186991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7115" y="3278856"/>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275</a:t>
            </a:r>
          </a:p>
          <a:p>
            <a:pPr algn="r"/>
            <a:r>
              <a:rPr lang="es-ES" sz="1600" b="1" cap="small" dirty="0" smtClean="0">
                <a:solidFill>
                  <a:schemeClr val="accent5">
                    <a:lumMod val="20000"/>
                    <a:lumOff val="80000"/>
                  </a:schemeClr>
                </a:solidFill>
              </a:rPr>
              <a:t>Hechos:  100</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319</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785696791"/>
              </p:ext>
            </p:extLst>
          </p:nvPr>
        </p:nvGraphicFramePr>
        <p:xfrm>
          <a:off x="483425" y="3712317"/>
          <a:ext cx="7488832" cy="2940667"/>
        </p:xfrm>
        <a:graphic>
          <a:graphicData uri="http://schemas.openxmlformats.org/drawingml/2006/table">
            <a:tbl>
              <a:tblPr firstRow="1" bandRow="1">
                <a:tableStyleId>{5C22544A-7EE6-4342-B048-85BDC9FD1C3A}</a:tableStyleId>
              </a:tblPr>
              <a:tblGrid>
                <a:gridCol w="3054276"/>
                <a:gridCol w="546124"/>
                <a:gridCol w="1132133"/>
                <a:gridCol w="2011352"/>
                <a:gridCol w="744947"/>
              </a:tblGrid>
              <a:tr h="724795">
                <a:tc gridSpan="3">
                  <a:txBody>
                    <a:bodyPr/>
                    <a:lstStyle/>
                    <a:p>
                      <a:pPr marL="704850" indent="0" algn="l" defTabSz="711200"/>
                      <a:r>
                        <a:rPr lang="es-ES" sz="1400" dirty="0" smtClean="0">
                          <a:solidFill>
                            <a:schemeClr val="tx1"/>
                          </a:solidFill>
                        </a:rPr>
                        <a:t>Ramón María Isaza Arango alias “El Viejo”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endParaRPr lang="es-ES" sz="1400" dirty="0" smtClean="0">
                        <a:solidFill>
                          <a:schemeClr val="tx1"/>
                        </a:solidFill>
                      </a:endParaRPr>
                    </a:p>
                    <a:p>
                      <a:pPr marL="0" indent="0" algn="l" defTabSz="185738"/>
                      <a:r>
                        <a:rPr lang="es-ES" sz="1400" dirty="0" smtClean="0">
                          <a:solidFill>
                            <a:schemeClr val="tx1"/>
                          </a:solidFill>
                        </a:rPr>
                        <a:t>Comandante</a:t>
                      </a:r>
                      <a:r>
                        <a:rPr lang="es-ES" sz="1400" baseline="0" dirty="0" smtClean="0">
                          <a:solidFill>
                            <a:schemeClr val="tx1"/>
                          </a:solidFill>
                        </a:rPr>
                        <a:t> general</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smtClean="0"/>
                        <a:t>Desplazamiento forzado</a:t>
                      </a:r>
                      <a:endParaRPr lang="es-ES" sz="1400" dirty="0"/>
                    </a:p>
                  </a:txBody>
                  <a:tcPr/>
                </a:tc>
                <a:tc>
                  <a:txBody>
                    <a:bodyPr/>
                    <a:lstStyle/>
                    <a:p>
                      <a:r>
                        <a:rPr lang="es-ES" sz="1400" smtClean="0"/>
                        <a:t>4</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smtClean="0"/>
                        <a:t>45</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smtClean="0"/>
                        <a:t>Tortura</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26</a:t>
                      </a:r>
                      <a:endParaRPr lang="es-ES" sz="1400" dirty="0"/>
                    </a:p>
                  </a:txBody>
                  <a:tcPr/>
                </a:tc>
                <a:tc gridSpan="2">
                  <a:txBody>
                    <a:bodyPr/>
                    <a:lstStyle/>
                    <a:p>
                      <a:r>
                        <a:rPr lang="es-ES" sz="1400" dirty="0" smtClean="0"/>
                        <a:t>Acceso carnal violento </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Actos de barbarie</a:t>
                      </a:r>
                      <a:endParaRPr lang="es-ES" sz="1400" dirty="0"/>
                    </a:p>
                  </a:txBody>
                  <a:tcPr/>
                </a:tc>
                <a:tc>
                  <a:txBody>
                    <a:bodyPr/>
                    <a:lstStyle/>
                    <a:p>
                      <a:r>
                        <a:rPr lang="es-ES" sz="1400" dirty="0" smtClean="0"/>
                        <a:t>3</a:t>
                      </a:r>
                      <a:endParaRPr lang="es-ES" sz="1400" dirty="0"/>
                    </a:p>
                  </a:txBody>
                  <a:tcPr/>
                </a:tc>
                <a:tc gridSpan="2">
                  <a:txBody>
                    <a:bodyPr/>
                    <a:lstStyle/>
                    <a:p>
                      <a:r>
                        <a:rPr lang="es-ES" sz="1400" dirty="0" smtClean="0"/>
                        <a:t>Exacciones o contribuciones arbitrarias</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Reclutamiento</a:t>
                      </a:r>
                      <a:r>
                        <a:rPr lang="es-ES" sz="1400" baseline="0" smtClean="0"/>
                        <a:t> ilícito</a:t>
                      </a:r>
                      <a:endParaRPr lang="es-ES" sz="1400" dirty="0"/>
                    </a:p>
                  </a:txBody>
                  <a:tcPr/>
                </a:tc>
                <a:tc>
                  <a:txBody>
                    <a:bodyPr/>
                    <a:lstStyle/>
                    <a:p>
                      <a:r>
                        <a:rPr lang="es-ES" sz="1400" smtClean="0"/>
                        <a:t>49</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Detención ilegal y privación del DP</a:t>
                      </a:r>
                      <a:endParaRPr lang="es-ES" sz="1400" dirty="0"/>
                    </a:p>
                  </a:txBody>
                  <a:tcPr/>
                </a:tc>
                <a:tc>
                  <a:txBody>
                    <a:bodyPr/>
                    <a:lstStyle/>
                    <a:p>
                      <a:r>
                        <a:rPr lang="es-ES" sz="1400" dirty="0" smtClean="0"/>
                        <a:t>3</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2250340651"/>
              </p:ext>
            </p:extLst>
          </p:nvPr>
        </p:nvGraphicFramePr>
        <p:xfrm>
          <a:off x="407368" y="620688"/>
          <a:ext cx="6984776" cy="171302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a:t>
                      </a:r>
                      <a:endParaRPr lang="es-ES" sz="1050" dirty="0"/>
                    </a:p>
                  </a:txBody>
                  <a:tcPr/>
                </a:tc>
                <a:tc>
                  <a:txBody>
                    <a:bodyPr/>
                    <a:lstStyle/>
                    <a:p>
                      <a:r>
                        <a:rPr lang="es-ES" sz="1400" dirty="0" smtClean="0"/>
                        <a:t>29 de mayo de 2014 </a:t>
                      </a:r>
                      <a:r>
                        <a:rPr lang="es-ES" sz="1400" dirty="0" smtClean="0">
                          <a:hlinkClick r:id="rId3"/>
                        </a:rPr>
                        <a:t>Ver Sentencia</a:t>
                      </a:r>
                      <a:endParaRPr lang="es-ES" sz="1400" dirty="0"/>
                    </a:p>
                  </a:txBody>
                  <a:tcPr/>
                </a:tc>
              </a:tr>
              <a:tr h="262068">
                <a:tc>
                  <a:txBody>
                    <a:bodyPr/>
                    <a:lstStyle/>
                    <a:p>
                      <a:r>
                        <a:rPr lang="es-ES" sz="1050" dirty="0" smtClean="0"/>
                        <a:t>Segunda Instancia.</a:t>
                      </a:r>
                      <a:r>
                        <a:rPr lang="es-ES" sz="1050" baseline="0" dirty="0" smtClean="0"/>
                        <a:t> M.P. Dr. Luís Guillermo Salazar Otero</a:t>
                      </a:r>
                      <a:endParaRPr lang="es-ES" sz="1050" dirty="0"/>
                    </a:p>
                  </a:txBody>
                  <a:tcPr/>
                </a:tc>
                <a:tc>
                  <a:txBody>
                    <a:bodyPr/>
                    <a:lstStyle/>
                    <a:p>
                      <a:pPr algn="l"/>
                      <a:r>
                        <a:rPr lang="es-ES" sz="1400" dirty="0" smtClean="0"/>
                        <a:t>Rad: 44462 27 de enero de 2016. </a:t>
                      </a:r>
                      <a:r>
                        <a:rPr lang="es-ES" sz="1400" u="sng" dirty="0" smtClean="0">
                          <a:solidFill>
                            <a:srgbClr val="7030A0"/>
                          </a:solidFill>
                          <a:hlinkClick r:id="rId4"/>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15</a:t>
            </a:r>
            <a:endParaRPr lang="es-ES" cap="small" dirty="0">
              <a:solidFill>
                <a:srgbClr val="C00000"/>
              </a:solidFill>
              <a:latin typeface="Agency FB" panose="020B0503020202020204" pitchFamily="34" charset="0"/>
            </a:endParaRPr>
          </a:p>
        </p:txBody>
      </p:sp>
      <p:sp>
        <p:nvSpPr>
          <p:cNvPr id="7" name="CuadroTexto 6"/>
          <p:cNvSpPr txBox="1"/>
          <p:nvPr/>
        </p:nvSpPr>
        <p:spPr>
          <a:xfrm>
            <a:off x="483425" y="2829197"/>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pic>
        <p:nvPicPr>
          <p:cNvPr id="49" name="5 Imagen" descr="5812993.jpg"/>
          <p:cNvPicPr>
            <a:picLocks noChangeAspect="1"/>
          </p:cNvPicPr>
          <p:nvPr/>
        </p:nvPicPr>
        <p:blipFill>
          <a:blip r:embed="rId5" cstate="print"/>
          <a:stretch>
            <a:fillRect/>
          </a:stretch>
        </p:blipFill>
        <p:spPr>
          <a:xfrm>
            <a:off x="483425" y="3726522"/>
            <a:ext cx="689139" cy="728821"/>
          </a:xfrm>
          <a:prstGeom prst="rect">
            <a:avLst/>
          </a:prstGeom>
          <a:ln>
            <a:noFill/>
          </a:ln>
          <a:effectLst>
            <a:outerShdw blurRad="292100" dist="139700" dir="2700000" algn="tl" rotWithShape="0">
              <a:srgbClr val="333333">
                <a:alpha val="65000"/>
              </a:srgbClr>
            </a:outerShdw>
          </a:effectLst>
        </p:spPr>
      </p:pic>
      <p:grpSp>
        <p:nvGrpSpPr>
          <p:cNvPr id="54" name="Group 5"/>
          <p:cNvGrpSpPr>
            <a:grpSpLocks/>
          </p:cNvGrpSpPr>
          <p:nvPr/>
        </p:nvGrpSpPr>
        <p:grpSpPr bwMode="auto">
          <a:xfrm>
            <a:off x="9643708" y="2057085"/>
            <a:ext cx="2074043" cy="1900925"/>
            <a:chOff x="0" y="0"/>
            <a:chExt cx="4923" cy="5713"/>
          </a:xfrm>
        </p:grpSpPr>
        <p:sp>
          <p:nvSpPr>
            <p:cNvPr id="56" name="Freeform 6"/>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8" name="Freeform 7"/>
            <p:cNvSpPr>
              <a:spLocks/>
            </p:cNvSpPr>
            <p:nvPr/>
          </p:nvSpPr>
          <p:spPr bwMode="auto">
            <a:xfrm>
              <a:off x="1515" y="367"/>
              <a:ext cx="512" cy="838"/>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9" name="Freeform 8"/>
            <p:cNvSpPr>
              <a:spLocks/>
            </p:cNvSpPr>
            <p:nvPr/>
          </p:nvSpPr>
          <p:spPr bwMode="auto">
            <a:xfrm>
              <a:off x="1399" y="444"/>
              <a:ext cx="240" cy="296"/>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0" name="Freeform 9"/>
            <p:cNvSpPr>
              <a:spLocks/>
            </p:cNvSpPr>
            <p:nvPr/>
          </p:nvSpPr>
          <p:spPr bwMode="auto">
            <a:xfrm>
              <a:off x="1213" y="815"/>
              <a:ext cx="430"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1" name="Freeform 10"/>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2" name="Freeform 11"/>
            <p:cNvSpPr>
              <a:spLocks/>
            </p:cNvSpPr>
            <p:nvPr/>
          </p:nvSpPr>
          <p:spPr bwMode="auto">
            <a:xfrm>
              <a:off x="562" y="2534"/>
              <a:ext cx="617" cy="69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3" name="Freeform 12"/>
            <p:cNvSpPr>
              <a:spLocks/>
            </p:cNvSpPr>
            <p:nvPr/>
          </p:nvSpPr>
          <p:spPr bwMode="auto">
            <a:xfrm>
              <a:off x="742" y="1194"/>
              <a:ext cx="1151"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4" name="Freeform 13"/>
            <p:cNvSpPr>
              <a:spLocks/>
            </p:cNvSpPr>
            <p:nvPr/>
          </p:nvSpPr>
          <p:spPr bwMode="auto">
            <a:xfrm>
              <a:off x="467" y="1287"/>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5" name="Freeform 14"/>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6" name="Freeform 15"/>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7" name="Freeform 16"/>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8" name="Freeform 17"/>
            <p:cNvSpPr>
              <a:spLocks/>
            </p:cNvSpPr>
            <p:nvPr/>
          </p:nvSpPr>
          <p:spPr bwMode="auto">
            <a:xfrm>
              <a:off x="842" y="2954"/>
              <a:ext cx="801" cy="775"/>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9" name="Freeform 18"/>
            <p:cNvSpPr>
              <a:spLocks/>
            </p:cNvSpPr>
            <p:nvPr/>
          </p:nvSpPr>
          <p:spPr bwMode="auto">
            <a:xfrm>
              <a:off x="656" y="3762"/>
              <a:ext cx="1162" cy="691"/>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0" name="Freeform 19"/>
            <p:cNvSpPr>
              <a:spLocks/>
            </p:cNvSpPr>
            <p:nvPr/>
          </p:nvSpPr>
          <p:spPr bwMode="auto">
            <a:xfrm>
              <a:off x="1406" y="2548"/>
              <a:ext cx="1466" cy="11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1" name="Freeform 20"/>
            <p:cNvSpPr>
              <a:spLocks/>
            </p:cNvSpPr>
            <p:nvPr/>
          </p:nvSpPr>
          <p:spPr bwMode="auto">
            <a:xfrm>
              <a:off x="2473" y="3609"/>
              <a:ext cx="1004" cy="1069"/>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2" name="Freeform 21"/>
            <p:cNvSpPr>
              <a:spLocks/>
            </p:cNvSpPr>
            <p:nvPr/>
          </p:nvSpPr>
          <p:spPr bwMode="auto">
            <a:xfrm>
              <a:off x="1906" y="3280"/>
              <a:ext cx="1269" cy="782"/>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3" name="Freeform 22"/>
            <p:cNvSpPr>
              <a:spLocks/>
            </p:cNvSpPr>
            <p:nvPr/>
          </p:nvSpPr>
          <p:spPr bwMode="auto">
            <a:xfrm>
              <a:off x="1635" y="4212"/>
              <a:ext cx="1727" cy="15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4" name="Freeform 23"/>
            <p:cNvSpPr>
              <a:spLocks/>
            </p:cNvSpPr>
            <p:nvPr/>
          </p:nvSpPr>
          <p:spPr bwMode="auto">
            <a:xfrm>
              <a:off x="1495" y="2269"/>
              <a:ext cx="627"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5" name="Freeform 24"/>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6" name="Freeform 25"/>
            <p:cNvSpPr>
              <a:spLocks/>
            </p:cNvSpPr>
            <p:nvPr/>
          </p:nvSpPr>
          <p:spPr bwMode="auto">
            <a:xfrm>
              <a:off x="2830" y="2925"/>
              <a:ext cx="1443"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7" name="Freeform 26"/>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8" name="Freeform 27"/>
            <p:cNvSpPr>
              <a:spLocks/>
            </p:cNvSpPr>
            <p:nvPr/>
          </p:nvSpPr>
          <p:spPr bwMode="auto">
            <a:xfrm>
              <a:off x="2108" y="2131"/>
              <a:ext cx="1165" cy="663"/>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9" name="Freeform 28"/>
            <p:cNvSpPr>
              <a:spLocks/>
            </p:cNvSpPr>
            <p:nvPr/>
          </p:nvSpPr>
          <p:spPr bwMode="auto">
            <a:xfrm>
              <a:off x="2387" y="1837"/>
              <a:ext cx="1023" cy="372"/>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0" name="Freeform 29"/>
            <p:cNvSpPr>
              <a:spLocks/>
            </p:cNvSpPr>
            <p:nvPr/>
          </p:nvSpPr>
          <p:spPr bwMode="auto">
            <a:xfrm>
              <a:off x="1616" y="1837"/>
              <a:ext cx="947" cy="82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1" name="Freeform 30"/>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2" name="Freeform 31"/>
            <p:cNvSpPr>
              <a:spLocks/>
            </p:cNvSpPr>
            <p:nvPr/>
          </p:nvSpPr>
          <p:spPr bwMode="auto">
            <a:xfrm>
              <a:off x="2013" y="1095"/>
              <a:ext cx="495" cy="824"/>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3" name="Text Box 32"/>
            <p:cNvSpPr txBox="1">
              <a:spLocks noChangeArrowheads="1"/>
            </p:cNvSpPr>
            <p:nvPr/>
          </p:nvSpPr>
          <p:spPr bwMode="auto">
            <a:xfrm>
              <a:off x="1545" y="4013"/>
              <a:ext cx="141" cy="19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4" name="Freeform 33"/>
            <p:cNvSpPr>
              <a:spLocks/>
            </p:cNvSpPr>
            <p:nvPr/>
          </p:nvSpPr>
          <p:spPr bwMode="auto">
            <a:xfrm>
              <a:off x="816" y="449"/>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5" name="Freeform 34"/>
            <p:cNvSpPr>
              <a:spLocks/>
            </p:cNvSpPr>
            <p:nvPr/>
          </p:nvSpPr>
          <p:spPr bwMode="auto">
            <a:xfrm>
              <a:off x="484" y="517"/>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6" name="Freeform 35"/>
            <p:cNvSpPr>
              <a:spLocks/>
            </p:cNvSpPr>
            <p:nvPr/>
          </p:nvSpPr>
          <p:spPr bwMode="auto">
            <a:xfrm>
              <a:off x="1248" y="595"/>
              <a:ext cx="703" cy="125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7" name="Freeform 50"/>
            <p:cNvSpPr>
              <a:spLocks/>
            </p:cNvSpPr>
            <p:nvPr/>
          </p:nvSpPr>
          <p:spPr bwMode="auto">
            <a:xfrm>
              <a:off x="0" y="3304"/>
              <a:ext cx="797" cy="809"/>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8" name="Oval 55"/>
            <p:cNvSpPr>
              <a:spLocks noChangeArrowheads="1"/>
            </p:cNvSpPr>
            <p:nvPr/>
          </p:nvSpPr>
          <p:spPr bwMode="auto">
            <a:xfrm rot="1031138">
              <a:off x="1342" y="1845"/>
              <a:ext cx="318" cy="857"/>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9" name="Oval 58"/>
            <p:cNvSpPr>
              <a:spLocks noChangeArrowheads="1"/>
            </p:cNvSpPr>
            <p:nvPr/>
          </p:nvSpPr>
          <p:spPr bwMode="auto">
            <a:xfrm>
              <a:off x="1525" y="2352"/>
              <a:ext cx="134" cy="387"/>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90" name="Text Box 60"/>
            <p:cNvSpPr txBox="1">
              <a:spLocks noChangeArrowheads="1"/>
            </p:cNvSpPr>
            <p:nvPr/>
          </p:nvSpPr>
          <p:spPr bwMode="auto">
            <a:xfrm>
              <a:off x="3221" y="87"/>
              <a:ext cx="1702" cy="90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a:t>
              </a:r>
              <a:r>
                <a:rPr lang="es-ES" sz="900" b="1" dirty="0" smtClean="0">
                  <a:solidFill>
                    <a:schemeClr val="tx1">
                      <a:lumMod val="95000"/>
                      <a:lumOff val="5000"/>
                    </a:schemeClr>
                  </a:solidFill>
                  <a:effectLst>
                    <a:outerShdw blurRad="38100" dist="38100" dir="2700000" algn="tl">
                      <a:srgbClr val="000000">
                        <a:alpha val="43137"/>
                      </a:srgbClr>
                    </a:outerShdw>
                  </a:effectLst>
                  <a:latin typeface="Calibri" pitchFamily="34" charset="0"/>
                </a:rPr>
                <a:t>ACMM</a:t>
              </a:r>
              <a:endPar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endParaRPr>
            </a:p>
          </p:txBody>
        </p:sp>
        <p:sp>
          <p:nvSpPr>
            <p:cNvPr id="91" name="Oval 63"/>
            <p:cNvSpPr>
              <a:spLocks noChangeArrowheads="1"/>
            </p:cNvSpPr>
            <p:nvPr/>
          </p:nvSpPr>
          <p:spPr bwMode="auto">
            <a:xfrm rot="5400000">
              <a:off x="2981" y="1073"/>
              <a:ext cx="116" cy="251"/>
            </a:xfrm>
            <a:prstGeom prst="ellipse">
              <a:avLst/>
            </a:prstGeom>
            <a:solidFill>
              <a:srgbClr val="00FF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373997133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994515" y="2249404"/>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551385" y="2716226"/>
          <a:ext cx="4257052" cy="3800832"/>
        </p:xfrm>
        <a:graphic>
          <a:graphicData uri="http://schemas.openxmlformats.org/drawingml/2006/table">
            <a:tbl>
              <a:tblPr firstRow="1" bandRow="1">
                <a:tableStyleId>{5C22544A-7EE6-4342-B048-85BDC9FD1C3A}</a:tableStyleId>
              </a:tblPr>
              <a:tblGrid>
                <a:gridCol w="1728191"/>
                <a:gridCol w="470658"/>
                <a:gridCol w="481448"/>
                <a:gridCol w="1197613"/>
                <a:gridCol w="379142"/>
              </a:tblGrid>
              <a:tr h="506411">
                <a:tc gridSpan="3">
                  <a:txBody>
                    <a:bodyPr/>
                    <a:lstStyle/>
                    <a:p>
                      <a:pPr marL="704850" indent="0" algn="l" defTabSz="711200"/>
                      <a:r>
                        <a:rPr lang="es-ES" sz="1400" dirty="0" smtClean="0">
                          <a:solidFill>
                            <a:schemeClr val="tx1"/>
                          </a:solidFill>
                        </a:rPr>
                        <a:t>Walter Ochoa </a:t>
                      </a:r>
                      <a:r>
                        <a:rPr lang="es-ES" sz="1400" dirty="0" err="1" smtClean="0">
                          <a:solidFill>
                            <a:schemeClr val="tx1"/>
                          </a:solidFill>
                        </a:rPr>
                        <a:t>Guisao</a:t>
                      </a:r>
                      <a:r>
                        <a:rPr lang="es-ES" sz="1400" baseline="0" dirty="0" smtClean="0">
                          <a:solidFill>
                            <a:schemeClr val="tx1"/>
                          </a:solidFill>
                        </a:rPr>
                        <a:t> alias “</a:t>
                      </a:r>
                      <a:r>
                        <a:rPr lang="es-ES" sz="1400" baseline="0" dirty="0" err="1" smtClean="0">
                          <a:solidFill>
                            <a:schemeClr val="tx1"/>
                          </a:solidFill>
                        </a:rPr>
                        <a:t>Gurre</a:t>
                      </a:r>
                      <a:r>
                        <a:rPr lang="es-ES" sz="1400" baseline="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a:t>
                      </a:r>
                      <a:r>
                        <a:rPr lang="es-ES" sz="1050" baseline="0" dirty="0" smtClean="0">
                          <a:solidFill>
                            <a:schemeClr val="tx1"/>
                          </a:solidFill>
                        </a:rPr>
                        <a:t>del Frente Omar Isaza.</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7</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55</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Tortura</a:t>
                      </a:r>
                      <a:endParaRPr lang="es-ES" sz="1400" dirty="0"/>
                    </a:p>
                  </a:txBody>
                  <a:tcPr/>
                </a:tc>
                <a:tc hMerge="1">
                  <a:txBody>
                    <a:bodyPr/>
                    <a:lstStyle/>
                    <a:p>
                      <a:endParaRPr lang="es-ES" sz="1400" dirty="0"/>
                    </a:p>
                  </a:txBody>
                  <a:tcPr/>
                </a:tc>
                <a:tc>
                  <a:txBody>
                    <a:bodyPr/>
                    <a:lstStyle/>
                    <a:p>
                      <a:r>
                        <a:rPr lang="es-ES" sz="1400" dirty="0" smtClean="0"/>
                        <a:t>2</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17</a:t>
                      </a:r>
                      <a:endParaRPr lang="es-ES" sz="1400" dirty="0"/>
                    </a:p>
                  </a:txBody>
                  <a:tcPr/>
                </a:tc>
                <a:tc gridSpan="2">
                  <a:txBody>
                    <a:bodyPr/>
                    <a:lstStyle/>
                    <a:p>
                      <a:r>
                        <a:rPr lang="es-ES" sz="1400" dirty="0" smtClean="0"/>
                        <a:t>Acceso carnal violento </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Actos de barbarie</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Exacciones o contribuciones arbitrarias</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smtClean="0"/>
                        <a:t>Reclutamiento</a:t>
                      </a:r>
                      <a:r>
                        <a:rPr lang="es-ES" sz="1400" baseline="0" smtClean="0"/>
                        <a:t>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5</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Detención ilegal y privación del DP</a:t>
                      </a:r>
                      <a:endParaRPr lang="es-ES" sz="1400" dirty="0"/>
                    </a:p>
                  </a:txBody>
                  <a:tcPr/>
                </a:tc>
                <a:tc>
                  <a:txBody>
                    <a:bodyPr/>
                    <a:lstStyle/>
                    <a:p>
                      <a:r>
                        <a:rPr lang="es-ES" sz="1400" dirty="0" smtClean="0"/>
                        <a:t>5</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256551" y="1019345"/>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15</a:t>
            </a:r>
            <a:endParaRPr lang="es-ES" cap="small" dirty="0">
              <a:solidFill>
                <a:srgbClr val="C00000"/>
              </a:solidFill>
              <a:latin typeface="Agency FB" panose="020B0503020202020204" pitchFamily="34" charset="0"/>
            </a:endParaRPr>
          </a:p>
        </p:txBody>
      </p:sp>
      <p:sp>
        <p:nvSpPr>
          <p:cNvPr id="7" name="CuadroTexto 6"/>
          <p:cNvSpPr txBox="1"/>
          <p:nvPr/>
        </p:nvSpPr>
        <p:spPr>
          <a:xfrm>
            <a:off x="379945" y="1928820"/>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8" name="10 Imagen" descr="10179825.jpg"/>
          <p:cNvPicPr>
            <a:picLocks noChangeAspect="1"/>
          </p:cNvPicPr>
          <p:nvPr/>
        </p:nvPicPr>
        <p:blipFill>
          <a:blip r:embed="rId3" cstate="print"/>
          <a:stretch>
            <a:fillRect/>
          </a:stretch>
        </p:blipFill>
        <p:spPr>
          <a:xfrm>
            <a:off x="551384" y="2683118"/>
            <a:ext cx="504056" cy="529858"/>
          </a:xfrm>
          <a:prstGeom prst="rect">
            <a:avLst/>
          </a:prstGeom>
          <a:ln>
            <a:noFill/>
          </a:ln>
          <a:effectLst>
            <a:outerShdw blurRad="292100" dist="139700" dir="2700000" algn="tl" rotWithShape="0">
              <a:srgbClr val="333333">
                <a:alpha val="65000"/>
              </a:srgbClr>
            </a:outerShdw>
          </a:effectLst>
        </p:spPr>
      </p:pic>
      <p:graphicFrame>
        <p:nvGraphicFramePr>
          <p:cNvPr id="50" name="Tabla 49"/>
          <p:cNvGraphicFramePr>
            <a:graphicFrameLocks noGrp="1"/>
          </p:cNvGraphicFramePr>
          <p:nvPr>
            <p:extLst/>
          </p:nvPr>
        </p:nvGraphicFramePr>
        <p:xfrm>
          <a:off x="5303912" y="2663297"/>
          <a:ext cx="5659590" cy="1512263"/>
        </p:xfrm>
        <a:graphic>
          <a:graphicData uri="http://schemas.openxmlformats.org/drawingml/2006/table">
            <a:tbl>
              <a:tblPr firstRow="1" bandRow="1">
                <a:tableStyleId>{5C22544A-7EE6-4342-B048-85BDC9FD1C3A}</a:tableStyleId>
              </a:tblPr>
              <a:tblGrid>
                <a:gridCol w="2486335"/>
                <a:gridCol w="436951"/>
                <a:gridCol w="936104"/>
                <a:gridCol w="1296144"/>
                <a:gridCol w="504056"/>
              </a:tblGrid>
              <a:tr h="484926">
                <a:tc gridSpan="3">
                  <a:txBody>
                    <a:bodyPr/>
                    <a:lstStyle/>
                    <a:p>
                      <a:pPr marL="704850" indent="0" algn="l" defTabSz="711200"/>
                      <a:r>
                        <a:rPr lang="es-ES" sz="1400" dirty="0" err="1" smtClean="0">
                          <a:solidFill>
                            <a:schemeClr val="tx1"/>
                          </a:solidFill>
                        </a:rPr>
                        <a:t>Jhon</a:t>
                      </a:r>
                      <a:r>
                        <a:rPr lang="es-ES" sz="1400" dirty="0" smtClean="0">
                          <a:solidFill>
                            <a:schemeClr val="tx1"/>
                          </a:solidFill>
                        </a:rPr>
                        <a:t> Fredy Gallo Bedoya alias “Pájaro” </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a:t>
                      </a:r>
                      <a:r>
                        <a:rPr lang="es-ES" sz="1050" baseline="0" dirty="0" smtClean="0">
                          <a:solidFill>
                            <a:schemeClr val="tx1"/>
                          </a:solidFill>
                        </a:rPr>
                        <a:t>del Frente Celestino Mantilla</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5813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17984">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Desaparición forzada</a:t>
                      </a:r>
                      <a:endParaRPr lang="es-ES" sz="1400" dirty="0"/>
                    </a:p>
                  </a:txBody>
                  <a:tcPr/>
                </a:tc>
                <a:tc>
                  <a:txBody>
                    <a:bodyPr/>
                    <a:lstStyle/>
                    <a:p>
                      <a:r>
                        <a:rPr lang="es-ES" sz="1400" dirty="0" smtClean="0"/>
                        <a:t>3</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4</a:t>
                      </a:r>
                      <a:endParaRPr lang="es-ES" sz="1400" dirty="0"/>
                    </a:p>
                  </a:txBody>
                  <a:tcPr/>
                </a:tc>
              </a:tr>
              <a:tr h="317984">
                <a:tc>
                  <a:txBody>
                    <a:bodyPr/>
                    <a:lstStyle/>
                    <a:p>
                      <a:r>
                        <a:rPr lang="es-ES" sz="1400" dirty="0" smtClean="0"/>
                        <a:t>Hurto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hMerge="1">
                  <a:txBody>
                    <a:bodyPr/>
                    <a:lstStyle/>
                    <a:p>
                      <a:endParaRPr lang="es-ES" sz="1400" dirty="0"/>
                    </a:p>
                  </a:txBody>
                  <a:tcPr/>
                </a:tc>
                <a:tc>
                  <a:txBody>
                    <a:bodyPr/>
                    <a:lstStyle/>
                    <a:p>
                      <a:endParaRPr lang="es-ES" sz="1400" dirty="0"/>
                    </a:p>
                  </a:txBody>
                  <a:tcPr/>
                </a:tc>
              </a:tr>
            </a:tbl>
          </a:graphicData>
        </a:graphic>
      </p:graphicFrame>
      <p:pic>
        <p:nvPicPr>
          <p:cNvPr id="51" name="12 Imagen" descr="70351912.jpg"/>
          <p:cNvPicPr>
            <a:picLocks noChangeAspect="1"/>
          </p:cNvPicPr>
          <p:nvPr/>
        </p:nvPicPr>
        <p:blipFill>
          <a:blip r:embed="rId4" cstate="print"/>
          <a:stretch>
            <a:fillRect/>
          </a:stretch>
        </p:blipFill>
        <p:spPr>
          <a:xfrm>
            <a:off x="5329358" y="2621843"/>
            <a:ext cx="504056" cy="630337"/>
          </a:xfrm>
          <a:prstGeom prst="rect">
            <a:avLst/>
          </a:prstGeom>
          <a:ln>
            <a:noFill/>
          </a:ln>
          <a:effectLst>
            <a:outerShdw blurRad="292100" dist="139700" dir="2700000" algn="tl" rotWithShape="0">
              <a:srgbClr val="333333">
                <a:alpha val="65000"/>
              </a:srgbClr>
            </a:outerShdw>
          </a:effectLst>
        </p:spPr>
      </p:pic>
      <p:graphicFrame>
        <p:nvGraphicFramePr>
          <p:cNvPr id="52" name="Tabla 51"/>
          <p:cNvGraphicFramePr>
            <a:graphicFrameLocks noGrp="1"/>
          </p:cNvGraphicFramePr>
          <p:nvPr>
            <p:extLst/>
          </p:nvPr>
        </p:nvGraphicFramePr>
        <p:xfrm>
          <a:off x="4943872" y="4725144"/>
          <a:ext cx="3528392" cy="1493520"/>
        </p:xfrm>
        <a:graphic>
          <a:graphicData uri="http://schemas.openxmlformats.org/drawingml/2006/table">
            <a:tbl>
              <a:tblPr firstRow="1" bandRow="1">
                <a:tableStyleId>{5C22544A-7EE6-4342-B048-85BDC9FD1C3A}</a:tableStyleId>
              </a:tblPr>
              <a:tblGrid>
                <a:gridCol w="2160240"/>
                <a:gridCol w="136291"/>
                <a:gridCol w="1231861"/>
              </a:tblGrid>
              <a:tr h="506411">
                <a:tc>
                  <a:txBody>
                    <a:bodyPr/>
                    <a:lstStyle/>
                    <a:p>
                      <a:pPr marL="704850" indent="0" algn="l" defTabSz="711200"/>
                      <a:r>
                        <a:rPr lang="es-ES" sz="1400" dirty="0" smtClean="0">
                          <a:solidFill>
                            <a:schemeClr val="tx1"/>
                          </a:solidFill>
                        </a:rPr>
                        <a:t>Oliverio Isaza Gómez alias “Terror”</a:t>
                      </a:r>
                      <a:endParaRPr lang="es-ES" sz="1400" dirty="0">
                        <a:solidFill>
                          <a:schemeClr val="tx1"/>
                        </a:solidFill>
                      </a:endParaRPr>
                    </a:p>
                  </a:txBody>
                  <a:tcPr>
                    <a:solidFill>
                      <a:schemeClr val="bg1">
                        <a:lumMod val="95000"/>
                      </a:schemeClr>
                    </a:solidFill>
                  </a:tcPr>
                </a:tc>
                <a:tc gridSpan="2">
                  <a:txBody>
                    <a:bodyPr/>
                    <a:lstStyle/>
                    <a:p>
                      <a:pPr marL="0" indent="0" algn="l" defTabSz="185738"/>
                      <a:r>
                        <a:rPr lang="es-ES" sz="1300" dirty="0" smtClean="0">
                          <a:solidFill>
                            <a:schemeClr val="tx1"/>
                          </a:solidFill>
                        </a:rPr>
                        <a:t>Comandante</a:t>
                      </a:r>
                      <a:r>
                        <a:rPr lang="es-ES" sz="1400" baseline="0" dirty="0" smtClean="0">
                          <a:solidFill>
                            <a:schemeClr val="tx1"/>
                          </a:solidFill>
                        </a:rPr>
                        <a:t> </a:t>
                      </a:r>
                      <a:r>
                        <a:rPr lang="es-ES" sz="1050" baseline="0" dirty="0" smtClean="0">
                          <a:solidFill>
                            <a:schemeClr val="tx1"/>
                          </a:solidFill>
                        </a:rPr>
                        <a:t>del Frente Oliverio Isaza</a:t>
                      </a:r>
                      <a:endParaRPr lang="es-ES" sz="105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r>
              <a:tr h="34328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CO"/>
                    </a:p>
                  </a:txBody>
                  <a:tcPr/>
                </a:tc>
                <a:tc hMerge="1">
                  <a:txBody>
                    <a:bodyPr/>
                    <a:lstStyle/>
                    <a:p>
                      <a:endParaRPr lang="es-ES" sz="1600" dirty="0"/>
                    </a:p>
                  </a:txBody>
                  <a:tcPr/>
                </a:tc>
              </a:tr>
              <a:tr h="246453">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a:t>
                      </a:r>
                      <a:r>
                        <a:rPr lang="es-ES" sz="1400" baseline="0" dirty="0" smtClean="0"/>
                        <a:t> ilícito</a:t>
                      </a:r>
                      <a:endParaRPr lang="es-ES" sz="1400" dirty="0"/>
                    </a:p>
                  </a:txBody>
                  <a:tcPr/>
                </a:tc>
                <a:tc hMerge="1">
                  <a:txBody>
                    <a:bodyPr/>
                    <a:lstStyle/>
                    <a:p>
                      <a:endParaRPr lang="es-CO"/>
                    </a:p>
                  </a:txBody>
                  <a:tcPr/>
                </a:tc>
                <a:tc>
                  <a:txBody>
                    <a:bodyPr/>
                    <a:lstStyle/>
                    <a:p>
                      <a:r>
                        <a:rPr lang="es-ES" sz="1400" dirty="0" smtClean="0"/>
                        <a:t>14</a:t>
                      </a:r>
                      <a:endParaRPr lang="es-ES" sz="1400" dirty="0"/>
                    </a:p>
                  </a:txBody>
                  <a:tcPr/>
                </a:tc>
              </a:tr>
            </a:tbl>
          </a:graphicData>
        </a:graphic>
      </p:graphicFrame>
      <p:graphicFrame>
        <p:nvGraphicFramePr>
          <p:cNvPr id="92" name="Tabla 91"/>
          <p:cNvGraphicFramePr>
            <a:graphicFrameLocks noGrp="1"/>
          </p:cNvGraphicFramePr>
          <p:nvPr>
            <p:extLst/>
          </p:nvPr>
        </p:nvGraphicFramePr>
        <p:xfrm>
          <a:off x="8616280" y="4509120"/>
          <a:ext cx="3168353" cy="1706880"/>
        </p:xfrm>
        <a:graphic>
          <a:graphicData uri="http://schemas.openxmlformats.org/drawingml/2006/table">
            <a:tbl>
              <a:tblPr firstRow="1" bandRow="1">
                <a:tableStyleId>{5C22544A-7EE6-4342-B048-85BDC9FD1C3A}</a:tableStyleId>
              </a:tblPr>
              <a:tblGrid>
                <a:gridCol w="1944216"/>
                <a:gridCol w="1224137"/>
              </a:tblGrid>
              <a:tr h="484926">
                <a:tc>
                  <a:txBody>
                    <a:bodyPr/>
                    <a:lstStyle/>
                    <a:p>
                      <a:pPr marL="542925" indent="0" algn="l" defTabSz="711200"/>
                      <a:r>
                        <a:rPr lang="es-ES" sz="1400" dirty="0" smtClean="0">
                          <a:solidFill>
                            <a:schemeClr val="tx1"/>
                          </a:solidFill>
                        </a:rPr>
                        <a:t>Luis Eduardo Zuluaga Arcila alias “Mac </a:t>
                      </a:r>
                      <a:r>
                        <a:rPr lang="es-ES" sz="1400" dirty="0" err="1" smtClean="0">
                          <a:solidFill>
                            <a:schemeClr val="tx1"/>
                          </a:solidFill>
                        </a:rPr>
                        <a:t>Guiver</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300" dirty="0" smtClean="0">
                          <a:solidFill>
                            <a:schemeClr val="tx1"/>
                          </a:solidFill>
                        </a:rPr>
                        <a:t>Comandante</a:t>
                      </a:r>
                      <a:r>
                        <a:rPr lang="es-ES" sz="1300" baseline="0" dirty="0" smtClean="0">
                          <a:solidFill>
                            <a:schemeClr val="tx1"/>
                          </a:solidFill>
                        </a:rPr>
                        <a:t> </a:t>
                      </a:r>
                      <a:r>
                        <a:rPr lang="es-ES" sz="1050" baseline="0" dirty="0" smtClean="0">
                          <a:solidFill>
                            <a:schemeClr val="tx1"/>
                          </a:solidFill>
                        </a:rPr>
                        <a:t>del Frente Luis Zuluaga</a:t>
                      </a:r>
                      <a:endParaRPr lang="es-ES" sz="1050" dirty="0">
                        <a:solidFill>
                          <a:schemeClr val="tx1"/>
                        </a:solidFill>
                      </a:endParaRPr>
                    </a:p>
                  </a:txBody>
                  <a:tcPr>
                    <a:solidFill>
                      <a:schemeClr val="bg1">
                        <a:lumMod val="95000"/>
                      </a:schemeClr>
                    </a:solidFill>
                  </a:tcPr>
                </a:tc>
              </a:tr>
              <a:tr h="358135">
                <a:tc gridSpan="2">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r h="27583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2</a:t>
                      </a:r>
                      <a:endParaRPr lang="es-ES" sz="1400" dirty="0"/>
                    </a:p>
                  </a:txBody>
                  <a:tcPr/>
                </a:tc>
              </a:tr>
            </a:tbl>
          </a:graphicData>
        </a:graphic>
      </p:graphicFrame>
      <p:pic>
        <p:nvPicPr>
          <p:cNvPr id="93" name="7 Imagen" descr="71481287.jpg"/>
          <p:cNvPicPr>
            <a:picLocks noChangeAspect="1"/>
          </p:cNvPicPr>
          <p:nvPr/>
        </p:nvPicPr>
        <p:blipFill>
          <a:blip r:embed="rId5" cstate="print"/>
          <a:stretch>
            <a:fillRect/>
          </a:stretch>
        </p:blipFill>
        <p:spPr>
          <a:xfrm>
            <a:off x="4943872" y="4725144"/>
            <a:ext cx="527162" cy="657836"/>
          </a:xfrm>
          <a:prstGeom prst="rect">
            <a:avLst/>
          </a:prstGeom>
          <a:ln>
            <a:noFill/>
          </a:ln>
          <a:effectLst>
            <a:outerShdw blurRad="292100" dist="139700" dir="2700000" algn="tl" rotWithShape="0">
              <a:srgbClr val="333333">
                <a:alpha val="65000"/>
              </a:srgbClr>
            </a:outerShdw>
          </a:effectLst>
        </p:spPr>
      </p:pic>
      <p:pic>
        <p:nvPicPr>
          <p:cNvPr id="94" name="8 Imagen" descr="15432304.jpg"/>
          <p:cNvPicPr>
            <a:picLocks noChangeAspect="1"/>
          </p:cNvPicPr>
          <p:nvPr/>
        </p:nvPicPr>
        <p:blipFill>
          <a:blip r:embed="rId6" cstate="print"/>
          <a:stretch>
            <a:fillRect/>
          </a:stretch>
        </p:blipFill>
        <p:spPr>
          <a:xfrm>
            <a:off x="8616280" y="4556302"/>
            <a:ext cx="576064" cy="72038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83784225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5104" y="-99392"/>
            <a:ext cx="12072664" cy="1871663"/>
          </a:xfrm>
        </p:spPr>
        <p:txBody>
          <a:bodyPr>
            <a:normAutofit/>
          </a:bodyPr>
          <a:lstStyle/>
          <a:p>
            <a:pPr lvl="0" algn="ctr"/>
            <a:r>
              <a:rPr lang="es-ES" b="1" cap="small" dirty="0" smtClean="0">
                <a:solidFill>
                  <a:srgbClr val="C00000"/>
                </a:solidFill>
                <a:cs typeface="Arial" pitchFamily="34" charset="0"/>
              </a:rPr>
              <a:t>Sentencia 15</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del Magdalena Medio</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318788" y="1892503"/>
            <a:ext cx="11665296" cy="5262979"/>
          </a:xfrm>
          <a:prstGeom prst="rect">
            <a:avLst/>
          </a:prstGeom>
        </p:spPr>
        <p:txBody>
          <a:bodyPr wrap="square">
            <a:spAutoFit/>
          </a:bodyPr>
          <a:lstStyle/>
          <a:p>
            <a:pPr marL="0" lvl="1" algn="just"/>
            <a:r>
              <a:rPr lang="es-ES" sz="1200" b="1" dirty="0">
                <a:latin typeface="Malgun Gothic" panose="020B0503020000020004" pitchFamily="34" charset="-127"/>
                <a:ea typeface="Malgun Gothic" panose="020B0503020000020004" pitchFamily="34" charset="-127"/>
              </a:rPr>
              <a:t>1994: Grupo autónomo de Autodefensas Campesinas de Magdalena Medio. </a:t>
            </a:r>
            <a:r>
              <a:rPr lang="es-ES" sz="1200" dirty="0">
                <a:latin typeface="Malgun Gothic" panose="020B0503020000020004" pitchFamily="34" charset="-127"/>
                <a:ea typeface="Malgun Gothic" panose="020B0503020000020004" pitchFamily="34" charset="-127"/>
              </a:rPr>
              <a:t>Para este momento se separan completamente de las Autodefensas de Puerto Boyacá e inician un proceso sostenido de crecimiento independiente. La primera estructura contaba con cerca de 120 hombres en armas y se organizan de la siguiente manera: </a:t>
            </a:r>
            <a:endParaRPr lang="es-CO" sz="1200" dirty="0">
              <a:latin typeface="Malgun Gothic" panose="020B0503020000020004" pitchFamily="34" charset="-127"/>
              <a:ea typeface="Malgun Gothic" panose="020B0503020000020004" pitchFamily="34" charset="-127"/>
            </a:endParaRPr>
          </a:p>
          <a:p>
            <a:pPr algn="just"/>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bajo mando directo de RAMÓN ISAZA: ubicado en San Miguel (Antioquia) y en la vereda Piedra Candela del municipio de </a:t>
            </a:r>
            <a:r>
              <a:rPr lang="es-ES" sz="1200" dirty="0" err="1">
                <a:latin typeface="Malgun Gothic" panose="020B0503020000020004" pitchFamily="34" charset="-127"/>
                <a:ea typeface="Malgun Gothic" panose="020B0503020000020004" pitchFamily="34" charset="-127"/>
              </a:rPr>
              <a:t>Norcasia</a:t>
            </a:r>
            <a:r>
              <a:rPr lang="es-ES" sz="1200" dirty="0">
                <a:latin typeface="Malgun Gothic" panose="020B0503020000020004" pitchFamily="34" charset="-127"/>
                <a:ea typeface="Malgun Gothic" panose="020B0503020000020004" pitchFamily="34" charset="-127"/>
              </a:rPr>
              <a:t> (Caldas) con desplazamientos hacia Puerto Triunfo (Antioquia);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especial de choque y combate llamado "Los Halcones" al mando de Omar de Jesús Isaza Gómez, alías "Teniente", y con injerencia en suroriente antioqueño. Luego, alias "Teniente" sería reubicado en </a:t>
            </a:r>
            <a:r>
              <a:rPr lang="es-ES" sz="1200" dirty="0" err="1">
                <a:latin typeface="Malgun Gothic" panose="020B0503020000020004" pitchFamily="34" charset="-127"/>
                <a:ea typeface="Malgun Gothic" panose="020B0503020000020004" pitchFamily="34" charset="-127"/>
              </a:rPr>
              <a:t>Norcasia</a:t>
            </a:r>
            <a:r>
              <a:rPr lang="es-ES" sz="1200" dirty="0">
                <a:latin typeface="Malgun Gothic" panose="020B0503020000020004" pitchFamily="34" charset="-127"/>
                <a:ea typeface="Malgun Gothic" panose="020B0503020000020004" pitchFamily="34" charset="-127"/>
              </a:rPr>
              <a:t> y Samaná (Caldas) donde desaparece en 1998;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Zona San Miguel a cargo de Jorge Enrique Echeverry alias "Vaso";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de Puerto Triunfo, al mando de alias "Canario";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Zona de Puerto Perales y </a:t>
            </a:r>
            <a:r>
              <a:rPr lang="es-ES" sz="1200" dirty="0" err="1">
                <a:latin typeface="Malgun Gothic" panose="020B0503020000020004" pitchFamily="34" charset="-127"/>
                <a:ea typeface="Malgun Gothic" panose="020B0503020000020004" pitchFamily="34" charset="-127"/>
              </a:rPr>
              <a:t>Cocorná</a:t>
            </a:r>
            <a:r>
              <a:rPr lang="es-ES" sz="1200" dirty="0">
                <a:latin typeface="Malgun Gothic" panose="020B0503020000020004" pitchFamily="34" charset="-127"/>
                <a:ea typeface="Malgun Gothic" panose="020B0503020000020004" pitchFamily="34" charset="-127"/>
              </a:rPr>
              <a:t> (Antioquia) al mando de alias "</a:t>
            </a:r>
            <a:r>
              <a:rPr lang="es-ES" sz="1200" dirty="0" err="1">
                <a:latin typeface="Malgun Gothic" panose="020B0503020000020004" pitchFamily="34" charset="-127"/>
                <a:ea typeface="Malgun Gothic" panose="020B0503020000020004" pitchFamily="34" charset="-127"/>
              </a:rPr>
              <a:t>Guerrillo</a:t>
            </a:r>
            <a:r>
              <a:rPr lang="es-ES" sz="1200" dirty="0">
                <a:latin typeface="Malgun Gothic" panose="020B0503020000020004" pitchFamily="34" charset="-127"/>
                <a:ea typeface="Malgun Gothic" panose="020B0503020000020004" pitchFamily="34" charset="-127"/>
              </a:rPr>
              <a:t>";</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comandado por José Gabriel González alias "Campeón" en Las Mercedes;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de Jesús Antonio N. alias "Julián" en Puerto </a:t>
            </a:r>
            <a:r>
              <a:rPr lang="es-ES" sz="1200" dirty="0" err="1">
                <a:latin typeface="Malgun Gothic" panose="020B0503020000020004" pitchFamily="34" charset="-127"/>
                <a:ea typeface="Malgun Gothic" panose="020B0503020000020004" pitchFamily="34" charset="-127"/>
              </a:rPr>
              <a:t>Nare</a:t>
            </a:r>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lvl="0" algn="just"/>
            <a:r>
              <a:rPr lang="es-ES" sz="1200" dirty="0">
                <a:latin typeface="Malgun Gothic" panose="020B0503020000020004" pitchFamily="34" charset="-127"/>
                <a:ea typeface="Malgun Gothic" panose="020B0503020000020004" pitchFamily="34" charset="-127"/>
              </a:rPr>
              <a:t>Grupo móvil de alias "</a:t>
            </a:r>
            <a:r>
              <a:rPr lang="es-ES" sz="1200" dirty="0" err="1">
                <a:latin typeface="Malgun Gothic" panose="020B0503020000020004" pitchFamily="34" charset="-127"/>
                <a:ea typeface="Malgun Gothic" panose="020B0503020000020004" pitchFamily="34" charset="-127"/>
              </a:rPr>
              <a:t>Pedrucho</a:t>
            </a:r>
            <a:r>
              <a:rPr lang="es-ES" sz="1200" dirty="0">
                <a:latin typeface="Malgun Gothic" panose="020B0503020000020004" pitchFamily="34" charset="-127"/>
                <a:ea typeface="Malgun Gothic" panose="020B0503020000020004" pitchFamily="34" charset="-127"/>
              </a:rPr>
              <a:t>" (en zona oriental del departamento Caldas, y los municipios de Guaduas, Puerto Bogotá y </a:t>
            </a:r>
            <a:r>
              <a:rPr lang="es-ES" sz="1200" dirty="0" err="1">
                <a:latin typeface="Malgun Gothic" panose="020B0503020000020004" pitchFamily="34" charset="-127"/>
                <a:ea typeface="Malgun Gothic" panose="020B0503020000020004" pitchFamily="34" charset="-127"/>
              </a:rPr>
              <a:t>Cambao</a:t>
            </a:r>
            <a:r>
              <a:rPr lang="es-ES" sz="1200" dirty="0">
                <a:latin typeface="Malgun Gothic" panose="020B0503020000020004" pitchFamily="34" charset="-127"/>
                <a:ea typeface="Malgun Gothic" panose="020B0503020000020004" pitchFamily="34" charset="-127"/>
              </a:rPr>
              <a:t> en Cundinamarca); y </a:t>
            </a:r>
            <a:endParaRPr lang="es-CO" sz="1200" dirty="0">
              <a:latin typeface="Malgun Gothic" panose="020B0503020000020004" pitchFamily="34" charset="-127"/>
              <a:ea typeface="Malgun Gothic" panose="020B0503020000020004" pitchFamily="34" charset="-127"/>
            </a:endParaRPr>
          </a:p>
          <a:p>
            <a:pPr lvl="0"/>
            <a:r>
              <a:rPr lang="es-ES" sz="1200" dirty="0">
                <a:latin typeface="Malgun Gothic" panose="020B0503020000020004" pitchFamily="34" charset="-127"/>
                <a:ea typeface="Malgun Gothic" panose="020B0503020000020004" pitchFamily="34" charset="-127"/>
              </a:rPr>
              <a:t>Zona de La Danta, </a:t>
            </a:r>
            <a:r>
              <a:rPr lang="es-ES" sz="1200" dirty="0" err="1">
                <a:latin typeface="Malgun Gothic" panose="020B0503020000020004" pitchFamily="34" charset="-127"/>
                <a:ea typeface="Malgun Gothic" panose="020B0503020000020004" pitchFamily="34" charset="-127"/>
              </a:rPr>
              <a:t>Sonsón</a:t>
            </a:r>
            <a:r>
              <a:rPr lang="es-ES" sz="1200" dirty="0">
                <a:latin typeface="Malgun Gothic" panose="020B0503020000020004" pitchFamily="34" charset="-127"/>
                <a:ea typeface="Malgun Gothic" panose="020B0503020000020004" pitchFamily="34" charset="-127"/>
              </a:rPr>
              <a:t> (Antioquia), al mando de Ovidio Isaza Gómez alias "Roque", hijo de RAMÓN ISAZA</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a:latin typeface="Malgun Gothic" panose="020B0503020000020004" pitchFamily="34" charset="-127"/>
                <a:ea typeface="Malgun Gothic" panose="020B0503020000020004" pitchFamily="34" charset="-127"/>
              </a:rPr>
              <a:t>Año 2000: creación de frentes. Estructura militar. </a:t>
            </a:r>
            <a:r>
              <a:rPr lang="es-ES" sz="1200" dirty="0">
                <a:latin typeface="Malgun Gothic" panose="020B0503020000020004" pitchFamily="34" charset="-127"/>
                <a:ea typeface="Malgun Gothic" panose="020B0503020000020004" pitchFamily="34" charset="-127"/>
              </a:rPr>
              <a:t>Durante este año hubo un proceso de creación y descentralización de frentes, lo que llevaría a la creación de las estructuras siguientes: </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a:latin typeface="Malgun Gothic" panose="020B0503020000020004" pitchFamily="34" charset="-127"/>
                <a:ea typeface="Malgun Gothic" panose="020B0503020000020004" pitchFamily="34" charset="-127"/>
              </a:rPr>
              <a:t>Frente Central</a:t>
            </a:r>
            <a:r>
              <a:rPr lang="es-ES" sz="1200" dirty="0">
                <a:latin typeface="Malgun Gothic" panose="020B0503020000020004" pitchFamily="34" charset="-127"/>
                <a:ea typeface="Malgun Gothic" panose="020B0503020000020004" pitchFamily="34" charset="-127"/>
              </a:rPr>
              <a:t>, comando por RAMÓN ISAZA, escolta de 11 hombres y alrededor de 50 hombres distribuidos en las diferentes zonas de actuación de Puerto Triunfo y Puerto </a:t>
            </a:r>
            <a:r>
              <a:rPr lang="es-ES" sz="1200" dirty="0" err="1">
                <a:latin typeface="Malgun Gothic" panose="020B0503020000020004" pitchFamily="34" charset="-127"/>
                <a:ea typeface="Malgun Gothic" panose="020B0503020000020004" pitchFamily="34" charset="-127"/>
              </a:rPr>
              <a:t>Nare</a:t>
            </a:r>
            <a:r>
              <a:rPr lang="es-ES" sz="1200" dirty="0">
                <a:latin typeface="Malgun Gothic" panose="020B0503020000020004" pitchFamily="34" charset="-127"/>
                <a:ea typeface="Malgun Gothic" panose="020B0503020000020004" pitchFamily="34" charset="-127"/>
              </a:rPr>
              <a:t> (Antioquia</a:t>
            </a:r>
            <a:r>
              <a:rPr lang="es-ES" sz="1200" dirty="0" smtClean="0">
                <a:latin typeface="Malgun Gothic" panose="020B0503020000020004" pitchFamily="34" charset="-127"/>
                <a:ea typeface="Malgun Gothic" panose="020B0503020000020004" pitchFamily="34" charset="-127"/>
              </a:rPr>
              <a:t>).</a:t>
            </a:r>
          </a:p>
          <a:p>
            <a:pPr marL="0" lvl="1"/>
            <a:endParaRPr lang="es-ES" sz="1200" dirty="0">
              <a:latin typeface="Malgun Gothic" panose="020B0503020000020004" pitchFamily="34" charset="-127"/>
              <a:ea typeface="Malgun Gothic" panose="020B0503020000020004" pitchFamily="34" charset="-127"/>
            </a:endParaRPr>
          </a:p>
          <a:p>
            <a:r>
              <a:rPr lang="es-ES" sz="1200" b="1" dirty="0">
                <a:latin typeface="Malgun Gothic" panose="020B0503020000020004" pitchFamily="34" charset="-127"/>
                <a:ea typeface="Malgun Gothic" panose="020B0503020000020004" pitchFamily="34" charset="-127"/>
              </a:rPr>
              <a:t>Frente Omar Isaza (FOI)</a:t>
            </a:r>
            <a:r>
              <a:rPr lang="es-ES" sz="1200" dirty="0">
                <a:latin typeface="Malgun Gothic" panose="020B0503020000020004" pitchFamily="34" charset="-127"/>
                <a:ea typeface="Malgun Gothic" panose="020B0503020000020004" pitchFamily="34" charset="-127"/>
              </a:rPr>
              <a:t>: Grupo que se organiza en enero del año 2000 con la comandancia militar de Luís Fernando Herrera Gil alias "Memo Chiquito" o "Juan Carlos" y Walter Ochoa Guisa alias "El </a:t>
            </a:r>
            <a:r>
              <a:rPr lang="es-ES" sz="1200" dirty="0" err="1">
                <a:latin typeface="Malgun Gothic" panose="020B0503020000020004" pitchFamily="34" charset="-127"/>
                <a:ea typeface="Malgun Gothic" panose="020B0503020000020004" pitchFamily="34" charset="-127"/>
              </a:rPr>
              <a:t>Gurre</a:t>
            </a:r>
            <a:r>
              <a:rPr lang="es-ES" sz="1200" dirty="0">
                <a:latin typeface="Malgun Gothic" panose="020B0503020000020004" pitchFamily="34" charset="-127"/>
                <a:ea typeface="Malgun Gothic" panose="020B0503020000020004" pitchFamily="34" charset="-127"/>
              </a:rPr>
              <a:t>" en la comandancia política. Este frente fue el de mayor expansión y tuvo presencia en:</a:t>
            </a:r>
            <a:endParaRPr lang="es-CO" sz="1200" dirty="0">
              <a:latin typeface="Malgun Gothic" panose="020B0503020000020004" pitchFamily="34" charset="-127"/>
              <a:ea typeface="Malgun Gothic" panose="020B0503020000020004" pitchFamily="34" charset="-127"/>
            </a:endParaRPr>
          </a:p>
          <a:p>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r>
              <a:rPr lang="es-CO" sz="1200" dirty="0">
                <a:latin typeface="Malgun Gothic" panose="020B0503020000020004" pitchFamily="34" charset="-127"/>
                <a:ea typeface="Malgun Gothic" panose="020B0503020000020004" pitchFamily="34" charset="-127"/>
              </a:rPr>
              <a:t>Departamento de Tolima: Honda, Mariquita, Armero (Guayabal), Palo Cabildo, Frías, </a:t>
            </a:r>
            <a:r>
              <a:rPr lang="es-CO" sz="1200" dirty="0" err="1">
                <a:latin typeface="Malgun Gothic" panose="020B0503020000020004" pitchFamily="34" charset="-127"/>
                <a:ea typeface="Malgun Gothic" panose="020B0503020000020004" pitchFamily="34" charset="-127"/>
              </a:rPr>
              <a:t>Falan</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Casabianca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Herveo</a:t>
            </a:r>
            <a:r>
              <a:rPr lang="es-CO" sz="1200" dirty="0">
                <a:latin typeface="Malgun Gothic" panose="020B0503020000020004" pitchFamily="34" charset="-127"/>
                <a:ea typeface="Malgun Gothic" panose="020B0503020000020004" pitchFamily="34" charset="-127"/>
              </a:rPr>
              <a:t>, Fresno, Venadillo y Villahermosa.</a:t>
            </a:r>
          </a:p>
          <a:p>
            <a:pPr marL="0" lvl="1"/>
            <a:endParaRPr lang="es-CO" sz="1200" dirty="0">
              <a:latin typeface="Malgun Gothic" panose="020B0503020000020004" pitchFamily="34" charset="-127"/>
              <a:ea typeface="Malgun Gothic" panose="020B0503020000020004" pitchFamily="34" charset="-127"/>
            </a:endParaRPr>
          </a:p>
          <a:p>
            <a:r>
              <a:rPr lang="es-CO" sz="1200" b="1" dirty="0"/>
              <a:t> </a:t>
            </a:r>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3784888751"/>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205506"/>
            <a:ext cx="12072664" cy="1871663"/>
          </a:xfrm>
        </p:spPr>
        <p:txBody>
          <a:bodyPr>
            <a:normAutofit/>
          </a:bodyPr>
          <a:lstStyle/>
          <a:p>
            <a:pPr lvl="0" algn="ctr"/>
            <a:r>
              <a:rPr lang="es-ES" b="1" cap="small" dirty="0" smtClean="0">
                <a:solidFill>
                  <a:srgbClr val="C00000"/>
                </a:solidFill>
                <a:cs typeface="Arial" pitchFamily="34" charset="0"/>
              </a:rPr>
              <a:t>Sentencia 15</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del Magdalena Medio</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r>
              <a:rPr lang="es-ES" sz="1800" cap="small" dirty="0" smtClean="0">
                <a:solidFill>
                  <a:schemeClr val="accent6">
                    <a:lumMod val="75000"/>
                  </a:schemeClr>
                </a:solidFill>
              </a:rPr>
              <a:t>(Continuación)</a:t>
            </a:r>
            <a:endParaRPr lang="es-CO" sz="1800" cap="small" dirty="0">
              <a:solidFill>
                <a:schemeClr val="accent6">
                  <a:lumMod val="75000"/>
                </a:schemeClr>
              </a:solidFill>
            </a:endParaRPr>
          </a:p>
        </p:txBody>
      </p:sp>
      <p:sp>
        <p:nvSpPr>
          <p:cNvPr id="5" name="Rectángulo 4"/>
          <p:cNvSpPr/>
          <p:nvPr/>
        </p:nvSpPr>
        <p:spPr>
          <a:xfrm>
            <a:off x="407368" y="2348880"/>
            <a:ext cx="11521280" cy="3785652"/>
          </a:xfrm>
          <a:prstGeom prst="rect">
            <a:avLst/>
          </a:prstGeom>
        </p:spPr>
        <p:txBody>
          <a:bodyPr wrap="square">
            <a:spAutoFit/>
          </a:bodyPr>
          <a:lstStyle/>
          <a:p>
            <a:pPr lvl="0"/>
            <a:r>
              <a:rPr lang="es-CO" sz="1200" dirty="0" smtClean="0">
                <a:latin typeface="Malgun Gothic" panose="020B0503020000020004" pitchFamily="34" charset="-127"/>
                <a:ea typeface="Malgun Gothic" panose="020B0503020000020004" pitchFamily="34" charset="-127"/>
              </a:rPr>
              <a:t>Departamento </a:t>
            </a:r>
            <a:r>
              <a:rPr lang="es-CO" sz="1200" dirty="0">
                <a:latin typeface="Malgun Gothic" panose="020B0503020000020004" pitchFamily="34" charset="-127"/>
                <a:ea typeface="Malgun Gothic" panose="020B0503020000020004" pitchFamily="34" charset="-127"/>
              </a:rPr>
              <a:t>de Caldas: Samaná, </a:t>
            </a:r>
            <a:r>
              <a:rPr lang="es-CO" sz="1200" dirty="0" err="1">
                <a:latin typeface="Malgun Gothic" panose="020B0503020000020004" pitchFamily="34" charset="-127"/>
                <a:ea typeface="Malgun Gothic" panose="020B0503020000020004" pitchFamily="34" charset="-127"/>
              </a:rPr>
              <a:t>Norcasia</a:t>
            </a:r>
            <a:r>
              <a:rPr lang="es-CO" sz="1200" dirty="0">
                <a:latin typeface="Malgun Gothic" panose="020B0503020000020004" pitchFamily="34" charset="-127"/>
                <a:ea typeface="Malgun Gothic" panose="020B0503020000020004" pitchFamily="34" charset="-127"/>
              </a:rPr>
              <a:t>, Marquetalia, Manzanares, Pensilvania, Victoria y La Dorada. Al llegar a Caldas absorben una estructura ilegal preexistente bajo el mando de César Ruiz Arévalo alias "El Patrón". En esta zona los principales comandantes fueron los conocidos con los alias de: "Vaso", "Tolima", "Melchor" y "Costeño". </a:t>
            </a:r>
          </a:p>
          <a:p>
            <a:pPr lvl="0"/>
            <a:r>
              <a:rPr lang="es-CO" sz="1200" dirty="0">
                <a:latin typeface="Malgun Gothic" panose="020B0503020000020004" pitchFamily="34" charset="-127"/>
                <a:ea typeface="Malgun Gothic" panose="020B0503020000020004" pitchFamily="34" charset="-127"/>
              </a:rPr>
              <a:t>Departamento de Antioquia: San Miguel (</a:t>
            </a:r>
            <a:r>
              <a:rPr lang="es-CO" sz="1200" dirty="0" err="1">
                <a:latin typeface="Malgun Gothic" panose="020B0503020000020004" pitchFamily="34" charset="-127"/>
                <a:ea typeface="Malgun Gothic" panose="020B0503020000020004" pitchFamily="34" charset="-127"/>
              </a:rPr>
              <a:t>Sonsón</a:t>
            </a:r>
            <a:r>
              <a:rPr lang="es-CO" sz="1200" dirty="0">
                <a:latin typeface="Malgun Gothic" panose="020B0503020000020004" pitchFamily="34" charset="-127"/>
                <a:ea typeface="Malgun Gothic" panose="020B0503020000020004" pitchFamily="34" charset="-127"/>
              </a:rPr>
              <a:t>) </a:t>
            </a:r>
            <a:endParaRPr lang="es-CO" sz="1200" dirty="0" smtClean="0">
              <a:latin typeface="Malgun Gothic" panose="020B0503020000020004" pitchFamily="34" charset="-127"/>
              <a:ea typeface="Malgun Gothic" panose="020B0503020000020004" pitchFamily="34" charset="-127"/>
            </a:endParaRPr>
          </a:p>
          <a:p>
            <a:pPr lvl="0"/>
            <a:endParaRPr lang="es-CO" sz="1200" dirty="0">
              <a:latin typeface="Malgun Gothic" panose="020B0503020000020004" pitchFamily="34" charset="-127"/>
              <a:ea typeface="Malgun Gothic" panose="020B0503020000020004" pitchFamily="34" charset="-127"/>
            </a:endParaRPr>
          </a:p>
          <a:p>
            <a:pPr lvl="0"/>
            <a:r>
              <a:rPr lang="es-CO" sz="1200" dirty="0">
                <a:latin typeface="Malgun Gothic" panose="020B0503020000020004" pitchFamily="34" charset="-127"/>
                <a:ea typeface="Malgun Gothic" panose="020B0503020000020004" pitchFamily="34" charset="-127"/>
              </a:rPr>
              <a:t>Departamento de Cundinamarca: Puerto Bogotá (Guaduas) y </a:t>
            </a:r>
            <a:r>
              <a:rPr lang="es-CO" sz="1200" dirty="0" err="1">
                <a:latin typeface="Malgun Gothic" panose="020B0503020000020004" pitchFamily="34" charset="-127"/>
                <a:ea typeface="Malgun Gothic" panose="020B0503020000020004" pitchFamily="34" charset="-127"/>
              </a:rPr>
              <a:t>Cambao</a:t>
            </a:r>
            <a:r>
              <a:rPr lang="es-CO" sz="1200" dirty="0">
                <a:latin typeface="Malgun Gothic" panose="020B0503020000020004" pitchFamily="34" charset="-127"/>
                <a:ea typeface="Malgun Gothic" panose="020B0503020000020004" pitchFamily="34" charset="-127"/>
              </a:rPr>
              <a:t> (San Juan de Rio Seco). Comandantes alias "</a:t>
            </a:r>
            <a:r>
              <a:rPr lang="es-CO" sz="1200" dirty="0" err="1">
                <a:latin typeface="Malgun Gothic" panose="020B0503020000020004" pitchFamily="34" charset="-127"/>
                <a:ea typeface="Malgun Gothic" panose="020B0503020000020004" pitchFamily="34" charset="-127"/>
              </a:rPr>
              <a:t>Pedrucho</a:t>
            </a:r>
            <a:r>
              <a:rPr lang="es-CO" sz="1200" dirty="0">
                <a:latin typeface="Malgun Gothic" panose="020B0503020000020004" pitchFamily="34" charset="-127"/>
                <a:ea typeface="Malgun Gothic" panose="020B0503020000020004" pitchFamily="34" charset="-127"/>
              </a:rPr>
              <a:t>" y "Tajada".</a:t>
            </a:r>
          </a:p>
          <a:p>
            <a:pPr lvl="1"/>
            <a:endParaRPr lang="es-ES" sz="1200" b="1" dirty="0" smtClean="0">
              <a:latin typeface="Malgun Gothic" panose="020B0503020000020004" pitchFamily="34" charset="-127"/>
              <a:ea typeface="Malgun Gothic" panose="020B0503020000020004" pitchFamily="34" charset="-127"/>
            </a:endParaRPr>
          </a:p>
          <a:p>
            <a:pPr marL="0" lvl="1"/>
            <a:r>
              <a:rPr lang="es-ES" sz="1200" b="1" dirty="0" smtClean="0">
                <a:latin typeface="Malgun Gothic" panose="020B0503020000020004" pitchFamily="34" charset="-127"/>
                <a:ea typeface="Malgun Gothic" panose="020B0503020000020004" pitchFamily="34" charset="-127"/>
              </a:rPr>
              <a:t>Frente </a:t>
            </a:r>
            <a:r>
              <a:rPr lang="es-ES" sz="1200" b="1" dirty="0">
                <a:latin typeface="Malgun Gothic" panose="020B0503020000020004" pitchFamily="34" charset="-127"/>
                <a:ea typeface="Malgun Gothic" panose="020B0503020000020004" pitchFamily="34" charset="-127"/>
              </a:rPr>
              <a:t>José Luis Zuluaga</a:t>
            </a:r>
            <a:r>
              <a:rPr lang="es-ES" sz="1200" dirty="0">
                <a:latin typeface="Malgun Gothic" panose="020B0503020000020004" pitchFamily="34" charset="-127"/>
                <a:ea typeface="Malgun Gothic" panose="020B0503020000020004" pitchFamily="34" charset="-127"/>
              </a:rPr>
              <a:t>: Empieza con 20 hombres que le entrega RAMÓN ISAZA. Zonas de ubicación: en el departamento de Antioquia operaron en La Unión, Carmen de </a:t>
            </a:r>
            <a:r>
              <a:rPr lang="es-ES" sz="1200" dirty="0" err="1">
                <a:latin typeface="Malgun Gothic" panose="020B0503020000020004" pitchFamily="34" charset="-127"/>
                <a:ea typeface="Malgun Gothic" panose="020B0503020000020004" pitchFamily="34" charset="-127"/>
              </a:rPr>
              <a:t>Viboral</a:t>
            </a:r>
            <a:r>
              <a:rPr lang="es-ES" sz="1200" dirty="0">
                <a:latin typeface="Malgun Gothic" panose="020B0503020000020004" pitchFamily="34" charset="-127"/>
                <a:ea typeface="Malgun Gothic" panose="020B0503020000020004" pitchFamily="34" charset="-127"/>
              </a:rPr>
              <a:t>, San Luis, San Francisco, </a:t>
            </a:r>
            <a:r>
              <a:rPr lang="es-ES" sz="1200" dirty="0" err="1">
                <a:latin typeface="Malgun Gothic" panose="020B0503020000020004" pitchFamily="34" charset="-127"/>
                <a:ea typeface="Malgun Gothic" panose="020B0503020000020004" pitchFamily="34" charset="-127"/>
              </a:rPr>
              <a:t>Sonsón</a:t>
            </a:r>
            <a:r>
              <a:rPr lang="es-ES" sz="1200" dirty="0">
                <a:latin typeface="Malgun Gothic" panose="020B0503020000020004" pitchFamily="34" charset="-127"/>
                <a:ea typeface="Malgun Gothic" panose="020B0503020000020004" pitchFamily="34" charset="-127"/>
              </a:rPr>
              <a:t>, Argelia, y en la ciudad de Medellín en la Comuna Trece (13) en los barrios Belén, Belencito, Belén </a:t>
            </a:r>
            <a:r>
              <a:rPr lang="es-ES" sz="1200" dirty="0" err="1">
                <a:latin typeface="Malgun Gothic" panose="020B0503020000020004" pitchFamily="34" charset="-127"/>
                <a:ea typeface="Malgun Gothic" panose="020B0503020000020004" pitchFamily="34" charset="-127"/>
              </a:rPr>
              <a:t>Safra</a:t>
            </a:r>
            <a:r>
              <a:rPr lang="es-ES" sz="1200" dirty="0">
                <a:latin typeface="Malgun Gothic" panose="020B0503020000020004" pitchFamily="34" charset="-127"/>
                <a:ea typeface="Malgun Gothic" panose="020B0503020000020004" pitchFamily="34" charset="-127"/>
              </a:rPr>
              <a:t> y Belencito Corazón. Su comandante: Luís Eduardo Zuluaga Arcila, alias "Mac </a:t>
            </a:r>
            <a:r>
              <a:rPr lang="es-ES" sz="1200" dirty="0" err="1">
                <a:latin typeface="Malgun Gothic" panose="020B0503020000020004" pitchFamily="34" charset="-127"/>
                <a:ea typeface="Malgun Gothic" panose="020B0503020000020004" pitchFamily="34" charset="-127"/>
              </a:rPr>
              <a:t>Gyver</a:t>
            </a:r>
            <a:r>
              <a:rPr lang="es-ES" sz="1200" dirty="0">
                <a:latin typeface="Malgun Gothic" panose="020B0503020000020004" pitchFamily="34" charset="-127"/>
                <a:ea typeface="Malgun Gothic" panose="020B0503020000020004" pitchFamily="34" charset="-127"/>
              </a:rPr>
              <a:t>".</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smtClean="0">
                <a:latin typeface="Malgun Gothic" panose="020B0503020000020004" pitchFamily="34" charset="-127"/>
                <a:ea typeface="Malgun Gothic" panose="020B0503020000020004" pitchFamily="34" charset="-127"/>
              </a:rPr>
              <a:t>Frente </a:t>
            </a:r>
            <a:r>
              <a:rPr lang="es-ES" sz="1200" b="1" dirty="0">
                <a:latin typeface="Malgun Gothic" panose="020B0503020000020004" pitchFamily="34" charset="-127"/>
                <a:ea typeface="Malgun Gothic" panose="020B0503020000020004" pitchFamily="34" charset="-127"/>
              </a:rPr>
              <a:t>John Isaza. </a:t>
            </a:r>
            <a:r>
              <a:rPr lang="es-ES" sz="1200" dirty="0">
                <a:latin typeface="Malgun Gothic" panose="020B0503020000020004" pitchFamily="34" charset="-127"/>
                <a:ea typeface="Malgun Gothic" panose="020B0503020000020004" pitchFamily="34" charset="-127"/>
              </a:rPr>
              <a:t>Comandado por Ovidio Isaza alias "Roque" y con zona de inherencia principal en el departamento de Caldas: municipios de </a:t>
            </a:r>
            <a:r>
              <a:rPr lang="es-ES" sz="1200" dirty="0" err="1">
                <a:latin typeface="Malgun Gothic" panose="020B0503020000020004" pitchFamily="34" charset="-127"/>
                <a:ea typeface="Malgun Gothic" panose="020B0503020000020004" pitchFamily="34" charset="-127"/>
              </a:rPr>
              <a:t>Norcasia</a:t>
            </a:r>
            <a:r>
              <a:rPr lang="es-ES" sz="1200" dirty="0">
                <a:latin typeface="Malgun Gothic" panose="020B0503020000020004" pitchFamily="34" charset="-127"/>
                <a:ea typeface="Malgun Gothic" panose="020B0503020000020004" pitchFamily="34" charset="-127"/>
              </a:rPr>
              <a:t>, Samaná, Pensilvania, Manzanares y Marquetalia. </a:t>
            </a:r>
            <a:endParaRPr lang="es-CO" sz="1200" dirty="0">
              <a:latin typeface="Malgun Gothic" panose="020B0503020000020004" pitchFamily="34" charset="-127"/>
              <a:ea typeface="Malgun Gothic" panose="020B0503020000020004" pitchFamily="34" charset="-127"/>
            </a:endParaRPr>
          </a:p>
          <a:p>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marL="0" lvl="1"/>
            <a:r>
              <a:rPr lang="es-ES" sz="1200" b="1" dirty="0">
                <a:latin typeface="Malgun Gothic" panose="020B0503020000020004" pitchFamily="34" charset="-127"/>
                <a:ea typeface="Malgun Gothic" panose="020B0503020000020004" pitchFamily="34" charset="-127"/>
              </a:rPr>
              <a:t>Frente Isaza Héroes del Prodigio</a:t>
            </a:r>
            <a:r>
              <a:rPr lang="es-ES" sz="1200" dirty="0">
                <a:latin typeface="Malgun Gothic" panose="020B0503020000020004" pitchFamily="34" charset="-127"/>
                <a:ea typeface="Malgun Gothic" panose="020B0503020000020004" pitchFamily="34" charset="-127"/>
              </a:rPr>
              <a:t>, surge en enero de 2002 comando por OLIVERIO ISAZA alias "Terror" y con presencia en: Antioquia en el municipio de San Luis (corregimiento El Prodigio), y de Puerto </a:t>
            </a:r>
            <a:r>
              <a:rPr lang="es-ES" sz="1200" dirty="0" err="1">
                <a:latin typeface="Malgun Gothic" panose="020B0503020000020004" pitchFamily="34" charset="-127"/>
                <a:ea typeface="Malgun Gothic" panose="020B0503020000020004" pitchFamily="34" charset="-127"/>
              </a:rPr>
              <a:t>Nare</a:t>
            </a:r>
            <a:r>
              <a:rPr lang="es-ES" sz="1200" dirty="0">
                <a:latin typeface="Malgun Gothic" panose="020B0503020000020004" pitchFamily="34" charset="-127"/>
                <a:ea typeface="Malgun Gothic" panose="020B0503020000020004" pitchFamily="34" charset="-127"/>
              </a:rPr>
              <a:t>. También tuvo ascendiente en Caldas (municipios: Samaná, Marquetalia, Manzanares).</a:t>
            </a:r>
            <a:endParaRPr lang="es-CO" sz="1200" dirty="0">
              <a:latin typeface="Malgun Gothic" panose="020B0503020000020004" pitchFamily="34" charset="-127"/>
              <a:ea typeface="Malgun Gothic" panose="020B0503020000020004" pitchFamily="34" charset="-127"/>
            </a:endParaRPr>
          </a:p>
          <a:p>
            <a:r>
              <a:rPr lang="es-ES" sz="1200" dirty="0"/>
              <a:t> </a:t>
            </a:r>
            <a:endParaRPr lang="es-CO" sz="1200" dirty="0"/>
          </a:p>
          <a:p>
            <a:pPr marL="0" lvl="1"/>
            <a:r>
              <a:rPr lang="es-ES" sz="1200" b="1" dirty="0">
                <a:latin typeface="Malgun Gothic" panose="020B0503020000020004" pitchFamily="34" charset="-127"/>
                <a:ea typeface="Malgun Gothic" panose="020B0503020000020004" pitchFamily="34" charset="-127"/>
              </a:rPr>
              <a:t>Frente Celestino Mantilla, </a:t>
            </a:r>
            <a:r>
              <a:rPr lang="es-ES" sz="1200" dirty="0">
                <a:latin typeface="Malgun Gothic" panose="020B0503020000020004" pitchFamily="34" charset="-127"/>
                <a:ea typeface="Malgun Gothic" panose="020B0503020000020004" pitchFamily="34" charset="-127"/>
              </a:rPr>
              <a:t>es el último de los frentes creados, surge en junio 2002 y fue comando por John Fredy Gallo Bedoya alias "Pájaro" (postulado). Tuvo como zona de acción la zona noroccidental del departamento de Cundinamarca: Guaduas, San Juan de Rio Seco (</a:t>
            </a:r>
            <a:r>
              <a:rPr lang="es-ES" sz="1200" dirty="0" err="1">
                <a:latin typeface="Malgun Gothic" panose="020B0503020000020004" pitchFamily="34" charset="-127"/>
                <a:ea typeface="Malgun Gothic" panose="020B0503020000020004" pitchFamily="34" charset="-127"/>
              </a:rPr>
              <a:t>Cambao</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Chaguani</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Viani</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Quipile</a:t>
            </a:r>
            <a:r>
              <a:rPr lang="es-ES" sz="1200" dirty="0">
                <a:latin typeface="Malgun Gothic" panose="020B0503020000020004" pitchFamily="34" charset="-127"/>
                <a:ea typeface="Malgun Gothic" panose="020B0503020000020004" pitchFamily="34" charset="-127"/>
              </a:rPr>
              <a:t>, La Mesa y </a:t>
            </a:r>
            <a:r>
              <a:rPr lang="es-ES" sz="1200" dirty="0" err="1">
                <a:latin typeface="Malgun Gothic" panose="020B0503020000020004" pitchFamily="34" charset="-127"/>
                <a:ea typeface="Malgun Gothic" panose="020B0503020000020004" pitchFamily="34" charset="-127"/>
              </a:rPr>
              <a:t>Anapoima</a:t>
            </a:r>
            <a:r>
              <a:rPr lang="es-ES" sz="1200"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598782026"/>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2" name="121 CuadroTexto"/>
          <p:cNvSpPr txBox="1"/>
          <p:nvPr/>
        </p:nvSpPr>
        <p:spPr>
          <a:xfrm>
            <a:off x="9903478" y="4642025"/>
            <a:ext cx="1812177"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4800" y="2924944"/>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2</a:t>
            </a:r>
          </a:p>
          <a:p>
            <a:pPr algn="r"/>
            <a:r>
              <a:rPr lang="es-ES" sz="1600" b="1" cap="small" dirty="0" smtClean="0">
                <a:solidFill>
                  <a:schemeClr val="accent5">
                    <a:lumMod val="20000"/>
                    <a:lumOff val="80000"/>
                  </a:schemeClr>
                </a:solidFill>
              </a:rPr>
              <a:t>Patrulleros: 3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660</a:t>
            </a:r>
          </a:p>
          <a:p>
            <a:pPr algn="r"/>
            <a:r>
              <a:rPr lang="es-ES" sz="1600" b="1" cap="small" dirty="0" smtClean="0">
                <a:solidFill>
                  <a:schemeClr val="accent5">
                    <a:lumMod val="20000"/>
                    <a:lumOff val="80000"/>
                  </a:schemeClr>
                </a:solidFill>
              </a:rPr>
              <a:t>Hechos: 330</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368</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360708144"/>
              </p:ext>
            </p:extLst>
          </p:nvPr>
        </p:nvGraphicFramePr>
        <p:xfrm>
          <a:off x="1487488" y="3429000"/>
          <a:ext cx="7488832" cy="3038832"/>
        </p:xfrm>
        <a:graphic>
          <a:graphicData uri="http://schemas.openxmlformats.org/drawingml/2006/table">
            <a:tbl>
              <a:tblPr firstRow="1" bandRow="1">
                <a:tableStyleId>{5C22544A-7EE6-4342-B048-85BDC9FD1C3A}</a:tableStyleId>
              </a:tblPr>
              <a:tblGrid>
                <a:gridCol w="3054276"/>
                <a:gridCol w="546124"/>
                <a:gridCol w="1132133"/>
                <a:gridCol w="2011352"/>
                <a:gridCol w="744947"/>
              </a:tblGrid>
              <a:tr h="506411">
                <a:tc gridSpan="3">
                  <a:txBody>
                    <a:bodyPr/>
                    <a:lstStyle/>
                    <a:p>
                      <a:pPr marL="704850" indent="0" algn="l" defTabSz="711200"/>
                      <a:r>
                        <a:rPr lang="es-ES" sz="1400" dirty="0" smtClean="0">
                          <a:solidFill>
                            <a:schemeClr val="tx1"/>
                          </a:solidFill>
                        </a:rPr>
                        <a:t>Luis Eduardo Cifuentes</a:t>
                      </a:r>
                      <a:r>
                        <a:rPr lang="es-ES" sz="1400" baseline="0" dirty="0" smtClean="0">
                          <a:solidFill>
                            <a:schemeClr val="tx1"/>
                          </a:solidFill>
                        </a:rPr>
                        <a:t> Galindo alias “El Águila”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a:t>
                      </a:r>
                      <a:r>
                        <a:rPr lang="es-ES" sz="1400" baseline="0" dirty="0" smtClean="0">
                          <a:solidFill>
                            <a:schemeClr val="tx1"/>
                          </a:solidFill>
                        </a:rPr>
                        <a:t>General</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smtClean="0"/>
                        <a:t>Desplazamiento forzado</a:t>
                      </a:r>
                      <a:endParaRPr lang="es-ES" sz="1400" dirty="0"/>
                    </a:p>
                  </a:txBody>
                  <a:tcPr/>
                </a:tc>
                <a:tc>
                  <a:txBody>
                    <a:bodyPr/>
                    <a:lstStyle/>
                    <a:p>
                      <a:r>
                        <a:rPr lang="es-ES" sz="1400" dirty="0" smtClean="0"/>
                        <a:t>141</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135</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37</a:t>
                      </a:r>
                      <a:endParaRPr lang="es-ES" sz="1400" dirty="0"/>
                    </a:p>
                  </a:txBody>
                  <a:tcPr/>
                </a:tc>
                <a:tc gridSpan="2">
                  <a:txBody>
                    <a:bodyPr/>
                    <a:lstStyle/>
                    <a:p>
                      <a:r>
                        <a:rPr lang="es-ES" sz="1400" smtClean="0"/>
                        <a:t>Tortura</a:t>
                      </a:r>
                      <a:endParaRPr lang="es-ES" sz="1400" dirty="0"/>
                    </a:p>
                  </a:txBody>
                  <a:tcPr/>
                </a:tc>
                <a:tc hMerge="1">
                  <a:txBody>
                    <a:bodyPr/>
                    <a:lstStyle/>
                    <a:p>
                      <a:endParaRPr lang="es-ES" sz="1400" dirty="0"/>
                    </a:p>
                  </a:txBody>
                  <a:tcPr/>
                </a:tc>
                <a:tc>
                  <a:txBody>
                    <a:bodyPr/>
                    <a:lstStyle/>
                    <a:p>
                      <a:r>
                        <a:rPr lang="es-ES" sz="1400" dirty="0" smtClean="0"/>
                        <a:t>29</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27</a:t>
                      </a:r>
                      <a:endParaRPr lang="es-ES" sz="1400" dirty="0"/>
                    </a:p>
                  </a:txBody>
                  <a:tcPr/>
                </a:tc>
                <a:tc gridSpan="2">
                  <a:txBody>
                    <a:bodyPr/>
                    <a:lstStyle/>
                    <a:p>
                      <a:r>
                        <a:rPr lang="es-ES" sz="1400" dirty="0" smtClean="0"/>
                        <a:t>Acceso carnal violento </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a:t>
                      </a:r>
                      <a:r>
                        <a:rPr lang="es-ES" sz="1400" baseline="0" dirty="0" smtClean="0"/>
                        <a:t>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Hurto</a:t>
                      </a:r>
                      <a:endParaRPr lang="es-ES" sz="1400" dirty="0"/>
                    </a:p>
                  </a:txBody>
                  <a:tcPr/>
                </a:tc>
                <a:tc hMerge="1">
                  <a:txBody>
                    <a:bodyPr/>
                    <a:lstStyle/>
                    <a:p>
                      <a:endParaRPr lang="es-ES" sz="1400" dirty="0"/>
                    </a:p>
                  </a:txBody>
                  <a:tcPr/>
                </a:tc>
                <a:tc>
                  <a:txBody>
                    <a:bodyPr/>
                    <a:lstStyle/>
                    <a:p>
                      <a:r>
                        <a:rPr lang="es-ES" sz="1400" dirty="0" smtClean="0"/>
                        <a:t>3</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 sexual violento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 de homicidio</a:t>
                      </a:r>
                      <a:endParaRPr lang="es-ES" sz="14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400" dirty="0" smtClean="0"/>
                        <a:t>6</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terrorismo</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 y apropiación de BBP</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Otros </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Lesiones</a:t>
                      </a:r>
                      <a:r>
                        <a:rPr lang="es-ES" sz="1400" baseline="0" dirty="0" smtClean="0"/>
                        <a:t> personales</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graphicFrame>
        <p:nvGraphicFramePr>
          <p:cNvPr id="17" name="16 Tabla"/>
          <p:cNvGraphicFramePr>
            <a:graphicFrameLocks noGrp="1"/>
          </p:cNvGraphicFramePr>
          <p:nvPr>
            <p:extLst/>
          </p:nvPr>
        </p:nvGraphicFramePr>
        <p:xfrm>
          <a:off x="407368" y="620688"/>
          <a:ext cx="6984776" cy="154037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Cundinamarca</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 R.</a:t>
                      </a:r>
                      <a:endParaRPr lang="es-ES" sz="1050" dirty="0"/>
                    </a:p>
                  </a:txBody>
                  <a:tcPr/>
                </a:tc>
                <a:tc>
                  <a:txBody>
                    <a:bodyPr/>
                    <a:lstStyle/>
                    <a:p>
                      <a:r>
                        <a:rPr lang="es-ES" sz="1400" dirty="0" smtClean="0"/>
                        <a:t>1 septiembre</a:t>
                      </a:r>
                      <a:r>
                        <a:rPr lang="es-ES" sz="1400" baseline="0" dirty="0" smtClean="0"/>
                        <a:t> de 2014</a:t>
                      </a:r>
                      <a:r>
                        <a:rPr lang="es-ES" sz="1400" baseline="0" dirty="0" smtClean="0">
                          <a:hlinkClick r:id="rId3"/>
                        </a:rPr>
                        <a:t>.  Ver Sentencia</a:t>
                      </a:r>
                      <a:endParaRPr lang="es-ES" sz="1400" baseline="0" dirty="0" smtClean="0"/>
                    </a:p>
                    <a:p>
                      <a:r>
                        <a:rPr lang="es-ES" sz="1400" baseline="0" dirty="0" smtClean="0">
                          <a:hlinkClick r:id="rId4"/>
                        </a:rPr>
                        <a:t>Ver Salvamento Parcial de Voto. </a:t>
                      </a:r>
                      <a:endParaRPr lang="es-ES" sz="1400" baseline="0" dirty="0" smtClean="0"/>
                    </a:p>
                    <a:p>
                      <a:r>
                        <a:rPr lang="es-ES" sz="1400" baseline="0" dirty="0" smtClean="0"/>
                        <a:t>En apelación</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16</a:t>
            </a:r>
            <a:endParaRPr lang="es-ES" cap="small" dirty="0">
              <a:solidFill>
                <a:srgbClr val="C00000"/>
              </a:solidFill>
              <a:latin typeface="Agency FB" panose="020B0503020202020204" pitchFamily="34" charset="0"/>
            </a:endParaRPr>
          </a:p>
        </p:txBody>
      </p:sp>
      <p:sp>
        <p:nvSpPr>
          <p:cNvPr id="7" name="CuadroTexto 6"/>
          <p:cNvSpPr txBox="1"/>
          <p:nvPr/>
        </p:nvSpPr>
        <p:spPr>
          <a:xfrm>
            <a:off x="407368" y="2708920"/>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pSp>
        <p:nvGrpSpPr>
          <p:cNvPr id="54" name="Group 5"/>
          <p:cNvGrpSpPr>
            <a:grpSpLocks/>
          </p:cNvGrpSpPr>
          <p:nvPr/>
        </p:nvGrpSpPr>
        <p:grpSpPr bwMode="auto">
          <a:xfrm>
            <a:off x="9264352" y="2057085"/>
            <a:ext cx="2664202" cy="2308019"/>
            <a:chOff x="0" y="0"/>
            <a:chExt cx="5346" cy="5713"/>
          </a:xfrm>
        </p:grpSpPr>
        <p:sp>
          <p:nvSpPr>
            <p:cNvPr id="56" name="Freeform 6"/>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8" name="Freeform 7"/>
            <p:cNvSpPr>
              <a:spLocks/>
            </p:cNvSpPr>
            <p:nvPr/>
          </p:nvSpPr>
          <p:spPr bwMode="auto">
            <a:xfrm>
              <a:off x="1515" y="367"/>
              <a:ext cx="512" cy="838"/>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9" name="Freeform 8"/>
            <p:cNvSpPr>
              <a:spLocks/>
            </p:cNvSpPr>
            <p:nvPr/>
          </p:nvSpPr>
          <p:spPr bwMode="auto">
            <a:xfrm>
              <a:off x="1399" y="444"/>
              <a:ext cx="240" cy="296"/>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0" name="Freeform 9"/>
            <p:cNvSpPr>
              <a:spLocks/>
            </p:cNvSpPr>
            <p:nvPr/>
          </p:nvSpPr>
          <p:spPr bwMode="auto">
            <a:xfrm>
              <a:off x="1213" y="815"/>
              <a:ext cx="430"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1" name="Freeform 10"/>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2" name="Freeform 11"/>
            <p:cNvSpPr>
              <a:spLocks/>
            </p:cNvSpPr>
            <p:nvPr/>
          </p:nvSpPr>
          <p:spPr bwMode="auto">
            <a:xfrm>
              <a:off x="562" y="2534"/>
              <a:ext cx="617" cy="69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3" name="Freeform 12"/>
            <p:cNvSpPr>
              <a:spLocks/>
            </p:cNvSpPr>
            <p:nvPr/>
          </p:nvSpPr>
          <p:spPr bwMode="auto">
            <a:xfrm>
              <a:off x="742" y="1194"/>
              <a:ext cx="1151"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4" name="Freeform 13"/>
            <p:cNvSpPr>
              <a:spLocks/>
            </p:cNvSpPr>
            <p:nvPr/>
          </p:nvSpPr>
          <p:spPr bwMode="auto">
            <a:xfrm>
              <a:off x="467" y="1287"/>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5" name="Freeform 14"/>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6" name="Freeform 15"/>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7" name="Freeform 16"/>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8" name="Freeform 17"/>
            <p:cNvSpPr>
              <a:spLocks/>
            </p:cNvSpPr>
            <p:nvPr/>
          </p:nvSpPr>
          <p:spPr bwMode="auto">
            <a:xfrm>
              <a:off x="842" y="2954"/>
              <a:ext cx="801" cy="775"/>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9" name="Freeform 18"/>
            <p:cNvSpPr>
              <a:spLocks/>
            </p:cNvSpPr>
            <p:nvPr/>
          </p:nvSpPr>
          <p:spPr bwMode="auto">
            <a:xfrm>
              <a:off x="656" y="3762"/>
              <a:ext cx="1162" cy="691"/>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0" name="Freeform 19"/>
            <p:cNvSpPr>
              <a:spLocks/>
            </p:cNvSpPr>
            <p:nvPr/>
          </p:nvSpPr>
          <p:spPr bwMode="auto">
            <a:xfrm>
              <a:off x="1406" y="2548"/>
              <a:ext cx="1466" cy="11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1" name="Freeform 20"/>
            <p:cNvSpPr>
              <a:spLocks/>
            </p:cNvSpPr>
            <p:nvPr/>
          </p:nvSpPr>
          <p:spPr bwMode="auto">
            <a:xfrm>
              <a:off x="2473" y="3609"/>
              <a:ext cx="1004" cy="1069"/>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2" name="Freeform 21"/>
            <p:cNvSpPr>
              <a:spLocks/>
            </p:cNvSpPr>
            <p:nvPr/>
          </p:nvSpPr>
          <p:spPr bwMode="auto">
            <a:xfrm>
              <a:off x="1906" y="3280"/>
              <a:ext cx="1269" cy="782"/>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3" name="Freeform 22"/>
            <p:cNvSpPr>
              <a:spLocks/>
            </p:cNvSpPr>
            <p:nvPr/>
          </p:nvSpPr>
          <p:spPr bwMode="auto">
            <a:xfrm>
              <a:off x="1635" y="4212"/>
              <a:ext cx="1727" cy="15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4" name="Freeform 23"/>
            <p:cNvSpPr>
              <a:spLocks/>
            </p:cNvSpPr>
            <p:nvPr/>
          </p:nvSpPr>
          <p:spPr bwMode="auto">
            <a:xfrm>
              <a:off x="1495" y="2269"/>
              <a:ext cx="627"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5" name="Freeform 24"/>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6" name="Freeform 25"/>
            <p:cNvSpPr>
              <a:spLocks/>
            </p:cNvSpPr>
            <p:nvPr/>
          </p:nvSpPr>
          <p:spPr bwMode="auto">
            <a:xfrm>
              <a:off x="2830" y="2925"/>
              <a:ext cx="1443"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7" name="Freeform 26"/>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8" name="Freeform 27"/>
            <p:cNvSpPr>
              <a:spLocks/>
            </p:cNvSpPr>
            <p:nvPr/>
          </p:nvSpPr>
          <p:spPr bwMode="auto">
            <a:xfrm>
              <a:off x="2108" y="2131"/>
              <a:ext cx="1165" cy="663"/>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9" name="Freeform 28"/>
            <p:cNvSpPr>
              <a:spLocks/>
            </p:cNvSpPr>
            <p:nvPr/>
          </p:nvSpPr>
          <p:spPr bwMode="auto">
            <a:xfrm>
              <a:off x="2387" y="1837"/>
              <a:ext cx="1023" cy="372"/>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0" name="Freeform 29"/>
            <p:cNvSpPr>
              <a:spLocks/>
            </p:cNvSpPr>
            <p:nvPr/>
          </p:nvSpPr>
          <p:spPr bwMode="auto">
            <a:xfrm>
              <a:off x="1616" y="1837"/>
              <a:ext cx="947" cy="82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1" name="Freeform 30"/>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2" name="Freeform 31"/>
            <p:cNvSpPr>
              <a:spLocks/>
            </p:cNvSpPr>
            <p:nvPr/>
          </p:nvSpPr>
          <p:spPr bwMode="auto">
            <a:xfrm>
              <a:off x="2013" y="1095"/>
              <a:ext cx="495" cy="824"/>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3" name="Text Box 32"/>
            <p:cNvSpPr txBox="1">
              <a:spLocks noChangeArrowheads="1"/>
            </p:cNvSpPr>
            <p:nvPr/>
          </p:nvSpPr>
          <p:spPr bwMode="auto">
            <a:xfrm>
              <a:off x="1545" y="4013"/>
              <a:ext cx="141" cy="19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4" name="Freeform 33"/>
            <p:cNvSpPr>
              <a:spLocks/>
            </p:cNvSpPr>
            <p:nvPr/>
          </p:nvSpPr>
          <p:spPr bwMode="auto">
            <a:xfrm>
              <a:off x="816" y="449"/>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5" name="Freeform 34"/>
            <p:cNvSpPr>
              <a:spLocks/>
            </p:cNvSpPr>
            <p:nvPr/>
          </p:nvSpPr>
          <p:spPr bwMode="auto">
            <a:xfrm>
              <a:off x="484" y="517"/>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6" name="Freeform 35"/>
            <p:cNvSpPr>
              <a:spLocks/>
            </p:cNvSpPr>
            <p:nvPr/>
          </p:nvSpPr>
          <p:spPr bwMode="auto">
            <a:xfrm>
              <a:off x="1248" y="595"/>
              <a:ext cx="703" cy="125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7" name="Freeform 50"/>
            <p:cNvSpPr>
              <a:spLocks/>
            </p:cNvSpPr>
            <p:nvPr/>
          </p:nvSpPr>
          <p:spPr bwMode="auto">
            <a:xfrm>
              <a:off x="0" y="3304"/>
              <a:ext cx="797" cy="809"/>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90" name="Text Box 60"/>
            <p:cNvSpPr txBox="1">
              <a:spLocks noChangeArrowheads="1"/>
            </p:cNvSpPr>
            <p:nvPr/>
          </p:nvSpPr>
          <p:spPr bwMode="auto">
            <a:xfrm>
              <a:off x="3221" y="87"/>
              <a:ext cx="2125" cy="1257"/>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a:t>
              </a:r>
              <a:r>
                <a:rPr lang="es-ES" sz="900" b="1" dirty="0" smtClean="0">
                  <a:solidFill>
                    <a:schemeClr val="tx1">
                      <a:lumMod val="95000"/>
                      <a:lumOff val="5000"/>
                    </a:schemeClr>
                  </a:solidFill>
                  <a:effectLst>
                    <a:outerShdw blurRad="38100" dist="38100" dir="2700000" algn="tl">
                      <a:srgbClr val="000000">
                        <a:alpha val="43137"/>
                      </a:srgbClr>
                    </a:outerShdw>
                  </a:effectLst>
                  <a:latin typeface="Calibri" pitchFamily="34" charset="0"/>
                </a:rPr>
                <a:t>B. CUNDINAMARCA</a:t>
              </a:r>
              <a:endPar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endParaRPr>
            </a:p>
          </p:txBody>
        </p:sp>
      </p:grpSp>
      <p:pic>
        <p:nvPicPr>
          <p:cNvPr id="48" name="47 Imagen" descr="3254362.jpg"/>
          <p:cNvPicPr>
            <a:picLocks noChangeAspect="1"/>
          </p:cNvPicPr>
          <p:nvPr/>
        </p:nvPicPr>
        <p:blipFill>
          <a:blip r:embed="rId5" cstate="print"/>
          <a:stretch>
            <a:fillRect/>
          </a:stretch>
        </p:blipFill>
        <p:spPr>
          <a:xfrm>
            <a:off x="1487488" y="3356992"/>
            <a:ext cx="496669" cy="620836"/>
          </a:xfrm>
          <a:prstGeom prst="rect">
            <a:avLst/>
          </a:prstGeom>
        </p:spPr>
      </p:pic>
      <p:sp>
        <p:nvSpPr>
          <p:cNvPr id="50" name="Oval 76"/>
          <p:cNvSpPr>
            <a:spLocks noChangeArrowheads="1"/>
          </p:cNvSpPr>
          <p:nvPr/>
        </p:nvSpPr>
        <p:spPr bwMode="auto">
          <a:xfrm rot="19856723">
            <a:off x="10026632" y="2906106"/>
            <a:ext cx="131624" cy="207897"/>
          </a:xfrm>
          <a:prstGeom prst="ellipse">
            <a:avLst/>
          </a:prstGeom>
          <a:gradFill rotWithShape="1">
            <a:gsLst>
              <a:gs pos="0">
                <a:srgbClr val="48099D"/>
              </a:gs>
              <a:gs pos="50000">
                <a:srgbClr val="AD63F7"/>
              </a:gs>
              <a:gs pos="100000">
                <a:srgbClr val="48099D"/>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sp>
        <p:nvSpPr>
          <p:cNvPr id="51" name="Oval 76"/>
          <p:cNvSpPr>
            <a:spLocks noChangeArrowheads="1"/>
          </p:cNvSpPr>
          <p:nvPr/>
        </p:nvSpPr>
        <p:spPr bwMode="auto">
          <a:xfrm>
            <a:off x="10704512" y="2276872"/>
            <a:ext cx="216024" cy="144016"/>
          </a:xfrm>
          <a:prstGeom prst="ellipse">
            <a:avLst/>
          </a:prstGeom>
          <a:gradFill rotWithShape="1">
            <a:gsLst>
              <a:gs pos="0">
                <a:srgbClr val="48099D"/>
              </a:gs>
              <a:gs pos="50000">
                <a:srgbClr val="AD63F7"/>
              </a:gs>
              <a:gs pos="100000">
                <a:srgbClr val="48099D"/>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sp>
        <p:nvSpPr>
          <p:cNvPr id="47" name="CuadroTexto 46"/>
          <p:cNvSpPr txBox="1"/>
          <p:nvPr/>
        </p:nvSpPr>
        <p:spPr>
          <a:xfrm>
            <a:off x="3880624" y="2252512"/>
            <a:ext cx="3285847" cy="369332"/>
          </a:xfrm>
          <a:prstGeom prst="rect">
            <a:avLst/>
          </a:prstGeom>
          <a:noFill/>
        </p:spPr>
        <p:txBody>
          <a:bodyPr wrap="square" rtlCol="0">
            <a:spAutoFit/>
          </a:bodyPr>
          <a:lstStyle/>
          <a:p>
            <a:r>
              <a:rPr lang="es-CO" b="1" dirty="0" smtClean="0">
                <a:solidFill>
                  <a:srgbClr val="C00000"/>
                </a:solidFill>
                <a:latin typeface="Agency FB" panose="020B0503020202020204" pitchFamily="34" charset="0"/>
              </a:rPr>
              <a:t>Proceso Priorizado</a:t>
            </a:r>
            <a:endParaRPr lang="es-CO" b="1" dirty="0">
              <a:solidFill>
                <a:srgbClr val="C00000"/>
              </a:solidFill>
              <a:latin typeface="Agency FB" panose="020B0503020202020204" pitchFamily="34" charset="0"/>
            </a:endParaRPr>
          </a:p>
        </p:txBody>
      </p:sp>
    </p:spTree>
    <p:extLst>
      <p:ext uri="{BB962C8B-B14F-4D97-AF65-F5344CB8AC3E}">
        <p14:creationId xmlns:p14="http://schemas.microsoft.com/office/powerpoint/2010/main" val="246915029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3" name="122 Menos"/>
          <p:cNvSpPr/>
          <p:nvPr/>
        </p:nvSpPr>
        <p:spPr>
          <a:xfrm flipV="1">
            <a:off x="-1536848" y="2060848"/>
            <a:ext cx="1536238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479376" y="2478048"/>
          <a:ext cx="4680520" cy="3245281"/>
        </p:xfrm>
        <a:graphic>
          <a:graphicData uri="http://schemas.openxmlformats.org/drawingml/2006/table">
            <a:tbl>
              <a:tblPr firstRow="1" bandRow="1">
                <a:tableStyleId>{5C22544A-7EE6-4342-B048-85BDC9FD1C3A}</a:tableStyleId>
              </a:tblPr>
              <a:tblGrid>
                <a:gridCol w="1622580"/>
                <a:gridCol w="511187"/>
                <a:gridCol w="962577"/>
                <a:gridCol w="1084921"/>
                <a:gridCol w="499255"/>
              </a:tblGrid>
              <a:tr h="506411">
                <a:tc gridSpan="3">
                  <a:txBody>
                    <a:bodyPr/>
                    <a:lstStyle/>
                    <a:p>
                      <a:pPr marL="704850" indent="0" algn="l" defTabSz="711200"/>
                      <a:r>
                        <a:rPr lang="es-ES" sz="1400" dirty="0" smtClean="0">
                          <a:solidFill>
                            <a:schemeClr val="tx1"/>
                          </a:solidFill>
                        </a:rPr>
                        <a:t>Narciso Fajardo Marroquín alias “Rasguño”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200" dirty="0" smtClean="0"/>
                        <a:t>Desplazamiento forzado</a:t>
                      </a:r>
                      <a:endParaRPr lang="es-ES" sz="1200" dirty="0"/>
                    </a:p>
                  </a:txBody>
                  <a:tcPr/>
                </a:tc>
                <a:tc>
                  <a:txBody>
                    <a:bodyPr/>
                    <a:lstStyle/>
                    <a:p>
                      <a:r>
                        <a:rPr lang="es-ES" sz="1200" dirty="0" smtClean="0"/>
                        <a:t>71</a:t>
                      </a:r>
                      <a:endParaRPr lang="es-ES" sz="1200" dirty="0"/>
                    </a:p>
                  </a:txBody>
                  <a:tcPr/>
                </a:tc>
                <a:tc gridSpan="2">
                  <a:txBody>
                    <a:bodyPr/>
                    <a:lstStyle/>
                    <a:p>
                      <a:r>
                        <a:rPr lang="es-ES" sz="1200" dirty="0" smtClean="0"/>
                        <a:t>Homicidio</a:t>
                      </a:r>
                      <a:endParaRPr lang="es-ES" sz="1200" dirty="0"/>
                    </a:p>
                  </a:txBody>
                  <a:tcPr/>
                </a:tc>
                <a:tc hMerge="1">
                  <a:txBody>
                    <a:bodyPr/>
                    <a:lstStyle/>
                    <a:p>
                      <a:endParaRPr lang="es-ES" sz="1400" dirty="0"/>
                    </a:p>
                  </a:txBody>
                  <a:tcPr/>
                </a:tc>
                <a:tc>
                  <a:txBody>
                    <a:bodyPr/>
                    <a:lstStyle/>
                    <a:p>
                      <a:r>
                        <a:rPr lang="es-ES" sz="1200" dirty="0" smtClean="0"/>
                        <a:t>70</a:t>
                      </a:r>
                      <a:endParaRPr lang="es-ES" sz="1200" dirty="0"/>
                    </a:p>
                  </a:txBody>
                  <a:tcPr/>
                </a:tc>
              </a:tr>
              <a:tr h="348586">
                <a:tc>
                  <a:txBody>
                    <a:bodyPr/>
                    <a:lstStyle/>
                    <a:p>
                      <a:r>
                        <a:rPr lang="es-ES" sz="1200" smtClean="0"/>
                        <a:t>Secuestro</a:t>
                      </a:r>
                      <a:endParaRPr lang="es-ES" sz="1200" dirty="0"/>
                    </a:p>
                  </a:txBody>
                  <a:tcPr/>
                </a:tc>
                <a:tc>
                  <a:txBody>
                    <a:bodyPr/>
                    <a:lstStyle/>
                    <a:p>
                      <a:r>
                        <a:rPr lang="es-ES" sz="1200" dirty="0" smtClean="0"/>
                        <a:t>28</a:t>
                      </a:r>
                      <a:endParaRPr lang="es-ES" sz="1200" dirty="0"/>
                    </a:p>
                  </a:txBody>
                  <a:tcPr/>
                </a:tc>
                <a:tc gridSpan="2">
                  <a:txBody>
                    <a:bodyPr/>
                    <a:lstStyle/>
                    <a:p>
                      <a:r>
                        <a:rPr lang="es-ES" sz="1200" dirty="0" smtClean="0"/>
                        <a:t>Tortura</a:t>
                      </a:r>
                      <a:endParaRPr lang="es-ES" sz="1200" dirty="0"/>
                    </a:p>
                  </a:txBody>
                  <a:tcPr/>
                </a:tc>
                <a:tc hMerge="1">
                  <a:txBody>
                    <a:bodyPr/>
                    <a:lstStyle/>
                    <a:p>
                      <a:endParaRPr lang="es-ES" sz="1400" dirty="0"/>
                    </a:p>
                  </a:txBody>
                  <a:tcPr/>
                </a:tc>
                <a:tc>
                  <a:txBody>
                    <a:bodyPr/>
                    <a:lstStyle/>
                    <a:p>
                      <a:r>
                        <a:rPr lang="es-ES" sz="1200" dirty="0" smtClean="0"/>
                        <a:t>23</a:t>
                      </a:r>
                      <a:endParaRPr lang="es-ES" sz="1200" dirty="0"/>
                    </a:p>
                  </a:txBody>
                  <a:tcPr/>
                </a:tc>
              </a:tr>
              <a:tr h="297889">
                <a:tc>
                  <a:txBody>
                    <a:bodyPr/>
                    <a:lstStyle/>
                    <a:p>
                      <a:r>
                        <a:rPr lang="es-ES" sz="1200" smtClean="0"/>
                        <a:t>Desaparición forzada</a:t>
                      </a:r>
                      <a:endParaRPr lang="es-ES" sz="1200" dirty="0"/>
                    </a:p>
                  </a:txBody>
                  <a:tcPr/>
                </a:tc>
                <a:tc>
                  <a:txBody>
                    <a:bodyPr/>
                    <a:lstStyle/>
                    <a:p>
                      <a:r>
                        <a:rPr lang="es-ES" sz="1200" dirty="0" smtClean="0"/>
                        <a:t>18</a:t>
                      </a:r>
                      <a:endParaRPr lang="es-ES" sz="1200" dirty="0"/>
                    </a:p>
                  </a:txBody>
                  <a:tcPr/>
                </a:tc>
                <a:tc gridSpan="2">
                  <a:txBody>
                    <a:bodyPr/>
                    <a:lstStyle/>
                    <a:p>
                      <a:r>
                        <a:rPr lang="es-ES" sz="1200" dirty="0" smtClean="0"/>
                        <a:t>Acceso carnal violento </a:t>
                      </a:r>
                      <a:endParaRPr lang="es-ES" sz="1200" dirty="0"/>
                    </a:p>
                  </a:txBody>
                  <a:tcPr/>
                </a:tc>
                <a:tc hMerge="1">
                  <a:txBody>
                    <a:bodyPr/>
                    <a:lstStyle/>
                    <a:p>
                      <a:endParaRPr lang="es-ES" sz="1400" dirty="0"/>
                    </a:p>
                  </a:txBody>
                  <a:tcPr/>
                </a:tc>
                <a:tc>
                  <a:txBody>
                    <a:bodyPr/>
                    <a:lstStyle/>
                    <a:p>
                      <a:r>
                        <a:rPr lang="es-ES" sz="1200" dirty="0" smtClean="0"/>
                        <a:t>1</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Reclutamiento</a:t>
                      </a:r>
                      <a:r>
                        <a:rPr lang="es-ES" sz="1200" baseline="0" dirty="0" smtClean="0"/>
                        <a:t> ilícito</a:t>
                      </a:r>
                      <a:endParaRPr lang="es-ES" sz="1200" dirty="0"/>
                    </a:p>
                  </a:txBody>
                  <a:tcPr/>
                </a:tc>
                <a:tc>
                  <a:txBody>
                    <a:bodyPr/>
                    <a:lstStyle/>
                    <a:p>
                      <a:r>
                        <a:rPr lang="es-ES" sz="1200" dirty="0" smtClean="0"/>
                        <a:t>3</a:t>
                      </a:r>
                      <a:endParaRPr lang="es-ES" sz="1200" dirty="0"/>
                    </a:p>
                  </a:txBody>
                  <a:tcPr/>
                </a:tc>
                <a:tc gridSpan="2">
                  <a:txBody>
                    <a:bodyPr/>
                    <a:lstStyle/>
                    <a:p>
                      <a:r>
                        <a:rPr lang="es-ES" sz="1200" dirty="0" smtClean="0"/>
                        <a:t>Hurto</a:t>
                      </a:r>
                      <a:endParaRPr lang="es-ES" sz="1200" dirty="0"/>
                    </a:p>
                  </a:txBody>
                  <a:tcPr/>
                </a:tc>
                <a:tc hMerge="1">
                  <a:txBody>
                    <a:bodyPr/>
                    <a:lstStyle/>
                    <a:p>
                      <a:endParaRPr lang="es-ES" sz="1400" dirty="0"/>
                    </a:p>
                  </a:txBody>
                  <a:tcPr/>
                </a:tc>
                <a:tc>
                  <a:txBody>
                    <a:bodyPr/>
                    <a:lstStyle/>
                    <a:p>
                      <a:r>
                        <a:rPr lang="es-ES" sz="1200" dirty="0" smtClean="0"/>
                        <a:t>2</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Actos de terrorismo</a:t>
                      </a:r>
                      <a:endParaRPr lang="es-ES" sz="1200" dirty="0"/>
                    </a:p>
                  </a:txBody>
                  <a:tcPr/>
                </a:tc>
                <a:tc>
                  <a:txBody>
                    <a:bodyPr/>
                    <a:lstStyle/>
                    <a:p>
                      <a:r>
                        <a:rPr lang="es-ES" sz="1200" dirty="0" smtClean="0"/>
                        <a:t>1</a:t>
                      </a:r>
                      <a:endParaRPr lang="es-ES" sz="12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Tentativa de homicidio</a:t>
                      </a:r>
                      <a:endParaRPr lang="es-ES" sz="12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200" dirty="0" smtClean="0"/>
                        <a:t>5</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Lesiones</a:t>
                      </a:r>
                      <a:r>
                        <a:rPr lang="es-ES" sz="1200" baseline="0" dirty="0" smtClean="0"/>
                        <a:t> personales</a:t>
                      </a:r>
                      <a:endParaRPr lang="es-ES" sz="1200"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1</a:t>
                      </a:r>
                      <a:endParaRPr lang="es-ES" sz="12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Destrucción y apropiación</a:t>
                      </a:r>
                      <a:r>
                        <a:rPr lang="es-ES" sz="1200" baseline="0" dirty="0" smtClean="0"/>
                        <a:t> BBP</a:t>
                      </a:r>
                      <a:endParaRPr lang="es-ES" sz="12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200" dirty="0" smtClean="0"/>
                        <a:t>1</a:t>
                      </a:r>
                      <a:endParaRPr lang="es-ES" sz="12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Otros </a:t>
                      </a:r>
                      <a:endParaRPr lang="es-ES" sz="1200" dirty="0"/>
                    </a:p>
                  </a:txBody>
                  <a:tcPr/>
                </a:tc>
                <a:tc>
                  <a:txBody>
                    <a:bodyPr/>
                    <a:lstStyle/>
                    <a:p>
                      <a:r>
                        <a:rPr lang="es-ES" sz="1200" dirty="0" smtClean="0"/>
                        <a:t>1</a:t>
                      </a:r>
                      <a:endParaRPr lang="es-ES" sz="1200" dirty="0"/>
                    </a:p>
                  </a:txBody>
                  <a:tcPr/>
                </a:tc>
                <a:tc gridSpan="2">
                  <a:txBody>
                    <a:bodyPr/>
                    <a:lstStyle/>
                    <a:p>
                      <a:endParaRPr lang="es-ES" sz="1200" dirty="0"/>
                    </a:p>
                  </a:txBody>
                  <a:tcPr/>
                </a:tc>
                <a:tc hMerge="1">
                  <a:txBody>
                    <a:bodyPr/>
                    <a:lstStyle/>
                    <a:p>
                      <a:endParaRPr lang="es-ES"/>
                    </a:p>
                  </a:txBody>
                  <a:tcPr/>
                </a:tc>
                <a:tc>
                  <a:txBody>
                    <a:bodyPr/>
                    <a:lstStyle/>
                    <a:p>
                      <a:endParaRPr lang="es-ES" sz="1200" dirty="0"/>
                    </a:p>
                  </a:txBody>
                  <a:tcPr/>
                </a:tc>
              </a:tr>
            </a:tbl>
          </a:graphicData>
        </a:graphic>
      </p:graphicFrame>
      <p:graphicFrame>
        <p:nvGraphicFramePr>
          <p:cNvPr id="17" name="16 Tabla"/>
          <p:cNvGraphicFramePr>
            <a:graphicFrameLocks noGrp="1"/>
          </p:cNvGraphicFramePr>
          <p:nvPr>
            <p:extLst/>
          </p:nvPr>
        </p:nvGraphicFramePr>
        <p:xfrm>
          <a:off x="2063552" y="1052736"/>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Cundinamarca</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16</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191683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pic>
        <p:nvPicPr>
          <p:cNvPr id="47" name="46 Imagen" descr="3256388.jpg"/>
          <p:cNvPicPr>
            <a:picLocks noChangeAspect="1"/>
          </p:cNvPicPr>
          <p:nvPr/>
        </p:nvPicPr>
        <p:blipFill>
          <a:blip r:embed="rId3" cstate="print"/>
          <a:stretch>
            <a:fillRect/>
          </a:stretch>
        </p:blipFill>
        <p:spPr>
          <a:xfrm>
            <a:off x="479376" y="2420888"/>
            <a:ext cx="518458" cy="648072"/>
          </a:xfrm>
          <a:prstGeom prst="rect">
            <a:avLst/>
          </a:prstGeom>
        </p:spPr>
      </p:pic>
      <p:graphicFrame>
        <p:nvGraphicFramePr>
          <p:cNvPr id="49" name="Tabla 54"/>
          <p:cNvGraphicFramePr>
            <a:graphicFrameLocks noGrp="1"/>
          </p:cNvGraphicFramePr>
          <p:nvPr>
            <p:extLst/>
          </p:nvPr>
        </p:nvGraphicFramePr>
        <p:xfrm>
          <a:off x="5519936" y="2419967"/>
          <a:ext cx="5616624" cy="1764738"/>
        </p:xfrm>
        <a:graphic>
          <a:graphicData uri="http://schemas.openxmlformats.org/drawingml/2006/table">
            <a:tbl>
              <a:tblPr firstRow="1" bandRow="1">
                <a:tableStyleId>{5C22544A-7EE6-4342-B048-85BDC9FD1C3A}</a:tableStyleId>
              </a:tblPr>
              <a:tblGrid>
                <a:gridCol w="1947096"/>
                <a:gridCol w="524218"/>
                <a:gridCol w="1078085"/>
                <a:gridCol w="1468118"/>
                <a:gridCol w="599107"/>
              </a:tblGrid>
              <a:tr h="471567">
                <a:tc gridSpan="3">
                  <a:txBody>
                    <a:bodyPr/>
                    <a:lstStyle/>
                    <a:p>
                      <a:pPr marL="704850" indent="0" algn="l" defTabSz="711200"/>
                      <a:r>
                        <a:rPr lang="es-ES" sz="1400" dirty="0" smtClean="0">
                          <a:solidFill>
                            <a:schemeClr val="tx1"/>
                          </a:solidFill>
                        </a:rPr>
                        <a:t>Carlos Iván </a:t>
                      </a:r>
                      <a:r>
                        <a:rPr lang="es-ES" sz="1400" dirty="0" err="1" smtClean="0">
                          <a:solidFill>
                            <a:schemeClr val="tx1"/>
                          </a:solidFill>
                        </a:rPr>
                        <a:t>Ortíz</a:t>
                      </a:r>
                      <a:r>
                        <a:rPr lang="es-ES" sz="1400" dirty="0" smtClean="0">
                          <a:solidFill>
                            <a:schemeClr val="tx1"/>
                          </a:solidFill>
                        </a:rPr>
                        <a:t> López alias “Martillo”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249653">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62614">
                <a:tc>
                  <a:txBody>
                    <a:bodyPr/>
                    <a:lstStyle/>
                    <a:p>
                      <a:r>
                        <a:rPr lang="es-ES" sz="1200" dirty="0" smtClean="0"/>
                        <a:t>Desplazamiento forzado</a:t>
                      </a:r>
                      <a:endParaRPr lang="es-ES" sz="1200" dirty="0"/>
                    </a:p>
                  </a:txBody>
                  <a:tcPr/>
                </a:tc>
                <a:tc>
                  <a:txBody>
                    <a:bodyPr/>
                    <a:lstStyle/>
                    <a:p>
                      <a:r>
                        <a:rPr lang="es-ES" sz="1200" dirty="0" smtClean="0"/>
                        <a:t>3</a:t>
                      </a:r>
                      <a:endParaRPr lang="es-ES" sz="1200" dirty="0"/>
                    </a:p>
                  </a:txBody>
                  <a:tcPr/>
                </a:tc>
                <a:tc gridSpan="2">
                  <a:txBody>
                    <a:bodyPr/>
                    <a:lstStyle/>
                    <a:p>
                      <a:r>
                        <a:rPr lang="es-ES" sz="1200" smtClean="0"/>
                        <a:t>Homicidio</a:t>
                      </a:r>
                      <a:endParaRPr lang="es-ES" sz="1200" dirty="0"/>
                    </a:p>
                  </a:txBody>
                  <a:tcPr/>
                </a:tc>
                <a:tc hMerge="1">
                  <a:txBody>
                    <a:bodyPr/>
                    <a:lstStyle/>
                    <a:p>
                      <a:endParaRPr lang="es-ES" sz="1400" dirty="0"/>
                    </a:p>
                  </a:txBody>
                  <a:tcPr/>
                </a:tc>
                <a:tc>
                  <a:txBody>
                    <a:bodyPr/>
                    <a:lstStyle/>
                    <a:p>
                      <a:r>
                        <a:rPr lang="es-ES" sz="1200" dirty="0" smtClean="0"/>
                        <a:t>14</a:t>
                      </a:r>
                      <a:endParaRPr lang="es-ES" sz="1200" dirty="0"/>
                    </a:p>
                  </a:txBody>
                  <a:tcPr/>
                </a:tc>
              </a:tr>
              <a:tr h="249653">
                <a:tc>
                  <a:txBody>
                    <a:bodyPr/>
                    <a:lstStyle/>
                    <a:p>
                      <a:r>
                        <a:rPr lang="es-ES" sz="1200" smtClean="0"/>
                        <a:t>Secuestro</a:t>
                      </a:r>
                      <a:endParaRPr lang="es-ES" sz="1200" dirty="0"/>
                    </a:p>
                  </a:txBody>
                  <a:tcPr/>
                </a:tc>
                <a:tc>
                  <a:txBody>
                    <a:bodyPr/>
                    <a:lstStyle/>
                    <a:p>
                      <a:r>
                        <a:rPr lang="es-ES" sz="1200" dirty="0" smtClean="0"/>
                        <a:t>5</a:t>
                      </a:r>
                      <a:endParaRPr lang="es-ES" sz="1200" dirty="0"/>
                    </a:p>
                  </a:txBody>
                  <a:tcPr/>
                </a:tc>
                <a:tc gridSpan="2">
                  <a:txBody>
                    <a:bodyPr/>
                    <a:lstStyle/>
                    <a:p>
                      <a:r>
                        <a:rPr lang="es-ES" sz="1200" dirty="0" smtClean="0"/>
                        <a:t>Tortura</a:t>
                      </a:r>
                      <a:endParaRPr lang="es-ES" sz="1200" dirty="0"/>
                    </a:p>
                  </a:txBody>
                  <a:tcPr/>
                </a:tc>
                <a:tc hMerge="1">
                  <a:txBody>
                    <a:bodyPr/>
                    <a:lstStyle/>
                    <a:p>
                      <a:endParaRPr lang="es-ES" sz="1400" dirty="0"/>
                    </a:p>
                  </a:txBody>
                  <a:tcPr/>
                </a:tc>
                <a:tc>
                  <a:txBody>
                    <a:bodyPr/>
                    <a:lstStyle/>
                    <a:p>
                      <a:r>
                        <a:rPr lang="es-ES" sz="1200" dirty="0" smtClean="0"/>
                        <a:t>6</a:t>
                      </a:r>
                      <a:endParaRPr lang="es-ES" sz="1200" dirty="0"/>
                    </a:p>
                  </a:txBody>
                  <a:tcPr/>
                </a:tc>
              </a:tr>
              <a:tr h="423618">
                <a:tc>
                  <a:txBody>
                    <a:bodyPr/>
                    <a:lstStyle/>
                    <a:p>
                      <a:r>
                        <a:rPr lang="es-ES" sz="1200" smtClean="0"/>
                        <a:t>Desaparición forzada</a:t>
                      </a:r>
                      <a:endParaRPr lang="es-ES" sz="1200" dirty="0"/>
                    </a:p>
                  </a:txBody>
                  <a:tcPr/>
                </a:tc>
                <a:tc>
                  <a:txBody>
                    <a:bodyPr/>
                    <a:lstStyle/>
                    <a:p>
                      <a:r>
                        <a:rPr lang="es-ES" sz="1200" dirty="0" smtClean="0"/>
                        <a:t>3</a:t>
                      </a:r>
                      <a:endParaRPr lang="es-ES" sz="12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Destrucción y apropiación</a:t>
                      </a:r>
                      <a:r>
                        <a:rPr lang="es-ES" sz="1200" baseline="0" dirty="0" smtClean="0"/>
                        <a:t> BBP</a:t>
                      </a:r>
                      <a:endParaRPr lang="es-ES" sz="1200" dirty="0"/>
                    </a:p>
                  </a:txBody>
                  <a:tcPr/>
                </a:tc>
                <a:tc hMerge="1">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400" dirty="0"/>
                    </a:p>
                  </a:txBody>
                  <a:tcPr/>
                </a:tc>
                <a:tc>
                  <a:txBody>
                    <a:bodyPr/>
                    <a:lstStyle/>
                    <a:p>
                      <a:r>
                        <a:rPr lang="es-ES" sz="1200" dirty="0" smtClean="0"/>
                        <a:t>1</a:t>
                      </a:r>
                      <a:endParaRPr lang="es-ES" sz="1200" dirty="0"/>
                    </a:p>
                  </a:txBody>
                  <a:tcPr/>
                </a:tc>
              </a:tr>
            </a:tbl>
          </a:graphicData>
        </a:graphic>
      </p:graphicFrame>
      <p:pic>
        <p:nvPicPr>
          <p:cNvPr id="52" name="51 Imagen" descr="80382412.jpg"/>
          <p:cNvPicPr>
            <a:picLocks noChangeAspect="1"/>
          </p:cNvPicPr>
          <p:nvPr/>
        </p:nvPicPr>
        <p:blipFill>
          <a:blip r:embed="rId4" cstate="print"/>
          <a:stretch>
            <a:fillRect/>
          </a:stretch>
        </p:blipFill>
        <p:spPr>
          <a:xfrm>
            <a:off x="5555940" y="2405205"/>
            <a:ext cx="504056" cy="630070"/>
          </a:xfrm>
          <a:prstGeom prst="rect">
            <a:avLst/>
          </a:prstGeom>
        </p:spPr>
      </p:pic>
      <p:graphicFrame>
        <p:nvGraphicFramePr>
          <p:cNvPr id="54" name="Tabla 54"/>
          <p:cNvGraphicFramePr>
            <a:graphicFrameLocks noGrp="1"/>
          </p:cNvGraphicFramePr>
          <p:nvPr>
            <p:extLst/>
          </p:nvPr>
        </p:nvGraphicFramePr>
        <p:xfrm>
          <a:off x="5359880" y="4365104"/>
          <a:ext cx="3024335" cy="1835195"/>
        </p:xfrm>
        <a:graphic>
          <a:graphicData uri="http://schemas.openxmlformats.org/drawingml/2006/table">
            <a:tbl>
              <a:tblPr firstRow="1" bandRow="1">
                <a:tableStyleId>{5C22544A-7EE6-4342-B048-85BDC9FD1C3A}</a:tableStyleId>
              </a:tblPr>
              <a:tblGrid>
                <a:gridCol w="1048436"/>
                <a:gridCol w="282271"/>
                <a:gridCol w="580507"/>
                <a:gridCol w="357037"/>
                <a:gridCol w="756084"/>
              </a:tblGrid>
              <a:tr h="506411">
                <a:tc gridSpan="3">
                  <a:txBody>
                    <a:bodyPr/>
                    <a:lstStyle/>
                    <a:p>
                      <a:pPr marL="534988" indent="0" algn="l" defTabSz="711200"/>
                      <a:r>
                        <a:rPr lang="es-ES" sz="1400" dirty="0" smtClean="0">
                          <a:solidFill>
                            <a:schemeClr val="tx1"/>
                          </a:solidFill>
                        </a:rPr>
                        <a:t>Raúl Rojas Triana alias “</a:t>
                      </a:r>
                      <a:r>
                        <a:rPr lang="es-ES" sz="1400" dirty="0" err="1" smtClean="0">
                          <a:solidFill>
                            <a:schemeClr val="tx1"/>
                          </a:solidFill>
                        </a:rPr>
                        <a:t>Caparrapo</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200" dirty="0" smtClean="0"/>
                        <a:t>Secuestro</a:t>
                      </a:r>
                      <a:endParaRPr lang="es-ES" sz="1200" dirty="0"/>
                    </a:p>
                  </a:txBody>
                  <a:tcPr/>
                </a:tc>
                <a:tc>
                  <a:txBody>
                    <a:bodyPr/>
                    <a:lstStyle/>
                    <a:p>
                      <a:r>
                        <a:rPr lang="es-ES" sz="1200" dirty="0" smtClean="0"/>
                        <a:t>1</a:t>
                      </a:r>
                      <a:endParaRPr lang="es-ES" sz="1200" dirty="0"/>
                    </a:p>
                  </a:txBody>
                  <a:tcPr/>
                </a:tc>
                <a:tc gridSpan="2">
                  <a:txBody>
                    <a:bodyPr/>
                    <a:lstStyle/>
                    <a:p>
                      <a:r>
                        <a:rPr lang="es-ES" sz="1200" dirty="0" smtClean="0"/>
                        <a:t>Homicidio</a:t>
                      </a:r>
                      <a:endParaRPr lang="es-ES" sz="1200" dirty="0"/>
                    </a:p>
                  </a:txBody>
                  <a:tcPr/>
                </a:tc>
                <a:tc hMerge="1">
                  <a:txBody>
                    <a:bodyPr/>
                    <a:lstStyle/>
                    <a:p>
                      <a:endParaRPr lang="es-ES" sz="1400" dirty="0"/>
                    </a:p>
                  </a:txBody>
                  <a:tcPr/>
                </a:tc>
                <a:tc>
                  <a:txBody>
                    <a:bodyPr/>
                    <a:lstStyle/>
                    <a:p>
                      <a:r>
                        <a:rPr lang="es-ES" sz="1200" dirty="0" smtClean="0"/>
                        <a:t>1</a:t>
                      </a:r>
                      <a:endParaRPr lang="es-ES" sz="1200" dirty="0"/>
                    </a:p>
                  </a:txBody>
                  <a:tcPr/>
                </a:tc>
              </a:tr>
              <a:tr h="348586">
                <a:tc>
                  <a:txBody>
                    <a:bodyPr/>
                    <a:lstStyle/>
                    <a:p>
                      <a:r>
                        <a:rPr lang="es-ES" sz="1200" dirty="0" smtClean="0"/>
                        <a:t>Tortura</a:t>
                      </a:r>
                      <a:endParaRPr lang="es-ES" sz="1200" dirty="0"/>
                    </a:p>
                  </a:txBody>
                  <a:tcPr/>
                </a:tc>
                <a:tc>
                  <a:txBody>
                    <a:bodyPr/>
                    <a:lstStyle/>
                    <a:p>
                      <a:r>
                        <a:rPr lang="es-ES" sz="1200" dirty="0" smtClean="0"/>
                        <a:t>1</a:t>
                      </a:r>
                      <a:endParaRPr lang="es-ES" sz="1200" dirty="0"/>
                    </a:p>
                  </a:txBody>
                  <a:tcPr/>
                </a:tc>
                <a:tc gridSpan="2">
                  <a:txBody>
                    <a:bodyPr/>
                    <a:lstStyle/>
                    <a:p>
                      <a:endParaRPr lang="es-ES" sz="1200" dirty="0"/>
                    </a:p>
                  </a:txBody>
                  <a:tcPr/>
                </a:tc>
                <a:tc hMerge="1">
                  <a:txBody>
                    <a:bodyPr/>
                    <a:lstStyle/>
                    <a:p>
                      <a:endParaRPr lang="es-ES" sz="1400" dirty="0"/>
                    </a:p>
                  </a:txBody>
                  <a:tcPr/>
                </a:tc>
                <a:tc>
                  <a:txBody>
                    <a:bodyPr/>
                    <a:lstStyle/>
                    <a:p>
                      <a:endParaRPr lang="es-ES" sz="1200" dirty="0"/>
                    </a:p>
                  </a:txBody>
                  <a:tcPr/>
                </a:tc>
              </a:tr>
            </a:tbl>
          </a:graphicData>
        </a:graphic>
      </p:graphicFrame>
      <p:graphicFrame>
        <p:nvGraphicFramePr>
          <p:cNvPr id="88" name="Tabla 54"/>
          <p:cNvGraphicFramePr>
            <a:graphicFrameLocks noGrp="1"/>
          </p:cNvGraphicFramePr>
          <p:nvPr>
            <p:extLst/>
          </p:nvPr>
        </p:nvGraphicFramePr>
        <p:xfrm>
          <a:off x="8472264" y="4365104"/>
          <a:ext cx="3312368" cy="2082387"/>
        </p:xfrm>
        <a:graphic>
          <a:graphicData uri="http://schemas.openxmlformats.org/drawingml/2006/table">
            <a:tbl>
              <a:tblPr firstRow="1" bandRow="1">
                <a:tableStyleId>{5C22544A-7EE6-4342-B048-85BDC9FD1C3A}</a:tableStyleId>
              </a:tblPr>
              <a:tblGrid>
                <a:gridCol w="2232248"/>
                <a:gridCol w="1080120"/>
              </a:tblGrid>
              <a:tr h="506411">
                <a:tc>
                  <a:txBody>
                    <a:bodyPr/>
                    <a:lstStyle/>
                    <a:p>
                      <a:pPr marL="433388" indent="0" algn="l" defTabSz="541338">
                        <a:tabLst>
                          <a:tab pos="541338" algn="l"/>
                        </a:tabLst>
                      </a:pPr>
                      <a:r>
                        <a:rPr lang="es-ES" sz="1400" dirty="0" smtClean="0">
                          <a:solidFill>
                            <a:schemeClr val="tx1"/>
                          </a:solidFill>
                        </a:rPr>
                        <a:t>José </a:t>
                      </a:r>
                      <a:r>
                        <a:rPr lang="es-ES" sz="1400" dirty="0" err="1" smtClean="0">
                          <a:solidFill>
                            <a:schemeClr val="tx1"/>
                          </a:solidFill>
                        </a:rPr>
                        <a:t>Absalon</a:t>
                      </a:r>
                      <a:r>
                        <a:rPr lang="es-ES" sz="1400" dirty="0" smtClean="0">
                          <a:solidFill>
                            <a:schemeClr val="tx1"/>
                          </a:solidFill>
                        </a:rPr>
                        <a:t> </a:t>
                      </a:r>
                      <a:r>
                        <a:rPr lang="es-ES" sz="1400" dirty="0" err="1" smtClean="0">
                          <a:solidFill>
                            <a:schemeClr val="tx1"/>
                          </a:solidFill>
                        </a:rPr>
                        <a:t>Zamudio</a:t>
                      </a:r>
                      <a:r>
                        <a:rPr lang="es-ES" sz="1400" dirty="0" smtClean="0">
                          <a:solidFill>
                            <a:schemeClr val="tx1"/>
                          </a:solidFill>
                        </a:rPr>
                        <a:t> Vega,</a:t>
                      </a:r>
                      <a:r>
                        <a:rPr lang="es-ES" sz="1400" baseline="0" dirty="0" smtClean="0">
                          <a:solidFill>
                            <a:schemeClr val="tx1"/>
                          </a:solidFill>
                        </a:rPr>
                        <a:t> alias “Buena Suerte”</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r>
              <a:tr h="343286">
                <a:tc gridSpan="2">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r h="297889">
                <a:tc>
                  <a:txBody>
                    <a:bodyPr/>
                    <a:lstStyle/>
                    <a:p>
                      <a:r>
                        <a:rPr lang="es-ES" sz="1200" dirty="0" smtClean="0"/>
                        <a:t>Homicidio</a:t>
                      </a:r>
                      <a:endParaRPr lang="es-ES" sz="1200" dirty="0"/>
                    </a:p>
                  </a:txBody>
                  <a:tcPr/>
                </a:tc>
                <a:tc>
                  <a:txBody>
                    <a:bodyPr/>
                    <a:lstStyle/>
                    <a:p>
                      <a:r>
                        <a:rPr lang="es-ES" sz="1200" dirty="0" smtClean="0"/>
                        <a:t>1</a:t>
                      </a:r>
                      <a:endParaRPr lang="es-ES" sz="1200" dirty="0"/>
                    </a:p>
                  </a:txBody>
                  <a:tcPr/>
                </a:tc>
              </a:tr>
              <a:tr h="297889">
                <a:tc>
                  <a:txBody>
                    <a:bodyPr/>
                    <a:lstStyle/>
                    <a:p>
                      <a:r>
                        <a:rPr lang="es-ES" sz="1200" dirty="0" smtClean="0"/>
                        <a:t>Acceso carnal</a:t>
                      </a:r>
                      <a:r>
                        <a:rPr lang="es-ES" sz="1200" baseline="0" dirty="0" smtClean="0"/>
                        <a:t> violento</a:t>
                      </a:r>
                      <a:endParaRPr lang="es-ES" sz="1200" dirty="0"/>
                    </a:p>
                  </a:txBody>
                  <a:tcPr/>
                </a:tc>
                <a:tc>
                  <a:txBody>
                    <a:bodyPr/>
                    <a:lstStyle/>
                    <a:p>
                      <a:r>
                        <a:rPr lang="es-ES" sz="1200" dirty="0" smtClean="0"/>
                        <a:t>1</a:t>
                      </a:r>
                      <a:endParaRPr lang="es-ES" sz="1200" dirty="0"/>
                    </a:p>
                  </a:txBody>
                  <a:tcPr/>
                </a:tc>
              </a:tr>
              <a:tr h="297889">
                <a:tc>
                  <a:txBody>
                    <a:bodyPr/>
                    <a:lstStyle/>
                    <a:p>
                      <a:r>
                        <a:rPr lang="es-ES" sz="1200" dirty="0" smtClean="0"/>
                        <a:t>Desaparición forzada</a:t>
                      </a:r>
                      <a:endParaRPr lang="es-ES" sz="1200" dirty="0"/>
                    </a:p>
                  </a:txBody>
                  <a:tcPr/>
                </a:tc>
                <a:tc>
                  <a:txBody>
                    <a:bodyPr/>
                    <a:lstStyle/>
                    <a:p>
                      <a:r>
                        <a:rPr lang="es-ES" sz="1200" dirty="0" smtClean="0"/>
                        <a:t>1</a:t>
                      </a:r>
                      <a:endParaRPr lang="es-ES" sz="1200" dirty="0"/>
                    </a:p>
                  </a:txBody>
                  <a:tcPr/>
                </a:tc>
              </a:tr>
            </a:tbl>
          </a:graphicData>
        </a:graphic>
      </p:graphicFrame>
      <p:pic>
        <p:nvPicPr>
          <p:cNvPr id="89" name="88 Imagen" descr="3080583.jpg"/>
          <p:cNvPicPr>
            <a:picLocks noChangeAspect="1"/>
          </p:cNvPicPr>
          <p:nvPr/>
        </p:nvPicPr>
        <p:blipFill>
          <a:blip r:embed="rId5" cstate="print"/>
          <a:stretch>
            <a:fillRect/>
          </a:stretch>
        </p:blipFill>
        <p:spPr>
          <a:xfrm>
            <a:off x="5375920" y="4581128"/>
            <a:ext cx="432048" cy="540060"/>
          </a:xfrm>
          <a:prstGeom prst="rect">
            <a:avLst/>
          </a:prstGeom>
        </p:spPr>
      </p:pic>
      <p:pic>
        <p:nvPicPr>
          <p:cNvPr id="91" name="90 Imagen" descr="3253964.jpg"/>
          <p:cNvPicPr>
            <a:picLocks noChangeAspect="1"/>
          </p:cNvPicPr>
          <p:nvPr/>
        </p:nvPicPr>
        <p:blipFill>
          <a:blip r:embed="rId6" cstate="print"/>
          <a:stretch>
            <a:fillRect/>
          </a:stretch>
        </p:blipFill>
        <p:spPr>
          <a:xfrm>
            <a:off x="8472264" y="4437112"/>
            <a:ext cx="460851" cy="576064"/>
          </a:xfrm>
          <a:prstGeom prst="rect">
            <a:avLst/>
          </a:prstGeom>
        </p:spPr>
      </p:pic>
    </p:spTree>
    <p:extLst>
      <p:ext uri="{BB962C8B-B14F-4D97-AF65-F5344CB8AC3E}">
        <p14:creationId xmlns:p14="http://schemas.microsoft.com/office/powerpoint/2010/main" val="2802394021"/>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205506"/>
            <a:ext cx="12072664" cy="1871663"/>
          </a:xfrm>
        </p:spPr>
        <p:txBody>
          <a:bodyPr>
            <a:normAutofit/>
          </a:bodyPr>
          <a:lstStyle/>
          <a:p>
            <a:pPr lvl="0" algn="ctr"/>
            <a:r>
              <a:rPr lang="es-ES" b="1" cap="small" dirty="0" smtClean="0">
                <a:solidFill>
                  <a:srgbClr val="C00000"/>
                </a:solidFill>
                <a:cs typeface="Arial" pitchFamily="34" charset="0"/>
              </a:rPr>
              <a:t>Sentencia 16</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Cundinamarca</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endParaRPr lang="es-CO" sz="1800" cap="small" dirty="0">
              <a:solidFill>
                <a:schemeClr val="accent6">
                  <a:lumMod val="75000"/>
                </a:schemeClr>
              </a:solidFill>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9" name="Rectángulo 8"/>
          <p:cNvSpPr/>
          <p:nvPr/>
        </p:nvSpPr>
        <p:spPr>
          <a:xfrm>
            <a:off x="407368" y="2076133"/>
            <a:ext cx="11449272" cy="784830"/>
          </a:xfrm>
          <a:prstGeom prst="rect">
            <a:avLst/>
          </a:prstGeom>
        </p:spPr>
        <p:txBody>
          <a:bodyPr wrap="square">
            <a:spAutoFit/>
          </a:bodyPr>
          <a:lstStyle/>
          <a:p>
            <a:pPr marL="0" lvl="1" algn="just">
              <a:spcAft>
                <a:spcPts val="0"/>
              </a:spcAft>
              <a:buSzPts val="1100"/>
            </a:pPr>
            <a:r>
              <a:rPr lang="es-ES" sz="1200" dirty="0" smtClean="0">
                <a:latin typeface="Calibri" panose="020F0502020204030204" pitchFamily="34" charset="0"/>
                <a:ea typeface="Calibri" panose="020F0502020204030204" pitchFamily="34" charset="0"/>
                <a:cs typeface="Tahoma" panose="020B0604030504040204" pitchFamily="34" charset="0"/>
              </a:rPr>
              <a:t>Los </a:t>
            </a:r>
            <a:r>
              <a:rPr lang="es-ES" sz="1200" dirty="0">
                <a:latin typeface="Calibri" panose="020F0502020204030204" pitchFamily="34" charset="0"/>
                <a:ea typeface="Calibri" panose="020F0502020204030204" pitchFamily="34" charset="0"/>
                <a:cs typeface="Tahoma" panose="020B0604030504040204" pitchFamily="34" charset="0"/>
              </a:rPr>
              <a:t>paramilitares lograron ocupar de manera permanente 65 veredas distribuidas en 13 municipios diferentes (siendo </a:t>
            </a:r>
            <a:r>
              <a:rPr lang="es-ES" sz="1200" dirty="0" err="1">
                <a:latin typeface="Calibri" panose="020F0502020204030204" pitchFamily="34" charset="0"/>
                <a:ea typeface="Calibri" panose="020F0502020204030204" pitchFamily="34" charset="0"/>
                <a:cs typeface="Tahoma" panose="020B0604030504040204" pitchFamily="34" charset="0"/>
              </a:rPr>
              <a:t>Caparrapí</a:t>
            </a:r>
            <a:r>
              <a:rPr lang="es-ES" sz="1200" dirty="0">
                <a:latin typeface="Calibri" panose="020F0502020204030204" pitchFamily="34" charset="0"/>
                <a:ea typeface="Calibri" panose="020F0502020204030204" pitchFamily="34" charset="0"/>
                <a:cs typeface="Tahoma" panose="020B0604030504040204" pitchFamily="34" charset="0"/>
              </a:rPr>
              <a:t>, La Palma y </a:t>
            </a:r>
            <a:r>
              <a:rPr lang="es-ES" sz="1200" dirty="0" err="1">
                <a:latin typeface="Calibri" panose="020F0502020204030204" pitchFamily="34" charset="0"/>
                <a:ea typeface="Calibri" panose="020F0502020204030204" pitchFamily="34" charset="0"/>
                <a:cs typeface="Tahoma" panose="020B0604030504040204" pitchFamily="34" charset="0"/>
              </a:rPr>
              <a:t>Yacopí</a:t>
            </a:r>
            <a:r>
              <a:rPr lang="es-ES" sz="1200" dirty="0">
                <a:latin typeface="Calibri" panose="020F0502020204030204" pitchFamily="34" charset="0"/>
                <a:ea typeface="Calibri" panose="020F0502020204030204" pitchFamily="34" charset="0"/>
                <a:cs typeface="Tahoma" panose="020B0604030504040204" pitchFamily="34" charset="0"/>
              </a:rPr>
              <a:t>, los principales centros de operación militar y logística del grupo). </a:t>
            </a:r>
            <a:endParaRPr lang="es-CO" sz="1200" dirty="0">
              <a:latin typeface="Malgun Gothic" panose="020B0503020000020004" pitchFamily="34" charset="-127"/>
              <a:ea typeface="Calibri" panose="020F0502020204030204" pitchFamily="34" charset="0"/>
              <a:cs typeface="Times New Roman" panose="02020603050405020304" pitchFamily="18" charset="0"/>
            </a:endParaRPr>
          </a:p>
          <a:p>
            <a:pPr>
              <a:spcAft>
                <a:spcPts val="0"/>
              </a:spcAft>
            </a:pPr>
            <a:r>
              <a:rPr lang="es-CO" sz="1100" dirty="0">
                <a:latin typeface="Tahoma" panose="020B0604030504040204" pitchFamily="34" charset="0"/>
                <a:ea typeface="Calibri" panose="020F0502020204030204" pitchFamily="34" charset="0"/>
                <a:cs typeface="Times New Roman" panose="02020603050405020304" pitchFamily="18" charset="0"/>
              </a:rPr>
              <a:t> </a:t>
            </a:r>
            <a:endParaRPr lang="es-CO" sz="1100" dirty="0">
              <a:latin typeface="Calibri" panose="020F0502020204030204" pitchFamily="34" charset="0"/>
              <a:ea typeface="Calibri" panose="020F0502020204030204" pitchFamily="34" charset="0"/>
              <a:cs typeface="Times New Roman" panose="02020603050405020304" pitchFamily="18" charset="0"/>
            </a:endParaRPr>
          </a:p>
          <a:p>
            <a:pPr algn="just">
              <a:spcAft>
                <a:spcPts val="0"/>
              </a:spcAft>
            </a:pPr>
            <a:r>
              <a:rPr lang="es-ES" sz="1000" b="1" dirty="0">
                <a:latin typeface="Tahoma" panose="020B0604030504040204" pitchFamily="34" charset="0"/>
                <a:ea typeface="Malgun Gothic" panose="020B0503020000020004" pitchFamily="34" charset="-127"/>
                <a:cs typeface="Times New Roman" panose="02020603050405020304" pitchFamily="18" charset="0"/>
              </a:rPr>
              <a:t>Tabla. Expansión territorial de los paramilitares en el noroccidente de Cundinamarca (2001 – 2004)</a:t>
            </a:r>
            <a:endParaRPr lang="es-CO" sz="1200" dirty="0">
              <a:effectLst/>
              <a:latin typeface="Malgun Gothic" panose="020B0503020000020004" pitchFamily="34" charset="-127"/>
              <a:ea typeface="Malgun Gothic" panose="020B0503020000020004" pitchFamily="34" charset="-127"/>
              <a:cs typeface="Times New Roman" panose="02020603050405020304" pitchFamily="18" charset="0"/>
            </a:endParaRPr>
          </a:p>
        </p:txBody>
      </p:sp>
      <p:graphicFrame>
        <p:nvGraphicFramePr>
          <p:cNvPr id="10" name="Tabla 9"/>
          <p:cNvGraphicFramePr>
            <a:graphicFrameLocks noGrp="1"/>
          </p:cNvGraphicFramePr>
          <p:nvPr>
            <p:extLst/>
          </p:nvPr>
        </p:nvGraphicFramePr>
        <p:xfrm>
          <a:off x="479373" y="2996948"/>
          <a:ext cx="3672410" cy="3524259"/>
        </p:xfrm>
        <a:graphic>
          <a:graphicData uri="http://schemas.openxmlformats.org/drawingml/2006/table">
            <a:tbl>
              <a:tblPr firstRow="1" firstCol="1" bandRow="1">
                <a:tableStyleId>{616DA210-FB5B-4158-B5E0-FEB733F419BA}</a:tableStyleId>
              </a:tblPr>
              <a:tblGrid>
                <a:gridCol w="1836205"/>
                <a:gridCol w="1836205"/>
              </a:tblGrid>
              <a:tr h="128931">
                <a:tc>
                  <a:txBody>
                    <a:bodyPr/>
                    <a:lstStyle/>
                    <a:p>
                      <a:pPr algn="ctr">
                        <a:lnSpc>
                          <a:spcPct val="107000"/>
                        </a:lnSpc>
                        <a:spcAft>
                          <a:spcPts val="0"/>
                        </a:spcAft>
                      </a:pPr>
                      <a:r>
                        <a:rPr lang="es-ES" sz="600" dirty="0">
                          <a:effectLst/>
                        </a:rPr>
                        <a:t>Municipio de operación militar</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c>
                  <a:txBody>
                    <a:bodyPr/>
                    <a:lstStyle/>
                    <a:p>
                      <a:pPr algn="ctr">
                        <a:lnSpc>
                          <a:spcPct val="107000"/>
                        </a:lnSpc>
                        <a:spcAft>
                          <a:spcPts val="0"/>
                        </a:spcAft>
                      </a:pPr>
                      <a:r>
                        <a:rPr lang="es-ES" sz="600">
                          <a:effectLst/>
                        </a:rPr>
                        <a:t>Vereda de operación militar</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53726">
                <a:tc rowSpan="19">
                  <a:txBody>
                    <a:bodyPr/>
                    <a:lstStyle/>
                    <a:p>
                      <a:pPr algn="ctr">
                        <a:lnSpc>
                          <a:spcPct val="107000"/>
                        </a:lnSpc>
                        <a:spcAft>
                          <a:spcPts val="0"/>
                        </a:spcAft>
                      </a:pPr>
                      <a:r>
                        <a:rPr lang="es-ES" sz="600" dirty="0" err="1">
                          <a:effectLst/>
                        </a:rPr>
                        <a:t>Caparrapí</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c>
                  <a:txBody>
                    <a:bodyPr/>
                    <a:lstStyle/>
                    <a:p>
                      <a:pPr algn="ctr">
                        <a:lnSpc>
                          <a:spcPct val="107000"/>
                        </a:lnSpc>
                        <a:spcAft>
                          <a:spcPts val="0"/>
                        </a:spcAft>
                      </a:pPr>
                      <a:r>
                        <a:rPr lang="es-ES" sz="600">
                          <a:effectLst/>
                        </a:rPr>
                        <a:t>Vereda Palenque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Barro blanco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Boca de Monte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Canchimay</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Cañaveral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Dindal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el Cámbulo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270832">
                <a:tc vMerge="1">
                  <a:txBody>
                    <a:bodyPr/>
                    <a:lstStyle/>
                    <a:p>
                      <a:endParaRPr lang="es-CO"/>
                    </a:p>
                  </a:txBody>
                  <a:tcPr/>
                </a:tc>
                <a:tc>
                  <a:txBody>
                    <a:bodyPr/>
                    <a:lstStyle/>
                    <a:p>
                      <a:pPr algn="ctr">
                        <a:lnSpc>
                          <a:spcPct val="107000"/>
                        </a:lnSpc>
                        <a:spcAft>
                          <a:spcPts val="0"/>
                        </a:spcAft>
                      </a:pPr>
                      <a:r>
                        <a:rPr lang="es-ES" sz="600">
                          <a:effectLst/>
                        </a:rPr>
                        <a:t>Vereda El Charco de los Indios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El Trapiche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dirty="0">
                          <a:effectLst/>
                        </a:rPr>
                        <a:t>Vereda El Valiente</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La Laja</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dirty="0">
                          <a:effectLst/>
                        </a:rPr>
                        <a:t>Vereda La María</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Los Volcanes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Novilleros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Otumbe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San Carlos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San Cayetano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Sarval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Trapiche Viejo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rowSpan="5">
                  <a:txBody>
                    <a:bodyPr/>
                    <a:lstStyle/>
                    <a:p>
                      <a:pPr algn="ctr">
                        <a:lnSpc>
                          <a:spcPct val="107000"/>
                        </a:lnSpc>
                        <a:spcAft>
                          <a:spcPts val="0"/>
                        </a:spcAft>
                      </a:pPr>
                      <a:r>
                        <a:rPr lang="es-ES" sz="600">
                          <a:effectLst/>
                        </a:rPr>
                        <a:t>El Peñón</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c>
                  <a:txBody>
                    <a:bodyPr/>
                    <a:lstStyle/>
                    <a:p>
                      <a:pPr algn="ctr">
                        <a:lnSpc>
                          <a:spcPct val="107000"/>
                        </a:lnSpc>
                        <a:spcAft>
                          <a:spcPts val="0"/>
                        </a:spcAft>
                      </a:pPr>
                      <a:r>
                        <a:rPr lang="es-ES" sz="600">
                          <a:effectLst/>
                        </a:rPr>
                        <a:t>Inspección Guayabal</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Aposentos</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Curiche</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a:effectLst/>
                        </a:rPr>
                        <a:t>Vereda Guayabal de Toledo</a:t>
                      </a:r>
                      <a:endParaRPr lang="es-CO" sz="70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r h="135035">
                <a:tc vMerge="1">
                  <a:txBody>
                    <a:bodyPr/>
                    <a:lstStyle/>
                    <a:p>
                      <a:endParaRPr lang="es-CO"/>
                    </a:p>
                  </a:txBody>
                  <a:tcPr/>
                </a:tc>
                <a:tc>
                  <a:txBody>
                    <a:bodyPr/>
                    <a:lstStyle/>
                    <a:p>
                      <a:pPr algn="ctr">
                        <a:lnSpc>
                          <a:spcPct val="107000"/>
                        </a:lnSpc>
                        <a:spcAft>
                          <a:spcPts val="0"/>
                        </a:spcAft>
                      </a:pPr>
                      <a:r>
                        <a:rPr lang="es-ES" sz="600" dirty="0">
                          <a:effectLst/>
                        </a:rPr>
                        <a:t>Vereda Morales-Honduras</a:t>
                      </a:r>
                      <a:endParaRPr lang="es-CO" sz="700" dirty="0">
                        <a:effectLst/>
                        <a:latin typeface="Calibri" panose="020F0502020204030204" pitchFamily="34" charset="0"/>
                        <a:ea typeface="Calibri" panose="020F0502020204030204" pitchFamily="34" charset="0"/>
                        <a:cs typeface="Times New Roman" panose="02020603050405020304" pitchFamily="18" charset="0"/>
                      </a:endParaRPr>
                    </a:p>
                  </a:txBody>
                  <a:tcPr marL="26702" marR="26702" marT="0" marB="0" anchor="ctr"/>
                </a:tc>
              </a:tr>
            </a:tbl>
          </a:graphicData>
        </a:graphic>
      </p:graphicFrame>
      <p:sp>
        <p:nvSpPr>
          <p:cNvPr id="11" name="Rectangle 3"/>
          <p:cNvSpPr>
            <a:spLocks noChangeArrowheads="1"/>
          </p:cNvSpPr>
          <p:nvPr/>
        </p:nvSpPr>
        <p:spPr bwMode="auto">
          <a:xfrm>
            <a:off x="716764" y="2996952"/>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CO"/>
          </a:p>
        </p:txBody>
      </p:sp>
      <p:graphicFrame>
        <p:nvGraphicFramePr>
          <p:cNvPr id="12" name="Tabla 11"/>
          <p:cNvGraphicFramePr>
            <a:graphicFrameLocks noGrp="1"/>
          </p:cNvGraphicFramePr>
          <p:nvPr>
            <p:extLst/>
          </p:nvPr>
        </p:nvGraphicFramePr>
        <p:xfrm>
          <a:off x="4367808" y="2984004"/>
          <a:ext cx="4104456" cy="3498974"/>
        </p:xfrm>
        <a:graphic>
          <a:graphicData uri="http://schemas.openxmlformats.org/drawingml/2006/table">
            <a:tbl>
              <a:tblPr firstRow="1" firstCol="1" bandRow="1">
                <a:tableStyleId>{D7AC3CCA-C797-4891-BE02-D94E43425B78}</a:tableStyleId>
              </a:tblPr>
              <a:tblGrid>
                <a:gridCol w="2052228"/>
                <a:gridCol w="2052228"/>
              </a:tblGrid>
              <a:tr h="0">
                <a:tc rowSpan="2">
                  <a:txBody>
                    <a:bodyPr/>
                    <a:lstStyle/>
                    <a:p>
                      <a:pPr>
                        <a:lnSpc>
                          <a:spcPct val="107000"/>
                        </a:lnSpc>
                      </a:pPr>
                      <a:endParaRPr lang="es-CO" sz="500" dirty="0">
                        <a:effectLst/>
                        <a:latin typeface="Calibri" panose="020F0502020204030204" pitchFamily="34" charset="0"/>
                      </a:endParaRPr>
                    </a:p>
                  </a:txBody>
                  <a:tcPr marL="21118" marR="21118" marT="0" marB="0" anchor="ctr"/>
                </a:tc>
                <a:tc>
                  <a:txBody>
                    <a:bodyPr/>
                    <a:lstStyle/>
                    <a:p>
                      <a:pPr algn="ctr">
                        <a:lnSpc>
                          <a:spcPct val="107000"/>
                        </a:lnSpc>
                        <a:spcAft>
                          <a:spcPts val="0"/>
                        </a:spcAft>
                      </a:pPr>
                      <a:r>
                        <a:rPr lang="es-ES" sz="500">
                          <a:effectLst/>
                        </a:rPr>
                        <a:t>Vereda Quitasol</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Tendidos</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rowSpan="26">
                  <a:txBody>
                    <a:bodyPr/>
                    <a:lstStyle/>
                    <a:p>
                      <a:pPr algn="ctr">
                        <a:lnSpc>
                          <a:spcPct val="107000"/>
                        </a:lnSpc>
                        <a:spcAft>
                          <a:spcPts val="0"/>
                        </a:spcAft>
                      </a:pPr>
                      <a:r>
                        <a:rPr lang="es-ES" sz="500" dirty="0">
                          <a:effectLst/>
                        </a:rPr>
                        <a:t>La Palma</a:t>
                      </a:r>
                      <a:endParaRPr lang="es-CO" sz="500" dirty="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c>
                  <a:txBody>
                    <a:bodyPr/>
                    <a:lstStyle/>
                    <a:p>
                      <a:pPr algn="ctr">
                        <a:lnSpc>
                          <a:spcPct val="107000"/>
                        </a:lnSpc>
                        <a:spcAft>
                          <a:spcPts val="0"/>
                        </a:spcAft>
                      </a:pPr>
                      <a:r>
                        <a:rPr lang="es-ES" sz="500">
                          <a:effectLst/>
                        </a:rPr>
                        <a:t>Inspección Alto de Hinche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Boquerón</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Alto de Izacar</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Cantagallo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Égido o Portachuelo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El Boquerón</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El Hato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El Salitre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Hortigal</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Hoya de Tudela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Hoyo Garrapatal</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Isama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Aguada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Aguadita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Alpujarra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Cañada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Enfadosa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Marcha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La Talanquera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Llano Grande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Minipí de Quijano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Minipí de Trianas</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Murca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Omopya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Puente Tierra</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Zumbe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a:txBody>
                    <a:bodyPr/>
                    <a:lstStyle/>
                    <a:p>
                      <a:pPr algn="ctr">
                        <a:lnSpc>
                          <a:spcPct val="107000"/>
                        </a:lnSpc>
                        <a:spcAft>
                          <a:spcPts val="0"/>
                        </a:spcAft>
                      </a:pPr>
                      <a:r>
                        <a:rPr lang="es-ES" sz="500">
                          <a:effectLst/>
                        </a:rPr>
                        <a:t>San Cayetano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c>
                  <a:txBody>
                    <a:bodyPr/>
                    <a:lstStyle/>
                    <a:p>
                      <a:pPr algn="ctr">
                        <a:lnSpc>
                          <a:spcPct val="107000"/>
                        </a:lnSpc>
                        <a:spcAft>
                          <a:spcPts val="0"/>
                        </a:spcAft>
                      </a:pPr>
                      <a:r>
                        <a:rPr lang="es-ES" sz="500">
                          <a:effectLst/>
                        </a:rPr>
                        <a:t>Vereda Cuibuco</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rowSpan="4">
                  <a:txBody>
                    <a:bodyPr/>
                    <a:lstStyle/>
                    <a:p>
                      <a:pPr algn="ctr">
                        <a:lnSpc>
                          <a:spcPct val="107000"/>
                        </a:lnSpc>
                        <a:spcAft>
                          <a:spcPts val="0"/>
                        </a:spcAft>
                      </a:pPr>
                      <a:r>
                        <a:rPr lang="es-ES" sz="500">
                          <a:effectLst/>
                        </a:rPr>
                        <a:t>Topaipí</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c>
                  <a:txBody>
                    <a:bodyPr/>
                    <a:lstStyle/>
                    <a:p>
                      <a:pPr algn="ctr">
                        <a:lnSpc>
                          <a:spcPct val="107000"/>
                        </a:lnSpc>
                        <a:spcAft>
                          <a:spcPts val="0"/>
                        </a:spcAft>
                      </a:pPr>
                      <a:r>
                        <a:rPr lang="es-ES" sz="500">
                          <a:effectLst/>
                        </a:rPr>
                        <a:t>Vereda San Juan</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Pisco Grande</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a:effectLst/>
                        </a:rPr>
                        <a:t>Vereda Papatas</a:t>
                      </a:r>
                      <a:endParaRPr lang="es-CO" sz="50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r h="106795">
                <a:tc vMerge="1">
                  <a:txBody>
                    <a:bodyPr/>
                    <a:lstStyle/>
                    <a:p>
                      <a:endParaRPr lang="es-CO"/>
                    </a:p>
                  </a:txBody>
                  <a:tcPr/>
                </a:tc>
                <a:tc>
                  <a:txBody>
                    <a:bodyPr/>
                    <a:lstStyle/>
                    <a:p>
                      <a:pPr algn="ctr">
                        <a:lnSpc>
                          <a:spcPct val="107000"/>
                        </a:lnSpc>
                        <a:spcAft>
                          <a:spcPts val="0"/>
                        </a:spcAft>
                      </a:pPr>
                      <a:r>
                        <a:rPr lang="es-ES" sz="500" dirty="0">
                          <a:effectLst/>
                        </a:rPr>
                        <a:t>Vereda Lourdes</a:t>
                      </a:r>
                      <a:endParaRPr lang="es-CO" sz="500" dirty="0">
                        <a:effectLst/>
                        <a:latin typeface="Calibri" panose="020F0502020204030204" pitchFamily="34" charset="0"/>
                        <a:ea typeface="Calibri" panose="020F0502020204030204" pitchFamily="34" charset="0"/>
                        <a:cs typeface="Times New Roman" panose="02020603050405020304" pitchFamily="18" charset="0"/>
                      </a:endParaRPr>
                    </a:p>
                  </a:txBody>
                  <a:tcPr marL="21118" marR="21118" marT="0" marB="0" anchor="ctr"/>
                </a:tc>
              </a:tr>
            </a:tbl>
          </a:graphicData>
        </a:graphic>
      </p:graphicFrame>
      <p:graphicFrame>
        <p:nvGraphicFramePr>
          <p:cNvPr id="15" name="Tabla 14"/>
          <p:cNvGraphicFramePr>
            <a:graphicFrameLocks noGrp="1"/>
          </p:cNvGraphicFramePr>
          <p:nvPr>
            <p:extLst/>
          </p:nvPr>
        </p:nvGraphicFramePr>
        <p:xfrm>
          <a:off x="8616280" y="2996952"/>
          <a:ext cx="3024336" cy="1773652"/>
        </p:xfrm>
        <a:graphic>
          <a:graphicData uri="http://schemas.openxmlformats.org/drawingml/2006/table">
            <a:tbl>
              <a:tblPr firstRow="1" firstCol="1" bandRow="1">
                <a:tableStyleId>{D7AC3CCA-C797-4891-BE02-D94E43425B78}</a:tableStyleId>
              </a:tblPr>
              <a:tblGrid>
                <a:gridCol w="1512168"/>
                <a:gridCol w="1512168"/>
              </a:tblGrid>
              <a:tr h="206788">
                <a:tc>
                  <a:txBody>
                    <a:bodyPr/>
                    <a:lstStyle/>
                    <a:p>
                      <a:pPr algn="ctr">
                        <a:lnSpc>
                          <a:spcPct val="107000"/>
                        </a:lnSpc>
                        <a:spcAft>
                          <a:spcPts val="0"/>
                        </a:spcAft>
                      </a:pPr>
                      <a:r>
                        <a:rPr lang="es-ES" sz="1000" dirty="0">
                          <a:effectLst/>
                        </a:rPr>
                        <a:t>Villagómez</a:t>
                      </a:r>
                      <a:endParaRPr lang="es-CO"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S" sz="1000">
                          <a:effectLst/>
                        </a:rPr>
                        <a:t>Vereda El Caipal</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rowSpan="7">
                  <a:txBody>
                    <a:bodyPr/>
                    <a:lstStyle/>
                    <a:p>
                      <a:pPr algn="ctr">
                        <a:lnSpc>
                          <a:spcPct val="107000"/>
                        </a:lnSpc>
                        <a:spcAft>
                          <a:spcPts val="0"/>
                        </a:spcAft>
                      </a:pPr>
                      <a:r>
                        <a:rPr lang="es-ES" sz="1000" dirty="0" err="1" smtClean="0">
                          <a:effectLst/>
                        </a:rPr>
                        <a:t>Yacopí</a:t>
                      </a:r>
                      <a:endParaRPr lang="es-CO"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ES" sz="1000">
                          <a:effectLst/>
                        </a:rPr>
                        <a:t>Vereda Avipay de Fajardo</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El Caleño</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El Volador</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La Glorieta</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las palmas</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a:effectLst/>
                        </a:rPr>
                        <a:t>Vereda Montañas  de Linares</a:t>
                      </a:r>
                      <a:endParaRPr lang="es-CO" sz="110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r h="206788">
                <a:tc vMerge="1">
                  <a:txBody>
                    <a:bodyPr/>
                    <a:lstStyle/>
                    <a:p>
                      <a:endParaRPr lang="es-CO"/>
                    </a:p>
                  </a:txBody>
                  <a:tcPr/>
                </a:tc>
                <a:tc>
                  <a:txBody>
                    <a:bodyPr/>
                    <a:lstStyle/>
                    <a:p>
                      <a:pPr algn="ctr">
                        <a:lnSpc>
                          <a:spcPct val="107000"/>
                        </a:lnSpc>
                        <a:spcAft>
                          <a:spcPts val="0"/>
                        </a:spcAft>
                      </a:pPr>
                      <a:r>
                        <a:rPr lang="es-ES" sz="1000" dirty="0">
                          <a:effectLst/>
                        </a:rPr>
                        <a:t>Vereda </a:t>
                      </a:r>
                      <a:r>
                        <a:rPr lang="es-ES" sz="1000" dirty="0" err="1">
                          <a:effectLst/>
                        </a:rPr>
                        <a:t>Vinche</a:t>
                      </a:r>
                      <a:endParaRPr lang="es-CO"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4450" marR="44450" marT="0" marB="0" anchor="ctr"/>
                </a:tc>
              </a:tr>
            </a:tbl>
          </a:graphicData>
        </a:graphic>
      </p:graphicFrame>
      <p:sp>
        <p:nvSpPr>
          <p:cNvPr id="16" name="Rectangle 5"/>
          <p:cNvSpPr>
            <a:spLocks noChangeArrowheads="1"/>
          </p:cNvSpPr>
          <p:nvPr/>
        </p:nvSpPr>
        <p:spPr bwMode="auto">
          <a:xfrm>
            <a:off x="7392462" y="2890185"/>
            <a:ext cx="9738618" cy="4205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s-CO"/>
          </a:p>
        </p:txBody>
      </p:sp>
    </p:spTree>
    <p:extLst>
      <p:ext uri="{BB962C8B-B14F-4D97-AF65-F5344CB8AC3E}">
        <p14:creationId xmlns:p14="http://schemas.microsoft.com/office/powerpoint/2010/main" val="1099068526"/>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2" name="121 CuadroTexto"/>
          <p:cNvSpPr txBox="1"/>
          <p:nvPr/>
        </p:nvSpPr>
        <p:spPr>
          <a:xfrm>
            <a:off x="6816079" y="2748963"/>
            <a:ext cx="1853237"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7626" y="3002701"/>
            <a:ext cx="1160590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2 </a:t>
            </a:r>
          </a:p>
          <a:p>
            <a:pPr algn="r"/>
            <a:r>
              <a:rPr lang="es-ES" sz="1600" b="1" cap="small" dirty="0" smtClean="0">
                <a:solidFill>
                  <a:schemeClr val="accent5">
                    <a:lumMod val="20000"/>
                    <a:lumOff val="80000"/>
                  </a:schemeClr>
                </a:solidFill>
              </a:rPr>
              <a:t>Patrulleros:  6</a:t>
            </a:r>
          </a:p>
          <a:p>
            <a:pPr algn="r"/>
            <a:r>
              <a:rPr lang="es-ES" sz="1600" b="1" cap="small" dirty="0">
                <a:solidFill>
                  <a:schemeClr val="accent5">
                    <a:lumMod val="20000"/>
                    <a:lumOff val="80000"/>
                  </a:schemeClr>
                </a:solidFill>
              </a:rPr>
              <a:t>Consolidado conductas punibles:  372 </a:t>
            </a:r>
          </a:p>
          <a:p>
            <a:pPr algn="r"/>
            <a:r>
              <a:rPr lang="es-ES" sz="1600" b="1" cap="small" dirty="0" smtClean="0">
                <a:solidFill>
                  <a:schemeClr val="accent5">
                    <a:lumMod val="20000"/>
                    <a:lumOff val="80000"/>
                  </a:schemeClr>
                </a:solidFill>
              </a:rPr>
              <a:t>Hechos: 55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a:t>
            </a:r>
            <a:r>
              <a:rPr lang="es-ES" sz="1600" b="1" cap="small" dirty="0" smtClean="0">
                <a:solidFill>
                  <a:schemeClr val="accent5">
                    <a:lumMod val="20000"/>
                    <a:lumOff val="80000"/>
                  </a:schemeClr>
                </a:solidFill>
              </a:rPr>
              <a:t>: 297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2121372871"/>
              </p:ext>
            </p:extLst>
          </p:nvPr>
        </p:nvGraphicFramePr>
        <p:xfrm>
          <a:off x="695400" y="3909488"/>
          <a:ext cx="4968553" cy="2505376"/>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555304">
                <a:tc gridSpan="3">
                  <a:txBody>
                    <a:bodyPr/>
                    <a:lstStyle/>
                    <a:p>
                      <a:pPr marL="704850" indent="0" algn="l" defTabSz="711200"/>
                      <a:r>
                        <a:rPr lang="es-ES" sz="1400" dirty="0" smtClean="0">
                          <a:solidFill>
                            <a:schemeClr val="tx1"/>
                          </a:solidFill>
                        </a:rPr>
                        <a:t>Guillermo Pérez Álzate alias</a:t>
                      </a:r>
                      <a:r>
                        <a:rPr lang="es-ES" sz="1400" baseline="0" dirty="0" smtClean="0">
                          <a:solidFill>
                            <a:schemeClr val="tx1"/>
                          </a:solidFill>
                        </a:rPr>
                        <a:t> “Pablo Sevillano” </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67894">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26650">
                <a:tc>
                  <a:txBody>
                    <a:bodyPr/>
                    <a:lstStyle/>
                    <a:p>
                      <a:r>
                        <a:rPr lang="es-ES" sz="1400" smtClean="0"/>
                        <a:t>Desplazamiento forzado</a:t>
                      </a:r>
                      <a:endParaRPr lang="es-ES" sz="1400" dirty="0"/>
                    </a:p>
                  </a:txBody>
                  <a:tcPr/>
                </a:tc>
                <a:tc>
                  <a:txBody>
                    <a:bodyPr/>
                    <a:lstStyle/>
                    <a:p>
                      <a:r>
                        <a:rPr lang="es-ES" sz="1400" dirty="0" smtClean="0"/>
                        <a:t>1</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59</a:t>
                      </a:r>
                      <a:endParaRPr lang="es-ES" sz="1400" dirty="0"/>
                    </a:p>
                  </a:txBody>
                  <a:tcPr/>
                </a:tc>
              </a:tr>
              <a:tr h="373574">
                <a:tc>
                  <a:txBody>
                    <a:bodyPr/>
                    <a:lstStyle/>
                    <a:p>
                      <a:r>
                        <a:rPr lang="es-ES" sz="140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11</a:t>
                      </a:r>
                      <a:endParaRPr lang="es-ES" sz="1400" dirty="0"/>
                    </a:p>
                  </a:txBody>
                  <a:tcPr/>
                </a:tc>
              </a:tr>
              <a:tr h="555304">
                <a:tc>
                  <a:txBody>
                    <a:bodyPr/>
                    <a:lstStyle/>
                    <a:p>
                      <a:r>
                        <a:rPr lang="es-ES" sz="1400" smtClean="0"/>
                        <a:t>Desaparición forzada</a:t>
                      </a:r>
                      <a:endParaRPr lang="es-ES" sz="1400" dirty="0"/>
                    </a:p>
                  </a:txBody>
                  <a:tcPr/>
                </a:tc>
                <a:tc>
                  <a:txBody>
                    <a:bodyPr/>
                    <a:lstStyle/>
                    <a:p>
                      <a:r>
                        <a:rPr lang="es-ES" sz="1400" dirty="0" smtClean="0"/>
                        <a:t>3</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 y apropiación de BBP</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r h="32665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a:t>
                      </a:r>
                      <a:r>
                        <a:rPr lang="es-ES" sz="1400" baseline="0" dirty="0" smtClean="0"/>
                        <a:t> ilícito</a:t>
                      </a:r>
                      <a:endParaRPr lang="es-ES" sz="1400" dirty="0"/>
                    </a:p>
                  </a:txBody>
                  <a:tcPr/>
                </a:tc>
                <a:tc>
                  <a:txBody>
                    <a:bodyPr/>
                    <a:lstStyle/>
                    <a:p>
                      <a:r>
                        <a:rPr lang="es-ES" sz="1400" dirty="0" smtClean="0"/>
                        <a:t>44</a:t>
                      </a:r>
                      <a:endParaRPr lang="es-ES" sz="1400" dirty="0"/>
                    </a:p>
                  </a:txBody>
                  <a:tcPr/>
                </a:tc>
                <a:tc gridSpan="2">
                  <a:txBody>
                    <a:bodyPr/>
                    <a:lstStyle/>
                    <a:p>
                      <a:endParaRPr lang="es-ES" sz="1400" dirty="0"/>
                    </a:p>
                  </a:txBody>
                  <a:tcPr/>
                </a:tc>
                <a:tc hMerge="1">
                  <a:txBody>
                    <a:bodyPr/>
                    <a:lstStyle/>
                    <a:p>
                      <a:endParaRPr lang="es-ES" sz="1400" dirty="0"/>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407368" y="620688"/>
          <a:ext cx="6984776" cy="1753736"/>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Libertadores del sur  del bloque central bolívar</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a:t>
                      </a:r>
                      <a:r>
                        <a:rPr lang="es-ES" sz="1050" baseline="0" dirty="0" err="1" smtClean="0"/>
                        <a:t>Uldi</a:t>
                      </a:r>
                      <a:r>
                        <a:rPr lang="es-ES" sz="1050" baseline="0" dirty="0" smtClean="0"/>
                        <a:t> Teresa Jiménez L.</a:t>
                      </a:r>
                    </a:p>
                    <a:p>
                      <a:endParaRPr lang="es-ES" sz="1050" baseline="0" dirty="0" smtClean="0"/>
                    </a:p>
                    <a:p>
                      <a:r>
                        <a:rPr lang="es-ES" sz="1050" baseline="0" dirty="0" smtClean="0"/>
                        <a:t>Segunda Instancia. M.P. </a:t>
                      </a:r>
                      <a:r>
                        <a:rPr lang="es-ES" sz="1050" baseline="0" dirty="0" err="1" smtClean="0"/>
                        <a:t>Dra</a:t>
                      </a:r>
                      <a:r>
                        <a:rPr lang="es-ES" sz="1050" baseline="0" dirty="0" smtClean="0"/>
                        <a:t> Patricia Salazar Cuellar</a:t>
                      </a:r>
                      <a:endParaRPr lang="es-ES" sz="1050" dirty="0"/>
                    </a:p>
                  </a:txBody>
                  <a:tcPr/>
                </a:tc>
                <a:tc>
                  <a:txBody>
                    <a:bodyPr/>
                    <a:lstStyle/>
                    <a:p>
                      <a:r>
                        <a:rPr lang="es-ES" sz="1400" baseline="0" dirty="0" smtClean="0"/>
                        <a:t>29 de septiembre de 2014. </a:t>
                      </a:r>
                      <a:r>
                        <a:rPr lang="es-ES" sz="1400" baseline="0" dirty="0" smtClean="0">
                          <a:hlinkClick r:id="rId3"/>
                        </a:rPr>
                        <a:t>Ver Sentencia.</a:t>
                      </a:r>
                      <a:endParaRPr lang="es-ES" sz="1400" baseline="0" dirty="0" smtClean="0"/>
                    </a:p>
                    <a:p>
                      <a:endParaRPr lang="es-ES" sz="1400" baseline="0" dirty="0" smtClean="0"/>
                    </a:p>
                    <a:p>
                      <a:r>
                        <a:rPr lang="es-ES" sz="1400" baseline="0" dirty="0" smtClean="0"/>
                        <a:t>Rad. 45143 16 de diciembre de 2015. </a:t>
                      </a:r>
                      <a:r>
                        <a:rPr lang="es-ES" sz="1400" u="sng" baseline="0" dirty="0" smtClean="0">
                          <a:solidFill>
                            <a:srgbClr val="7030A0"/>
                          </a:solidFill>
                          <a:hlinkClick r:id="rId4"/>
                        </a:rPr>
                        <a:t>Ver Sentencia</a:t>
                      </a:r>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17</a:t>
            </a:r>
            <a:endParaRPr lang="es-ES" cap="small" dirty="0">
              <a:solidFill>
                <a:srgbClr val="C00000"/>
              </a:solidFill>
              <a:latin typeface="Agency FB" panose="020B0503020202020204" pitchFamily="34" charset="0"/>
            </a:endParaRPr>
          </a:p>
        </p:txBody>
      </p:sp>
      <p:sp>
        <p:nvSpPr>
          <p:cNvPr id="7" name="CuadroTexto 6"/>
          <p:cNvSpPr txBox="1"/>
          <p:nvPr/>
        </p:nvSpPr>
        <p:spPr>
          <a:xfrm>
            <a:off x="379145" y="2541685"/>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pSp>
        <p:nvGrpSpPr>
          <p:cNvPr id="2" name="Group 5"/>
          <p:cNvGrpSpPr>
            <a:grpSpLocks/>
          </p:cNvGrpSpPr>
          <p:nvPr/>
        </p:nvGrpSpPr>
        <p:grpSpPr bwMode="auto">
          <a:xfrm>
            <a:off x="9264352" y="1916832"/>
            <a:ext cx="2664202" cy="2308019"/>
            <a:chOff x="0" y="0"/>
            <a:chExt cx="5346" cy="5713"/>
          </a:xfrm>
        </p:grpSpPr>
        <p:sp>
          <p:nvSpPr>
            <p:cNvPr id="56" name="Freeform 6"/>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8" name="Freeform 7"/>
            <p:cNvSpPr>
              <a:spLocks/>
            </p:cNvSpPr>
            <p:nvPr/>
          </p:nvSpPr>
          <p:spPr bwMode="auto">
            <a:xfrm>
              <a:off x="1515" y="367"/>
              <a:ext cx="512" cy="838"/>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9" name="Freeform 8"/>
            <p:cNvSpPr>
              <a:spLocks/>
            </p:cNvSpPr>
            <p:nvPr/>
          </p:nvSpPr>
          <p:spPr bwMode="auto">
            <a:xfrm>
              <a:off x="1399" y="444"/>
              <a:ext cx="240" cy="296"/>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0" name="Freeform 9"/>
            <p:cNvSpPr>
              <a:spLocks/>
            </p:cNvSpPr>
            <p:nvPr/>
          </p:nvSpPr>
          <p:spPr bwMode="auto">
            <a:xfrm>
              <a:off x="1213" y="815"/>
              <a:ext cx="430"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1" name="Freeform 10"/>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2" name="Freeform 11"/>
            <p:cNvSpPr>
              <a:spLocks/>
            </p:cNvSpPr>
            <p:nvPr/>
          </p:nvSpPr>
          <p:spPr bwMode="auto">
            <a:xfrm>
              <a:off x="562" y="2534"/>
              <a:ext cx="617" cy="69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3" name="Freeform 12"/>
            <p:cNvSpPr>
              <a:spLocks/>
            </p:cNvSpPr>
            <p:nvPr/>
          </p:nvSpPr>
          <p:spPr bwMode="auto">
            <a:xfrm>
              <a:off x="742" y="1194"/>
              <a:ext cx="1151"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4" name="Freeform 13"/>
            <p:cNvSpPr>
              <a:spLocks/>
            </p:cNvSpPr>
            <p:nvPr/>
          </p:nvSpPr>
          <p:spPr bwMode="auto">
            <a:xfrm>
              <a:off x="467" y="1287"/>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5" name="Freeform 14"/>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6" name="Freeform 15"/>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7" name="Freeform 16"/>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8" name="Freeform 17"/>
            <p:cNvSpPr>
              <a:spLocks/>
            </p:cNvSpPr>
            <p:nvPr/>
          </p:nvSpPr>
          <p:spPr bwMode="auto">
            <a:xfrm>
              <a:off x="842" y="2954"/>
              <a:ext cx="801" cy="775"/>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69" name="Freeform 18"/>
            <p:cNvSpPr>
              <a:spLocks/>
            </p:cNvSpPr>
            <p:nvPr/>
          </p:nvSpPr>
          <p:spPr bwMode="auto">
            <a:xfrm>
              <a:off x="656" y="3762"/>
              <a:ext cx="1162" cy="691"/>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0" name="Freeform 19"/>
            <p:cNvSpPr>
              <a:spLocks/>
            </p:cNvSpPr>
            <p:nvPr/>
          </p:nvSpPr>
          <p:spPr bwMode="auto">
            <a:xfrm>
              <a:off x="1406" y="2548"/>
              <a:ext cx="1466" cy="11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1" name="Freeform 20"/>
            <p:cNvSpPr>
              <a:spLocks/>
            </p:cNvSpPr>
            <p:nvPr/>
          </p:nvSpPr>
          <p:spPr bwMode="auto">
            <a:xfrm>
              <a:off x="2473" y="3609"/>
              <a:ext cx="1004" cy="1069"/>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2" name="Freeform 21"/>
            <p:cNvSpPr>
              <a:spLocks/>
            </p:cNvSpPr>
            <p:nvPr/>
          </p:nvSpPr>
          <p:spPr bwMode="auto">
            <a:xfrm>
              <a:off x="1906" y="3280"/>
              <a:ext cx="1269" cy="782"/>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3" name="Freeform 22"/>
            <p:cNvSpPr>
              <a:spLocks/>
            </p:cNvSpPr>
            <p:nvPr/>
          </p:nvSpPr>
          <p:spPr bwMode="auto">
            <a:xfrm>
              <a:off x="1635" y="4212"/>
              <a:ext cx="1727" cy="15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4" name="Freeform 23"/>
            <p:cNvSpPr>
              <a:spLocks/>
            </p:cNvSpPr>
            <p:nvPr/>
          </p:nvSpPr>
          <p:spPr bwMode="auto">
            <a:xfrm>
              <a:off x="1495" y="2269"/>
              <a:ext cx="627"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5" name="Freeform 24"/>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6" name="Freeform 25"/>
            <p:cNvSpPr>
              <a:spLocks/>
            </p:cNvSpPr>
            <p:nvPr/>
          </p:nvSpPr>
          <p:spPr bwMode="auto">
            <a:xfrm>
              <a:off x="2830" y="2925"/>
              <a:ext cx="1443"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7" name="Freeform 26"/>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8" name="Freeform 27"/>
            <p:cNvSpPr>
              <a:spLocks/>
            </p:cNvSpPr>
            <p:nvPr/>
          </p:nvSpPr>
          <p:spPr bwMode="auto">
            <a:xfrm>
              <a:off x="2108" y="2131"/>
              <a:ext cx="1165" cy="663"/>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79" name="Freeform 28"/>
            <p:cNvSpPr>
              <a:spLocks/>
            </p:cNvSpPr>
            <p:nvPr/>
          </p:nvSpPr>
          <p:spPr bwMode="auto">
            <a:xfrm>
              <a:off x="2387" y="1837"/>
              <a:ext cx="1023" cy="372"/>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0" name="Freeform 29"/>
            <p:cNvSpPr>
              <a:spLocks/>
            </p:cNvSpPr>
            <p:nvPr/>
          </p:nvSpPr>
          <p:spPr bwMode="auto">
            <a:xfrm>
              <a:off x="1616" y="1837"/>
              <a:ext cx="947" cy="82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1" name="Freeform 30"/>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2" name="Freeform 31"/>
            <p:cNvSpPr>
              <a:spLocks/>
            </p:cNvSpPr>
            <p:nvPr/>
          </p:nvSpPr>
          <p:spPr bwMode="auto">
            <a:xfrm>
              <a:off x="2013" y="1095"/>
              <a:ext cx="495" cy="824"/>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3" name="Text Box 32"/>
            <p:cNvSpPr txBox="1">
              <a:spLocks noChangeArrowheads="1"/>
            </p:cNvSpPr>
            <p:nvPr/>
          </p:nvSpPr>
          <p:spPr bwMode="auto">
            <a:xfrm>
              <a:off x="1545" y="4013"/>
              <a:ext cx="141" cy="19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4" name="Freeform 33"/>
            <p:cNvSpPr>
              <a:spLocks/>
            </p:cNvSpPr>
            <p:nvPr/>
          </p:nvSpPr>
          <p:spPr bwMode="auto">
            <a:xfrm>
              <a:off x="816" y="449"/>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5" name="Freeform 34"/>
            <p:cNvSpPr>
              <a:spLocks/>
            </p:cNvSpPr>
            <p:nvPr/>
          </p:nvSpPr>
          <p:spPr bwMode="auto">
            <a:xfrm>
              <a:off x="484" y="517"/>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6" name="Freeform 35"/>
            <p:cNvSpPr>
              <a:spLocks/>
            </p:cNvSpPr>
            <p:nvPr/>
          </p:nvSpPr>
          <p:spPr bwMode="auto">
            <a:xfrm>
              <a:off x="1248" y="595"/>
              <a:ext cx="703" cy="125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87" name="Freeform 50"/>
            <p:cNvSpPr>
              <a:spLocks/>
            </p:cNvSpPr>
            <p:nvPr/>
          </p:nvSpPr>
          <p:spPr bwMode="auto">
            <a:xfrm>
              <a:off x="0" y="3304"/>
              <a:ext cx="797" cy="809"/>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90" name="Text Box 60"/>
            <p:cNvSpPr txBox="1">
              <a:spLocks noChangeArrowheads="1"/>
            </p:cNvSpPr>
            <p:nvPr/>
          </p:nvSpPr>
          <p:spPr bwMode="auto">
            <a:xfrm>
              <a:off x="3221" y="87"/>
              <a:ext cx="2125" cy="1771"/>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rPr>
                <a:t>           </a:t>
              </a:r>
              <a:r>
                <a:rPr lang="es-ES" sz="900" b="1" dirty="0" smtClean="0">
                  <a:solidFill>
                    <a:schemeClr val="tx1">
                      <a:lumMod val="95000"/>
                      <a:lumOff val="5000"/>
                    </a:schemeClr>
                  </a:solidFill>
                  <a:effectLst>
                    <a:outerShdw blurRad="38100" dist="38100" dir="2700000" algn="tl">
                      <a:srgbClr val="000000">
                        <a:alpha val="43137"/>
                      </a:srgbClr>
                    </a:outerShdw>
                  </a:effectLst>
                  <a:latin typeface="Calibri" pitchFamily="34" charset="0"/>
                </a:rPr>
                <a:t>B. LIBERTADORES DEL SUR</a:t>
              </a:r>
              <a:endParaRPr lang="es-ES" sz="900" b="1" dirty="0">
                <a:solidFill>
                  <a:schemeClr val="tx1">
                    <a:lumMod val="95000"/>
                    <a:lumOff val="5000"/>
                  </a:schemeClr>
                </a:solidFill>
                <a:effectLst>
                  <a:outerShdw blurRad="38100" dist="38100" dir="2700000" algn="tl">
                    <a:srgbClr val="000000">
                      <a:alpha val="43137"/>
                    </a:srgbClr>
                  </a:outerShdw>
                </a:effectLst>
                <a:latin typeface="Calibri" pitchFamily="34" charset="0"/>
              </a:endParaRPr>
            </a:p>
          </p:txBody>
        </p:sp>
      </p:grpSp>
      <p:sp>
        <p:nvSpPr>
          <p:cNvPr id="51" name="Oval 76"/>
          <p:cNvSpPr>
            <a:spLocks noChangeArrowheads="1"/>
          </p:cNvSpPr>
          <p:nvPr/>
        </p:nvSpPr>
        <p:spPr bwMode="auto">
          <a:xfrm>
            <a:off x="10704512" y="2276872"/>
            <a:ext cx="216024" cy="144016"/>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a:effectLst>
                <a:outerShdw blurRad="38100" dist="38100" dir="2700000" algn="tl">
                  <a:srgbClr val="000000">
                    <a:alpha val="43137"/>
                  </a:srgbClr>
                </a:outerShdw>
              </a:effectLst>
              <a:latin typeface="+mn-lt"/>
            </a:endParaRPr>
          </a:p>
        </p:txBody>
      </p:sp>
      <p:graphicFrame>
        <p:nvGraphicFramePr>
          <p:cNvPr id="47" name="Tabla 54"/>
          <p:cNvGraphicFramePr>
            <a:graphicFrameLocks noGrp="1"/>
          </p:cNvGraphicFramePr>
          <p:nvPr>
            <p:extLst/>
          </p:nvPr>
        </p:nvGraphicFramePr>
        <p:xfrm>
          <a:off x="5870434" y="4204991"/>
          <a:ext cx="4968553" cy="2032992"/>
        </p:xfrm>
        <a:graphic>
          <a:graphicData uri="http://schemas.openxmlformats.org/drawingml/2006/table">
            <a:tbl>
              <a:tblPr firstRow="1" bandRow="1">
                <a:tableStyleId>{5C22544A-7EE6-4342-B048-85BDC9FD1C3A}</a:tableStyleId>
              </a:tblPr>
              <a:tblGrid>
                <a:gridCol w="2026395"/>
                <a:gridCol w="362332"/>
                <a:gridCol w="751127"/>
                <a:gridCol w="1334455"/>
                <a:gridCol w="494244"/>
              </a:tblGrid>
              <a:tr h="506411">
                <a:tc gridSpan="3">
                  <a:txBody>
                    <a:bodyPr/>
                    <a:lstStyle/>
                    <a:p>
                      <a:pPr marL="704850" indent="0" algn="l" defTabSz="711200"/>
                      <a:r>
                        <a:rPr lang="es-ES" sz="1400" dirty="0" err="1" smtClean="0">
                          <a:solidFill>
                            <a:schemeClr val="tx1"/>
                          </a:solidFill>
                        </a:rPr>
                        <a:t>Albeiro</a:t>
                      </a:r>
                      <a:r>
                        <a:rPr lang="es-ES" sz="1400" dirty="0" smtClean="0">
                          <a:solidFill>
                            <a:schemeClr val="tx1"/>
                          </a:solidFill>
                        </a:rPr>
                        <a:t> José Guerra Díaz alias “Palustre”</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Comandante</a:t>
                      </a:r>
                      <a:r>
                        <a:rPr lang="es-ES" sz="1400" baseline="0" dirty="0" smtClean="0">
                          <a:solidFill>
                            <a:schemeClr val="tx1"/>
                          </a:solidFill>
                        </a:rPr>
                        <a:t> militar</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smtClean="0"/>
                        <a:t>Desplazamiento forzado</a:t>
                      </a:r>
                      <a:endParaRPr lang="es-ES" sz="1400" dirty="0"/>
                    </a:p>
                  </a:txBody>
                  <a:tcPr/>
                </a:tc>
                <a:tc>
                  <a:txBody>
                    <a:bodyPr/>
                    <a:lstStyle/>
                    <a:p>
                      <a:r>
                        <a:rPr lang="es-ES" sz="1400" dirty="0" smtClean="0"/>
                        <a:t>2</a:t>
                      </a:r>
                      <a:endParaRPr lang="es-ES" sz="1400" dirty="0"/>
                    </a:p>
                  </a:txBody>
                  <a:tcPr/>
                </a:tc>
                <a:tc gridSpan="2">
                  <a:txBody>
                    <a:bodyPr/>
                    <a:lstStyle/>
                    <a:p>
                      <a:r>
                        <a:rPr lang="es-ES" sz="1400" smtClean="0"/>
                        <a:t>Homicidio</a:t>
                      </a:r>
                      <a:endParaRPr lang="es-ES" sz="1400" dirty="0"/>
                    </a:p>
                  </a:txBody>
                  <a:tcPr/>
                </a:tc>
                <a:tc hMerge="1">
                  <a:txBody>
                    <a:bodyPr/>
                    <a:lstStyle/>
                    <a:p>
                      <a:endParaRPr lang="es-ES" sz="1400" dirty="0"/>
                    </a:p>
                  </a:txBody>
                  <a:tcPr/>
                </a:tc>
                <a:tc>
                  <a:txBody>
                    <a:bodyPr/>
                    <a:lstStyle/>
                    <a:p>
                      <a:r>
                        <a:rPr lang="es-ES" sz="1400" dirty="0" smtClean="0"/>
                        <a:t>37</a:t>
                      </a:r>
                      <a:endParaRPr lang="es-ES" sz="1400" dirty="0"/>
                    </a:p>
                  </a:txBody>
                  <a:tcPr/>
                </a:tc>
              </a:tr>
              <a:tr h="348586">
                <a:tc>
                  <a:txBody>
                    <a:bodyPr/>
                    <a:lstStyle/>
                    <a:p>
                      <a:r>
                        <a:rPr lang="es-ES" sz="140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5</a:t>
                      </a:r>
                      <a:endParaRPr lang="es-ES" sz="1400" dirty="0"/>
                    </a:p>
                  </a:txBody>
                  <a:tcPr/>
                </a:tc>
              </a:tr>
              <a:tr h="297889">
                <a:tc>
                  <a:txBody>
                    <a:bodyPr/>
                    <a:lstStyle/>
                    <a:p>
                      <a:r>
                        <a:rPr lang="es-ES" sz="1400" smtClean="0"/>
                        <a:t>Desaparición forzada</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 y apropiación de BBP</a:t>
                      </a:r>
                      <a:endParaRPr lang="es-ES" sz="1400" dirty="0"/>
                    </a:p>
                  </a:txBody>
                  <a:tcPr/>
                </a:tc>
                <a:tc hMerge="1">
                  <a:txBody>
                    <a:bodyPr/>
                    <a:lstStyle/>
                    <a:p>
                      <a:endParaRPr lang="es-ES"/>
                    </a:p>
                  </a:txBody>
                  <a:tcPr/>
                </a:tc>
                <a:tc>
                  <a:txBody>
                    <a:bodyPr/>
                    <a:lstStyle/>
                    <a:p>
                      <a:r>
                        <a:rPr lang="es-ES" sz="1400" dirty="0" smtClean="0"/>
                        <a:t>4</a:t>
                      </a:r>
                      <a:endParaRPr lang="es-ES" sz="1400" dirty="0"/>
                    </a:p>
                  </a:txBody>
                  <a:tcPr/>
                </a:tc>
              </a:tr>
            </a:tbl>
          </a:graphicData>
        </a:graphic>
      </p:graphicFrame>
      <p:pic>
        <p:nvPicPr>
          <p:cNvPr id="49" name="48 Imagen" descr="71646827.jpg"/>
          <p:cNvPicPr>
            <a:picLocks noChangeAspect="1"/>
          </p:cNvPicPr>
          <p:nvPr/>
        </p:nvPicPr>
        <p:blipFill>
          <a:blip r:embed="rId5" cstate="print"/>
          <a:stretch>
            <a:fillRect/>
          </a:stretch>
        </p:blipFill>
        <p:spPr>
          <a:xfrm>
            <a:off x="699214" y="3917404"/>
            <a:ext cx="467866" cy="584833"/>
          </a:xfrm>
          <a:prstGeom prst="rect">
            <a:avLst/>
          </a:prstGeom>
        </p:spPr>
      </p:pic>
      <p:pic>
        <p:nvPicPr>
          <p:cNvPr id="52" name="51 Imagen" descr="98649871.jpg"/>
          <p:cNvPicPr>
            <a:picLocks noChangeAspect="1"/>
          </p:cNvPicPr>
          <p:nvPr/>
        </p:nvPicPr>
        <p:blipFill>
          <a:blip r:embed="rId6" cstate="print"/>
          <a:stretch>
            <a:fillRect/>
          </a:stretch>
        </p:blipFill>
        <p:spPr>
          <a:xfrm>
            <a:off x="5951984" y="4193804"/>
            <a:ext cx="467866" cy="584833"/>
          </a:xfrm>
          <a:prstGeom prst="rect">
            <a:avLst/>
          </a:prstGeom>
        </p:spPr>
      </p:pic>
    </p:spTree>
    <p:extLst>
      <p:ext uri="{BB962C8B-B14F-4D97-AF65-F5344CB8AC3E}">
        <p14:creationId xmlns:p14="http://schemas.microsoft.com/office/powerpoint/2010/main" val="1830787504"/>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3" name="122 Menos"/>
          <p:cNvSpPr/>
          <p:nvPr/>
        </p:nvSpPr>
        <p:spPr>
          <a:xfrm flipV="1">
            <a:off x="-1536848" y="2348880"/>
            <a:ext cx="1536238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479376" y="3140968"/>
          <a:ext cx="3672408" cy="2529840"/>
        </p:xfrm>
        <a:graphic>
          <a:graphicData uri="http://schemas.openxmlformats.org/drawingml/2006/table">
            <a:tbl>
              <a:tblPr firstRow="1" bandRow="1">
                <a:tableStyleId>{5C22544A-7EE6-4342-B048-85BDC9FD1C3A}</a:tableStyleId>
              </a:tblPr>
              <a:tblGrid>
                <a:gridCol w="1368152"/>
                <a:gridCol w="360040"/>
                <a:gridCol w="720080"/>
                <a:gridCol w="765084"/>
                <a:gridCol w="459052"/>
              </a:tblGrid>
              <a:tr h="506411">
                <a:tc gridSpan="3">
                  <a:txBody>
                    <a:bodyPr/>
                    <a:lstStyle/>
                    <a:p>
                      <a:pPr marL="704850" indent="0" algn="l" defTabSz="711200"/>
                      <a:r>
                        <a:rPr lang="es-ES" sz="1400" dirty="0" smtClean="0">
                          <a:solidFill>
                            <a:schemeClr val="tx1"/>
                          </a:solidFill>
                        </a:rPr>
                        <a:t>Jorge</a:t>
                      </a:r>
                      <a:r>
                        <a:rPr lang="es-ES" sz="1400" baseline="0" dirty="0" smtClean="0">
                          <a:solidFill>
                            <a:schemeClr val="tx1"/>
                          </a:solidFill>
                        </a:rPr>
                        <a:t> Enrique Ríos Córdoba alias “Sarmiento”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65</a:t>
                      </a:r>
                      <a:endParaRPr lang="es-ES" sz="1400" dirty="0"/>
                    </a:p>
                  </a:txBody>
                  <a:tcPr/>
                </a:tc>
              </a:tr>
              <a:tr h="348586">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348586">
                <a:tc>
                  <a:txBody>
                    <a:bodyPr/>
                    <a:lstStyle/>
                    <a:p>
                      <a:r>
                        <a:rPr lang="es-ES" sz="1400" dirty="0" smtClean="0"/>
                        <a:t>Desaparición forzada</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Destrucción</a:t>
                      </a:r>
                      <a:r>
                        <a:rPr lang="es-ES" sz="1400" baseline="0" dirty="0" smtClean="0"/>
                        <a:t> de BBP</a:t>
                      </a:r>
                      <a:endParaRPr lang="es-ES" sz="1400" dirty="0"/>
                    </a:p>
                  </a:txBody>
                  <a:tcPr/>
                </a:tc>
                <a:tc hMerge="1">
                  <a:txBody>
                    <a:bodyPr/>
                    <a:lstStyle/>
                    <a:p>
                      <a:endParaRPr lang="es-ES"/>
                    </a:p>
                  </a:txBody>
                  <a:tcPr/>
                </a:tc>
                <a:tc>
                  <a:txBody>
                    <a:bodyPr/>
                    <a:lstStyle/>
                    <a:p>
                      <a:r>
                        <a:rPr lang="es-ES" sz="1400" dirty="0" smtClean="0"/>
                        <a:t>4</a:t>
                      </a:r>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baseline="0" dirty="0" smtClean="0">
                          <a:solidFill>
                            <a:srgbClr val="FFFF66"/>
                          </a:solidFill>
                          <a:latin typeface="+mn-lt"/>
                          <a:ea typeface="+mn-ea"/>
                          <a:cs typeface="Arial" pitchFamily="34" charset="0"/>
                        </a:rPr>
                        <a:t>Bloque Libertadores del Sur del Bloque Central Bolívar</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17</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06084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14" name="Tabla 54"/>
          <p:cNvGraphicFramePr>
            <a:graphicFrameLocks noGrp="1"/>
          </p:cNvGraphicFramePr>
          <p:nvPr>
            <p:extLst/>
          </p:nvPr>
        </p:nvGraphicFramePr>
        <p:xfrm>
          <a:off x="4367808" y="3140968"/>
          <a:ext cx="3672408" cy="2529840"/>
        </p:xfrm>
        <a:graphic>
          <a:graphicData uri="http://schemas.openxmlformats.org/drawingml/2006/table">
            <a:tbl>
              <a:tblPr firstRow="1" bandRow="1">
                <a:tableStyleId>{5C22544A-7EE6-4342-B048-85BDC9FD1C3A}</a:tableStyleId>
              </a:tblPr>
              <a:tblGrid>
                <a:gridCol w="1385814"/>
                <a:gridCol w="346454"/>
                <a:gridCol w="716004"/>
                <a:gridCol w="699507"/>
                <a:gridCol w="524629"/>
              </a:tblGrid>
              <a:tr h="506411">
                <a:tc gridSpan="3">
                  <a:txBody>
                    <a:bodyPr/>
                    <a:lstStyle/>
                    <a:p>
                      <a:pPr marL="704850" indent="0" algn="l" defTabSz="711200"/>
                      <a:r>
                        <a:rPr lang="es-ES" sz="1400" dirty="0" smtClean="0">
                          <a:solidFill>
                            <a:schemeClr val="tx1"/>
                          </a:solidFill>
                        </a:rPr>
                        <a:t>Julio César Posada Orrego alias</a:t>
                      </a:r>
                      <a:r>
                        <a:rPr lang="es-ES" sz="1400" baseline="0" dirty="0" smtClean="0">
                          <a:solidFill>
                            <a:schemeClr val="tx1"/>
                          </a:solidFill>
                        </a:rPr>
                        <a:t>  “Tiberio”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28</a:t>
                      </a:r>
                      <a:endParaRPr lang="es-ES" sz="1400" dirty="0"/>
                    </a:p>
                  </a:txBody>
                  <a:tcPr/>
                </a:tc>
              </a:tr>
              <a:tr h="348586">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3</a:t>
                      </a:r>
                      <a:endParaRPr lang="es-ES" sz="1400" dirty="0"/>
                    </a:p>
                  </a:txBody>
                  <a:tcPr/>
                </a:tc>
                <a:tc gridSpan="2">
                  <a:txBody>
                    <a:bodyPr/>
                    <a:lstStyle/>
                    <a:p>
                      <a:r>
                        <a:rPr lang="es-ES" sz="1400" dirty="0" smtClean="0"/>
                        <a:t>Tentativa de homicidio</a:t>
                      </a:r>
                      <a:endParaRPr lang="es-ES" sz="1400" dirty="0"/>
                    </a:p>
                  </a:txBody>
                  <a:tcPr/>
                </a:tc>
                <a:tc hMerge="1">
                  <a:txBody>
                    <a:bodyPr/>
                    <a:lstStyle/>
                    <a:p>
                      <a:endParaRPr lang="es-ES" sz="1400" dirty="0"/>
                    </a:p>
                  </a:txBody>
                  <a:tcPr/>
                </a:tc>
                <a:tc>
                  <a:txBody>
                    <a:bodyPr/>
                    <a:lstStyle/>
                    <a:p>
                      <a:r>
                        <a:rPr lang="es-ES" sz="1400" dirty="0" smtClean="0"/>
                        <a:t>5</a:t>
                      </a:r>
                      <a:endParaRPr lang="es-ES" sz="1400" dirty="0"/>
                    </a:p>
                  </a:txBody>
                  <a:tcPr/>
                </a:tc>
              </a:tr>
              <a:tr h="348586">
                <a:tc>
                  <a:txBody>
                    <a:bodyPr/>
                    <a:lstStyle/>
                    <a:p>
                      <a:r>
                        <a:rPr lang="es-ES" sz="1400" dirty="0" smtClean="0"/>
                        <a:t>Desaparición forzada</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Destrucción</a:t>
                      </a:r>
                      <a:r>
                        <a:rPr lang="es-ES" sz="1400" baseline="0" dirty="0" smtClean="0"/>
                        <a:t> de BBP</a:t>
                      </a:r>
                      <a:endParaRPr lang="es-ES" sz="1400" dirty="0"/>
                    </a:p>
                  </a:txBody>
                  <a:tcPr/>
                </a:tc>
                <a:tc hMerge="1">
                  <a:txBody>
                    <a:bodyPr/>
                    <a:lstStyle/>
                    <a:p>
                      <a:endParaRPr lang="es-ES"/>
                    </a:p>
                  </a:txBody>
                  <a:tcPr/>
                </a:tc>
                <a:tc>
                  <a:txBody>
                    <a:bodyPr/>
                    <a:lstStyle/>
                    <a:p>
                      <a:r>
                        <a:rPr lang="es-ES" sz="1400" dirty="0" smtClean="0"/>
                        <a:t>3</a:t>
                      </a:r>
                      <a:endParaRPr lang="es-ES" sz="1400" dirty="0"/>
                    </a:p>
                  </a:txBody>
                  <a:tcPr/>
                </a:tc>
              </a:tr>
            </a:tbl>
          </a:graphicData>
        </a:graphic>
      </p:graphicFrame>
      <p:graphicFrame>
        <p:nvGraphicFramePr>
          <p:cNvPr id="15" name="Tabla 54"/>
          <p:cNvGraphicFramePr>
            <a:graphicFrameLocks noGrp="1"/>
          </p:cNvGraphicFramePr>
          <p:nvPr>
            <p:extLst/>
          </p:nvPr>
        </p:nvGraphicFramePr>
        <p:xfrm>
          <a:off x="8256240" y="3140968"/>
          <a:ext cx="3672408" cy="2225040"/>
        </p:xfrm>
        <a:graphic>
          <a:graphicData uri="http://schemas.openxmlformats.org/drawingml/2006/table">
            <a:tbl>
              <a:tblPr firstRow="1" bandRow="1">
                <a:tableStyleId>{5C22544A-7EE6-4342-B048-85BDC9FD1C3A}</a:tableStyleId>
              </a:tblPr>
              <a:tblGrid>
                <a:gridCol w="1385814"/>
                <a:gridCol w="346454"/>
                <a:gridCol w="588493"/>
                <a:gridCol w="827018"/>
                <a:gridCol w="524629"/>
              </a:tblGrid>
              <a:tr h="506411">
                <a:tc gridSpan="3">
                  <a:txBody>
                    <a:bodyPr/>
                    <a:lstStyle/>
                    <a:p>
                      <a:pPr marL="704850" indent="0" algn="l" defTabSz="711200"/>
                      <a:r>
                        <a:rPr lang="es-ES" sz="1400" dirty="0" err="1" smtClean="0">
                          <a:solidFill>
                            <a:schemeClr val="tx1"/>
                          </a:solidFill>
                        </a:rPr>
                        <a:t>Neil</a:t>
                      </a:r>
                      <a:r>
                        <a:rPr lang="es-ES" sz="1400" dirty="0" smtClean="0">
                          <a:solidFill>
                            <a:schemeClr val="tx1"/>
                          </a:solidFill>
                        </a:rPr>
                        <a:t> Márquez Cuartas alias “</a:t>
                      </a:r>
                      <a:r>
                        <a:rPr lang="es-ES" sz="1400" dirty="0" err="1" smtClean="0">
                          <a:solidFill>
                            <a:schemeClr val="tx1"/>
                          </a:solidFill>
                        </a:rPr>
                        <a:t>Pateguama</a:t>
                      </a:r>
                      <a:r>
                        <a:rPr lang="es-ES" sz="140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24</a:t>
                      </a:r>
                      <a:endParaRPr lang="es-ES" sz="1400" dirty="0"/>
                    </a:p>
                  </a:txBody>
                  <a:tcPr/>
                </a:tc>
              </a:tr>
              <a:tr h="348586">
                <a:tc>
                  <a:txBody>
                    <a:bodyPr/>
                    <a:lstStyle/>
                    <a:p>
                      <a:r>
                        <a:rPr lang="es-ES" sz="1400" dirty="0" smtClean="0"/>
                        <a:t>Tentativa de homicidio</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ES" sz="1400" dirty="0"/>
                    </a:p>
                  </a:txBody>
                  <a:tcPr/>
                </a:tc>
                <a:tc>
                  <a:txBody>
                    <a:bodyPr/>
                    <a:lstStyle/>
                    <a:p>
                      <a:endParaRPr lang="es-ES" sz="1400" dirty="0"/>
                    </a:p>
                  </a:txBody>
                  <a:tcPr/>
                </a:tc>
              </a:tr>
            </a:tbl>
          </a:graphicData>
        </a:graphic>
      </p:graphicFrame>
      <p:pic>
        <p:nvPicPr>
          <p:cNvPr id="16" name="15 Imagen" descr="98650862.jpg"/>
          <p:cNvPicPr>
            <a:picLocks noChangeAspect="1"/>
          </p:cNvPicPr>
          <p:nvPr/>
        </p:nvPicPr>
        <p:blipFill>
          <a:blip r:embed="rId3" cstate="print"/>
          <a:stretch>
            <a:fillRect/>
          </a:stretch>
        </p:blipFill>
        <p:spPr>
          <a:xfrm>
            <a:off x="551384" y="3140968"/>
            <a:ext cx="539874" cy="674843"/>
          </a:xfrm>
          <a:prstGeom prst="rect">
            <a:avLst/>
          </a:prstGeom>
        </p:spPr>
      </p:pic>
      <p:pic>
        <p:nvPicPr>
          <p:cNvPr id="18" name="17 Imagen" descr="8038494.jpg"/>
          <p:cNvPicPr>
            <a:picLocks noChangeAspect="1"/>
          </p:cNvPicPr>
          <p:nvPr/>
        </p:nvPicPr>
        <p:blipFill>
          <a:blip r:embed="rId4" cstate="print"/>
          <a:stretch>
            <a:fillRect/>
          </a:stretch>
        </p:blipFill>
        <p:spPr>
          <a:xfrm>
            <a:off x="4439816" y="3140968"/>
            <a:ext cx="525472" cy="656841"/>
          </a:xfrm>
          <a:prstGeom prst="rect">
            <a:avLst/>
          </a:prstGeom>
        </p:spPr>
      </p:pic>
      <p:pic>
        <p:nvPicPr>
          <p:cNvPr id="20" name="19 Imagen" descr="9817950.jpg"/>
          <p:cNvPicPr>
            <a:picLocks noChangeAspect="1"/>
          </p:cNvPicPr>
          <p:nvPr/>
        </p:nvPicPr>
        <p:blipFill>
          <a:blip r:embed="rId5" cstate="print"/>
          <a:stretch>
            <a:fillRect/>
          </a:stretch>
        </p:blipFill>
        <p:spPr>
          <a:xfrm>
            <a:off x="8256240" y="3140968"/>
            <a:ext cx="539874" cy="674843"/>
          </a:xfrm>
          <a:prstGeom prst="rect">
            <a:avLst/>
          </a:prstGeom>
        </p:spPr>
      </p:pic>
    </p:spTree>
    <p:extLst>
      <p:ext uri="{BB962C8B-B14F-4D97-AF65-F5344CB8AC3E}">
        <p14:creationId xmlns:p14="http://schemas.microsoft.com/office/powerpoint/2010/main" val="1561239356"/>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680520"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a:t>
            </a:r>
            <a:r>
              <a:rPr lang="es-ES" b="1" cap="small" smtClean="0">
                <a:solidFill>
                  <a:srgbClr val="C00000"/>
                </a:solidFill>
                <a:latin typeface="Corbel" pitchFamily="34" charset="0"/>
              </a:rPr>
              <a:t>Superior de Bogotá</a:t>
            </a:r>
            <a:endParaRPr lang="es-ES" b="1" cap="small" dirty="0">
              <a:solidFill>
                <a:srgbClr val="C00000"/>
              </a:solidFill>
              <a:latin typeface="Corbel" pitchFamily="34" charset="0"/>
            </a:endParaRPr>
          </a:p>
        </p:txBody>
      </p:sp>
      <p:sp>
        <p:nvSpPr>
          <p:cNvPr id="123" name="122 Menos"/>
          <p:cNvSpPr/>
          <p:nvPr/>
        </p:nvSpPr>
        <p:spPr>
          <a:xfrm flipV="1">
            <a:off x="-1536848" y="2348880"/>
            <a:ext cx="15362384" cy="447666"/>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479376" y="3140968"/>
          <a:ext cx="3672408" cy="2011680"/>
        </p:xfrm>
        <a:graphic>
          <a:graphicData uri="http://schemas.openxmlformats.org/drawingml/2006/table">
            <a:tbl>
              <a:tblPr firstRow="1" bandRow="1">
                <a:tableStyleId>{5C22544A-7EE6-4342-B048-85BDC9FD1C3A}</a:tableStyleId>
              </a:tblPr>
              <a:tblGrid>
                <a:gridCol w="1368152"/>
                <a:gridCol w="360040"/>
                <a:gridCol w="720080"/>
                <a:gridCol w="765084"/>
                <a:gridCol w="459052"/>
              </a:tblGrid>
              <a:tr h="506411">
                <a:tc gridSpan="3">
                  <a:txBody>
                    <a:bodyPr/>
                    <a:lstStyle/>
                    <a:p>
                      <a:pPr marL="704850" indent="0" algn="l" defTabSz="711200"/>
                      <a:r>
                        <a:rPr lang="es-ES" sz="1400" dirty="0" err="1" smtClean="0">
                          <a:solidFill>
                            <a:schemeClr val="tx1"/>
                          </a:solidFill>
                        </a:rPr>
                        <a:t>Nalfer</a:t>
                      </a:r>
                      <a:r>
                        <a:rPr lang="es-ES" sz="1400" dirty="0" smtClean="0">
                          <a:solidFill>
                            <a:schemeClr val="tx1"/>
                          </a:solidFill>
                        </a:rPr>
                        <a:t> Manuel Guerra</a:t>
                      </a:r>
                      <a:r>
                        <a:rPr lang="es-ES" sz="1400" baseline="0" dirty="0" smtClean="0">
                          <a:solidFill>
                            <a:schemeClr val="tx1"/>
                          </a:solidFill>
                        </a:rPr>
                        <a:t> Díaz alias “Rafa”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8</a:t>
                      </a:r>
                      <a:endParaRPr lang="es-ES" sz="1400" dirty="0"/>
                    </a:p>
                  </a:txBody>
                  <a:tcPr/>
                </a:tc>
              </a:tr>
              <a:tr h="348586">
                <a:tc>
                  <a:txBody>
                    <a:bodyPr/>
                    <a:lstStyle/>
                    <a:p>
                      <a:r>
                        <a:rPr lang="es-ES" sz="1400" dirty="0" smtClean="0"/>
                        <a:t>Desaparición forzada</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Destrucción</a:t>
                      </a:r>
                      <a:r>
                        <a:rPr lang="es-ES" sz="1400" baseline="0" dirty="0" smtClean="0"/>
                        <a:t> de BBP</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graphicFrame>
        <p:nvGraphicFramePr>
          <p:cNvPr id="17" name="16 Tabla"/>
          <p:cNvGraphicFramePr>
            <a:graphicFrameLocks noGrp="1"/>
          </p:cNvGraphicFramePr>
          <p:nvPr>
            <p:extLst/>
          </p:nvPr>
        </p:nvGraphicFramePr>
        <p:xfrm>
          <a:off x="2063552" y="1052736"/>
          <a:ext cx="6984776" cy="504056"/>
        </p:xfrm>
        <a:graphic>
          <a:graphicData uri="http://schemas.openxmlformats.org/drawingml/2006/table">
            <a:tbl>
              <a:tblPr firstRow="1" bandRow="1">
                <a:tableStyleId>{5C22544A-7EE6-4342-B048-85BDC9FD1C3A}</a:tableStyleId>
              </a:tblPr>
              <a:tblGrid>
                <a:gridCol w="6984776"/>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baseline="0" dirty="0" smtClean="0">
                          <a:solidFill>
                            <a:srgbClr val="FFFF66"/>
                          </a:solidFill>
                          <a:latin typeface="+mn-lt"/>
                          <a:ea typeface="+mn-ea"/>
                          <a:cs typeface="Arial" pitchFamily="34" charset="0"/>
                        </a:rPr>
                        <a:t>Bloque Libertadores del Sur del Bloque Central Bolívar</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17</a:t>
            </a:r>
            <a:endParaRPr lang="es-ES" cap="small" dirty="0">
              <a:solidFill>
                <a:srgbClr val="C00000"/>
              </a:solidFill>
              <a:latin typeface="Agency FB" panose="020B0503020202020204" pitchFamily="34" charset="0"/>
            </a:endParaRPr>
          </a:p>
        </p:txBody>
      </p:sp>
      <p:sp>
        <p:nvSpPr>
          <p:cNvPr id="7" name="CuadroTexto 6"/>
          <p:cNvSpPr txBox="1"/>
          <p:nvPr/>
        </p:nvSpPr>
        <p:spPr>
          <a:xfrm>
            <a:off x="479376" y="206084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14" name="Tabla 54"/>
          <p:cNvGraphicFramePr>
            <a:graphicFrameLocks noGrp="1"/>
          </p:cNvGraphicFramePr>
          <p:nvPr>
            <p:extLst/>
          </p:nvPr>
        </p:nvGraphicFramePr>
        <p:xfrm>
          <a:off x="4367808" y="3140968"/>
          <a:ext cx="3672408" cy="2011680"/>
        </p:xfrm>
        <a:graphic>
          <a:graphicData uri="http://schemas.openxmlformats.org/drawingml/2006/table">
            <a:tbl>
              <a:tblPr firstRow="1" bandRow="1">
                <a:tableStyleId>{5C22544A-7EE6-4342-B048-85BDC9FD1C3A}</a:tableStyleId>
              </a:tblPr>
              <a:tblGrid>
                <a:gridCol w="1385814"/>
                <a:gridCol w="346454"/>
                <a:gridCol w="716004"/>
                <a:gridCol w="699507"/>
                <a:gridCol w="524629"/>
              </a:tblGrid>
              <a:tr h="506411">
                <a:tc gridSpan="3">
                  <a:txBody>
                    <a:bodyPr/>
                    <a:lstStyle/>
                    <a:p>
                      <a:pPr marL="704850" indent="0" algn="l" defTabSz="711200"/>
                      <a:r>
                        <a:rPr lang="es-ES" sz="1400" dirty="0" smtClean="0">
                          <a:solidFill>
                            <a:schemeClr val="tx1"/>
                          </a:solidFill>
                        </a:rPr>
                        <a:t>Luis</a:t>
                      </a:r>
                      <a:r>
                        <a:rPr lang="es-ES" sz="1400" baseline="0" dirty="0" smtClean="0">
                          <a:solidFill>
                            <a:schemeClr val="tx1"/>
                          </a:solidFill>
                        </a:rPr>
                        <a:t> Cornelio Rivas </a:t>
                      </a:r>
                      <a:r>
                        <a:rPr lang="es-ES" sz="1400" baseline="0" dirty="0" err="1" smtClean="0">
                          <a:solidFill>
                            <a:schemeClr val="tx1"/>
                          </a:solidFill>
                        </a:rPr>
                        <a:t>Rivas</a:t>
                      </a:r>
                      <a:r>
                        <a:rPr lang="es-ES" sz="1400" baseline="0" dirty="0" smtClean="0">
                          <a:solidFill>
                            <a:schemeClr val="tx1"/>
                          </a:solidFill>
                        </a:rPr>
                        <a:t> alias “Panameño”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5</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sz="1400" dirty="0"/>
                    </a:p>
                  </a:txBody>
                  <a:tcPr/>
                </a:tc>
                <a:tc>
                  <a:txBody>
                    <a:bodyPr/>
                    <a:lstStyle/>
                    <a:p>
                      <a:r>
                        <a:rPr lang="es-ES" sz="1400" dirty="0" smtClean="0"/>
                        <a:t>13</a:t>
                      </a:r>
                      <a:endParaRPr lang="es-ES" sz="1400" dirty="0"/>
                    </a:p>
                  </a:txBody>
                  <a:tcPr/>
                </a:tc>
              </a:tr>
              <a:tr h="348586">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Destrucción de BBP</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15" name="Tabla 54"/>
          <p:cNvGraphicFramePr>
            <a:graphicFrameLocks noGrp="1"/>
          </p:cNvGraphicFramePr>
          <p:nvPr>
            <p:extLst/>
          </p:nvPr>
        </p:nvGraphicFramePr>
        <p:xfrm>
          <a:off x="8256240" y="3140968"/>
          <a:ext cx="3672408" cy="1493520"/>
        </p:xfrm>
        <a:graphic>
          <a:graphicData uri="http://schemas.openxmlformats.org/drawingml/2006/table">
            <a:tbl>
              <a:tblPr firstRow="1" bandRow="1">
                <a:tableStyleId>{5C22544A-7EE6-4342-B048-85BDC9FD1C3A}</a:tableStyleId>
              </a:tblPr>
              <a:tblGrid>
                <a:gridCol w="1385814"/>
                <a:gridCol w="346454"/>
                <a:gridCol w="588493"/>
                <a:gridCol w="827018"/>
                <a:gridCol w="524629"/>
              </a:tblGrid>
              <a:tr h="506411">
                <a:tc gridSpan="3">
                  <a:txBody>
                    <a:bodyPr/>
                    <a:lstStyle/>
                    <a:p>
                      <a:pPr marL="704850" indent="0" algn="l" defTabSz="711200"/>
                      <a:r>
                        <a:rPr lang="es-ES" sz="1400" dirty="0" smtClean="0">
                          <a:solidFill>
                            <a:schemeClr val="tx1"/>
                          </a:solidFill>
                        </a:rPr>
                        <a:t>Jimmy Antonio Zambrano </a:t>
                      </a:r>
                      <a:r>
                        <a:rPr lang="es-ES" sz="1400" dirty="0" err="1" smtClean="0">
                          <a:solidFill>
                            <a:schemeClr val="tx1"/>
                          </a:solidFill>
                        </a:rPr>
                        <a:t>Insuasty</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endParaRPr lang="es-CO"/>
                    </a:p>
                  </a:txBody>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CO"/>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Secuestro</a:t>
                      </a:r>
                      <a:endParaRPr lang="es-ES" sz="1400" dirty="0"/>
                    </a:p>
                  </a:txBody>
                  <a:tcPr/>
                </a:tc>
                <a:tc>
                  <a:txBody>
                    <a:bodyPr/>
                    <a:lstStyle/>
                    <a:p>
                      <a:r>
                        <a:rPr lang="es-ES" sz="1400" dirty="0" smtClean="0"/>
                        <a:t>2</a:t>
                      </a:r>
                      <a:endParaRPr lang="es-ES" sz="1400" dirty="0"/>
                    </a:p>
                  </a:txBody>
                  <a:tcPr/>
                </a:tc>
                <a:tc gridSpan="2">
                  <a:txBody>
                    <a:bodyPr/>
                    <a:lstStyle/>
                    <a:p>
                      <a:r>
                        <a:rPr lang="es-ES" sz="1400" dirty="0" err="1" smtClean="0"/>
                        <a:t>Testaferrato</a:t>
                      </a:r>
                      <a:endParaRPr lang="es-ES" sz="1400" dirty="0"/>
                    </a:p>
                  </a:txBody>
                  <a:tcPr/>
                </a:tc>
                <a:tc hMerge="1">
                  <a:txBody>
                    <a:bodyPr/>
                    <a:lstStyle/>
                    <a:p>
                      <a:endParaRPr lang="es-ES" sz="1400" dirty="0"/>
                    </a:p>
                  </a:txBody>
                  <a:tcPr/>
                </a:tc>
                <a:tc>
                  <a:txBody>
                    <a:bodyPr/>
                    <a:lstStyle/>
                    <a:p>
                      <a:r>
                        <a:rPr lang="es-ES" sz="1400" dirty="0" smtClean="0"/>
                        <a:t>1</a:t>
                      </a:r>
                      <a:endParaRPr lang="es-ES" sz="1400" dirty="0"/>
                    </a:p>
                  </a:txBody>
                  <a:tcPr/>
                </a:tc>
              </a:tr>
            </a:tbl>
          </a:graphicData>
        </a:graphic>
      </p:graphicFrame>
      <p:pic>
        <p:nvPicPr>
          <p:cNvPr id="21" name="20 Imagen" descr="98651460.jpg"/>
          <p:cNvPicPr>
            <a:picLocks noChangeAspect="1"/>
          </p:cNvPicPr>
          <p:nvPr/>
        </p:nvPicPr>
        <p:blipFill>
          <a:blip r:embed="rId3" cstate="print"/>
          <a:stretch>
            <a:fillRect/>
          </a:stretch>
        </p:blipFill>
        <p:spPr>
          <a:xfrm>
            <a:off x="551384" y="3158505"/>
            <a:ext cx="576064" cy="720080"/>
          </a:xfrm>
          <a:prstGeom prst="rect">
            <a:avLst/>
          </a:prstGeom>
        </p:spPr>
      </p:pic>
      <p:pic>
        <p:nvPicPr>
          <p:cNvPr id="22" name="21 Imagen" descr="11798060.jpg"/>
          <p:cNvPicPr>
            <a:picLocks noChangeAspect="1"/>
          </p:cNvPicPr>
          <p:nvPr/>
        </p:nvPicPr>
        <p:blipFill>
          <a:blip r:embed="rId4" cstate="print"/>
          <a:stretch>
            <a:fillRect/>
          </a:stretch>
        </p:blipFill>
        <p:spPr>
          <a:xfrm>
            <a:off x="4439816" y="3212976"/>
            <a:ext cx="504056" cy="630071"/>
          </a:xfrm>
          <a:prstGeom prst="rect">
            <a:avLst/>
          </a:prstGeom>
        </p:spPr>
      </p:pic>
      <p:pic>
        <p:nvPicPr>
          <p:cNvPr id="23" name="22 Imagen" descr="12996231.jpg"/>
          <p:cNvPicPr>
            <a:picLocks noChangeAspect="1"/>
          </p:cNvPicPr>
          <p:nvPr/>
        </p:nvPicPr>
        <p:blipFill>
          <a:blip r:embed="rId5" cstate="print"/>
          <a:stretch>
            <a:fillRect/>
          </a:stretch>
        </p:blipFill>
        <p:spPr>
          <a:xfrm>
            <a:off x="8328248" y="3140968"/>
            <a:ext cx="543983" cy="679979"/>
          </a:xfrm>
          <a:prstGeom prst="rect">
            <a:avLst/>
          </a:prstGeom>
        </p:spPr>
      </p:pic>
    </p:spTree>
    <p:extLst>
      <p:ext uri="{BB962C8B-B14F-4D97-AF65-F5344CB8AC3E}">
        <p14:creationId xmlns:p14="http://schemas.microsoft.com/office/powerpoint/2010/main" val="232276419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242570" y="413956"/>
            <a:ext cx="5264612" cy="1056700"/>
          </a:xfrm>
          <a:prstGeom prst="rect">
            <a:avLst/>
          </a:prstGeom>
        </p:spPr>
        <p:txBody>
          <a:bodyPr wrap="square">
            <a:spAutoFit/>
          </a:bodyPr>
          <a:lstStyle/>
          <a:p>
            <a:pPr>
              <a:spcBef>
                <a:spcPts val="400"/>
              </a:spcBef>
              <a:spcAft>
                <a:spcPts val="400"/>
              </a:spcAft>
            </a:pP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Hechos</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7,656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aprox</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t>
            </a:r>
            <a:endParaRPr lang="es-CO" sz="2800" b="1" kern="0" cap="all" spc="50" dirty="0">
              <a:solidFill>
                <a:srgbClr val="C00000"/>
              </a:solidFill>
              <a:latin typeface="Verdana" panose="020B0604030504040204" pitchFamily="34" charset="0"/>
              <a:ea typeface="Times New Roman" panose="02020603050405020304" pitchFamily="18" charset="0"/>
              <a:cs typeface="Times New Roman" panose="02020603050405020304" pitchFamily="18" charset="0"/>
            </a:endParaRPr>
          </a:p>
          <a:p>
            <a:pPr>
              <a:spcBef>
                <a:spcPts val="400"/>
              </a:spcBef>
              <a:spcAft>
                <a:spcPts val="400"/>
              </a:spcAft>
            </a:pPr>
            <a:endParaRPr lang="es-CO" sz="2800" b="1" kern="0" cap="all" spc="50" dirty="0">
              <a:latin typeface="Verdana" panose="020B0604030504040204" pitchFamily="34" charset="0"/>
              <a:ea typeface="Times New Roman" panose="02020603050405020304" pitchFamily="18" charset="0"/>
              <a:cs typeface="Times New Roman" panose="02020603050405020304" pitchFamily="18" charset="0"/>
            </a:endParaRPr>
          </a:p>
        </p:txBody>
      </p:sp>
      <p:graphicFrame>
        <p:nvGraphicFramePr>
          <p:cNvPr id="3" name="Tabla 2"/>
          <p:cNvGraphicFramePr>
            <a:graphicFrameLocks noGrp="1"/>
          </p:cNvGraphicFramePr>
          <p:nvPr>
            <p:extLst>
              <p:ext uri="{D42A27DB-BD31-4B8C-83A1-F6EECF244321}">
                <p14:modId xmlns:p14="http://schemas.microsoft.com/office/powerpoint/2010/main" val="1306167186"/>
              </p:ext>
            </p:extLst>
          </p:nvPr>
        </p:nvGraphicFramePr>
        <p:xfrm>
          <a:off x="1271464" y="908720"/>
          <a:ext cx="8856984" cy="5835998"/>
        </p:xfrm>
        <a:graphic>
          <a:graphicData uri="http://schemas.openxmlformats.org/drawingml/2006/table">
            <a:tbl>
              <a:tblPr bandRow="1">
                <a:tableStyleId>{68D230F3-CF80-4859-8CE7-A43EE81993B5}</a:tableStyleId>
              </a:tblPr>
              <a:tblGrid>
                <a:gridCol w="7449800"/>
                <a:gridCol w="1407184"/>
              </a:tblGrid>
              <a:tr h="349598">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Bloques</a:t>
                      </a:r>
                      <a:r>
                        <a:rPr lang="en-US" sz="1200" dirty="0" smtClean="0">
                          <a:solidFill>
                            <a:schemeClr val="bg2">
                              <a:lumMod val="25000"/>
                            </a:schemeClr>
                          </a:solidFill>
                          <a:latin typeface="Arial Narrow" panose="020B0606020202030204" pitchFamily="34" charset="0"/>
                        </a:rPr>
                        <a:t> Montes de María</a:t>
                      </a:r>
                      <a:r>
                        <a:rPr lang="en-US" sz="1200" baseline="0" dirty="0" smtClean="0">
                          <a:solidFill>
                            <a:schemeClr val="bg2">
                              <a:lumMod val="25000"/>
                            </a:schemeClr>
                          </a:solidFill>
                          <a:latin typeface="Arial Narrow" panose="020B0606020202030204" pitchFamily="34" charset="0"/>
                        </a:rPr>
                        <a:t> y </a:t>
                      </a:r>
                      <a:r>
                        <a:rPr lang="en-US" sz="1200" baseline="0" dirty="0" err="1" smtClean="0">
                          <a:solidFill>
                            <a:schemeClr val="bg2">
                              <a:lumMod val="25000"/>
                            </a:schemeClr>
                          </a:solidFill>
                          <a:latin typeface="Arial Narrow" panose="020B0606020202030204" pitchFamily="34" charset="0"/>
                        </a:rPr>
                        <a:t>Frente</a:t>
                      </a:r>
                      <a:r>
                        <a:rPr lang="en-US" sz="1200" baseline="0" dirty="0" smtClean="0">
                          <a:solidFill>
                            <a:schemeClr val="bg2">
                              <a:lumMod val="25000"/>
                            </a:schemeClr>
                          </a:solidFill>
                          <a:latin typeface="Arial Narrow" panose="020B0606020202030204" pitchFamily="34" charset="0"/>
                        </a:rPr>
                        <a:t>  Canal</a:t>
                      </a:r>
                      <a:r>
                        <a:rPr lang="en-US" sz="1200" dirty="0" smtClean="0">
                          <a:solidFill>
                            <a:schemeClr val="bg2">
                              <a:lumMod val="25000"/>
                            </a:schemeClr>
                          </a:solidFill>
                          <a:latin typeface="Arial Narrow" panose="020B0606020202030204" pitchFamily="34" charset="0"/>
                        </a:rPr>
                        <a:t> del </a:t>
                      </a:r>
                      <a:r>
                        <a:rPr lang="en-US" sz="1200" dirty="0" err="1" smtClean="0">
                          <a:solidFill>
                            <a:schemeClr val="bg2">
                              <a:lumMod val="25000"/>
                            </a:schemeClr>
                          </a:solidFill>
                          <a:latin typeface="Arial Narrow" panose="020B0606020202030204" pitchFamily="34" charset="0"/>
                        </a:rPr>
                        <a:t>Dique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49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Fronteras</a:t>
                      </a:r>
                      <a:r>
                        <a:rPr lang="en-US" sz="1200" baseline="0" dirty="0" smtClean="0">
                          <a:solidFill>
                            <a:schemeClr val="bg2">
                              <a:lumMod val="25000"/>
                            </a:schemeClr>
                          </a:solidFill>
                          <a:latin typeface="Arial Narrow" panose="020B0606020202030204" pitchFamily="34" charset="0"/>
                        </a:rPr>
                        <a:t> del Bloque </a:t>
                      </a:r>
                      <a:r>
                        <a:rPr lang="en-US" sz="1200" baseline="0" dirty="0" err="1" smtClean="0">
                          <a:solidFill>
                            <a:schemeClr val="bg2">
                              <a:lumMod val="25000"/>
                            </a:schemeClr>
                          </a:solidFill>
                          <a:latin typeface="Arial Narrow" panose="020B0606020202030204" pitchFamily="34" charset="0"/>
                        </a:rPr>
                        <a:t>Catatumbo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1769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Vencedores</a:t>
                      </a:r>
                      <a:r>
                        <a:rPr lang="en-US" sz="1200" dirty="0" smtClean="0">
                          <a:solidFill>
                            <a:schemeClr val="bg2">
                              <a:lumMod val="25000"/>
                            </a:schemeClr>
                          </a:solidFill>
                          <a:latin typeface="Arial Narrow" panose="020B0606020202030204" pitchFamily="34" charset="0"/>
                        </a:rPr>
                        <a:t> de Arauca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71</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Elmer Cárdenas</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365</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Bananero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94</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Heroes</a:t>
                      </a:r>
                      <a:r>
                        <a:rPr lang="en-US" sz="1200" baseline="0" dirty="0" smtClean="0">
                          <a:solidFill>
                            <a:schemeClr val="bg2">
                              <a:lumMod val="25000"/>
                            </a:schemeClr>
                          </a:solidFill>
                          <a:latin typeface="Arial Narrow" panose="020B0606020202030204" pitchFamily="34" charset="0"/>
                        </a:rPr>
                        <a:t> de Tolová, Metro Cacique Nutibara y Heroes de Granada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56</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Calima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111</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Central Bolívar</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1126</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Hector Julio </a:t>
                      </a:r>
                      <a:r>
                        <a:rPr lang="en-US" sz="1200" dirty="0" err="1" smtClean="0">
                          <a:solidFill>
                            <a:schemeClr val="bg2">
                              <a:lumMod val="25000"/>
                            </a:schemeClr>
                          </a:solidFill>
                          <a:latin typeface="Arial Narrow" panose="020B0606020202030204" pitchFamily="34" charset="0"/>
                        </a:rPr>
                        <a:t>Peinado</a:t>
                      </a:r>
                      <a:r>
                        <a:rPr lang="en-US" sz="1200" dirty="0" smtClean="0">
                          <a:solidFill>
                            <a:schemeClr val="bg2">
                              <a:lumMod val="25000"/>
                            </a:schemeClr>
                          </a:solidFill>
                          <a:latin typeface="Arial Narrow" panose="020B0606020202030204" pitchFamily="34" charset="0"/>
                        </a:rPr>
                        <a:t> Becerra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394</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del Meta</a:t>
                      </a:r>
                      <a:r>
                        <a:rPr lang="en-US" sz="1200" baseline="0" dirty="0" smtClean="0">
                          <a:solidFill>
                            <a:schemeClr val="bg2">
                              <a:lumMod val="25000"/>
                            </a:schemeClr>
                          </a:solidFill>
                          <a:latin typeface="Arial Narrow" panose="020B0606020202030204" pitchFamily="34" charset="0"/>
                        </a:rPr>
                        <a:t> y Vichada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129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del Magdalena Medio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426</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Cundinamarca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330</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Norte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929</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 Puerto Boyacá</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368</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Tolima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423</a:t>
                      </a:r>
                      <a:endParaRPr lang="es-CO" sz="1200" dirty="0">
                        <a:solidFill>
                          <a:schemeClr val="bg2">
                            <a:lumMod val="25000"/>
                          </a:schemeClr>
                        </a:solidFill>
                        <a:latin typeface="Arial Narrow" panose="020B0606020202030204" pitchFamily="34" charset="0"/>
                      </a:endParaRP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Mineros</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273</a:t>
                      </a: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Córdoba</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60</a:t>
                      </a: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Ejercito Revolucionario Guevarista</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203</a:t>
                      </a:r>
                    </a:p>
                  </a:txBody>
                  <a:tcPr/>
                </a:tc>
              </a:tr>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Héroes de</a:t>
                      </a:r>
                      <a:r>
                        <a:rPr lang="es-CO" sz="1200" baseline="0" dirty="0" smtClean="0">
                          <a:solidFill>
                            <a:schemeClr val="bg2">
                              <a:lumMod val="25000"/>
                            </a:schemeClr>
                          </a:solidFill>
                          <a:latin typeface="Arial Narrow" panose="020B0606020202030204" pitchFamily="34" charset="0"/>
                        </a:rPr>
                        <a:t> los Llanos y Guaviare</a:t>
                      </a:r>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baseline="0" dirty="0" smtClean="0">
                          <a:solidFill>
                            <a:schemeClr val="bg2">
                              <a:lumMod val="25000"/>
                            </a:schemeClr>
                          </a:solidFill>
                          <a:latin typeface="Arial Narrow" panose="020B0606020202030204" pitchFamily="34" charset="0"/>
                        </a:rPr>
                        <a:t>CAP- Comandos Armados del Pueblo</a:t>
                      </a:r>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baseline="0" dirty="0" smtClean="0">
                          <a:solidFill>
                            <a:schemeClr val="bg2">
                              <a:lumMod val="25000"/>
                            </a:schemeClr>
                          </a:solidFill>
                          <a:latin typeface="Arial Narrow" panose="020B0606020202030204" pitchFamily="34" charset="0"/>
                        </a:rPr>
                        <a:t>Bloque Pacifico-</a:t>
                      </a:r>
                      <a:r>
                        <a:rPr lang="es-CO" sz="1200" baseline="0" dirty="0" err="1" smtClean="0">
                          <a:solidFill>
                            <a:schemeClr val="bg2">
                              <a:lumMod val="25000"/>
                            </a:schemeClr>
                          </a:solidFill>
                          <a:latin typeface="Arial Narrow" panose="020B0606020202030204" pitchFamily="34" charset="0"/>
                        </a:rPr>
                        <a:t>Heroes</a:t>
                      </a:r>
                      <a:r>
                        <a:rPr lang="es-CO" sz="1200" baseline="0" dirty="0" smtClean="0">
                          <a:solidFill>
                            <a:schemeClr val="bg2">
                              <a:lumMod val="25000"/>
                            </a:schemeClr>
                          </a:solidFill>
                          <a:latin typeface="Arial Narrow" panose="020B0606020202030204" pitchFamily="34" charset="0"/>
                        </a:rPr>
                        <a:t> del Chocó y el Frente Sur Oeste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144</a:t>
                      </a:r>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7</a:t>
                      </a:r>
                    </a:p>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329</a:t>
                      </a:r>
                    </a:p>
                    <a:p>
                      <a:pPr marL="0" marR="0" lvl="0" indent="0" algn="l" defTabSz="457200" rtl="0" eaLnBrk="1" fontAlgn="auto" latinLnBrk="0" hangingPunct="1">
                        <a:lnSpc>
                          <a:spcPct val="100000"/>
                        </a:lnSpc>
                        <a:spcBef>
                          <a:spcPts val="0"/>
                        </a:spcBef>
                        <a:spcAft>
                          <a:spcPts val="0"/>
                        </a:spcAft>
                        <a:buClrTx/>
                        <a:buSzTx/>
                        <a:buFontTx/>
                        <a:buNone/>
                        <a:tabLst/>
                        <a:defRPr/>
                      </a:pPr>
                      <a:endParaRPr lang="es-CO" sz="1200" dirty="0" smtClean="0">
                        <a:solidFill>
                          <a:schemeClr val="bg2">
                            <a:lumMod val="25000"/>
                          </a:schemeClr>
                        </a:solidFill>
                        <a:latin typeface="Arial Narrow" panose="020B0606020202030204" pitchFamily="34" charset="0"/>
                      </a:endParaRPr>
                    </a:p>
                  </a:txBody>
                  <a:tcPr/>
                </a:tc>
              </a:tr>
            </a:tbl>
          </a:graphicData>
        </a:graphic>
      </p:graphicFrame>
      <p:sp>
        <p:nvSpPr>
          <p:cNvPr id="5" name="CuadroTexto 4"/>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320624591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0" y="-2730"/>
            <a:ext cx="12072664" cy="1871663"/>
          </a:xfrm>
        </p:spPr>
        <p:txBody>
          <a:bodyPr>
            <a:normAutofit/>
          </a:bodyPr>
          <a:lstStyle/>
          <a:p>
            <a:pPr lvl="0" algn="ctr"/>
            <a:r>
              <a:rPr lang="es-ES" b="1" cap="small" dirty="0" smtClean="0">
                <a:solidFill>
                  <a:srgbClr val="C00000"/>
                </a:solidFill>
                <a:cs typeface="Arial" pitchFamily="34" charset="0"/>
              </a:rPr>
              <a:t>Sentencia 17</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Libertadores del Sur del Bloque Central Bolívar</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endParaRPr lang="es-CO" sz="1800" cap="small" dirty="0">
              <a:solidFill>
                <a:schemeClr val="accent6">
                  <a:lumMod val="75000"/>
                </a:schemeClr>
              </a:solidFill>
            </a:endParaRPr>
          </a:p>
        </p:txBody>
      </p:sp>
      <p:sp>
        <p:nvSpPr>
          <p:cNvPr id="5" name="Rectángulo 4"/>
          <p:cNvSpPr/>
          <p:nvPr/>
        </p:nvSpPr>
        <p:spPr>
          <a:xfrm>
            <a:off x="527720" y="1909066"/>
            <a:ext cx="11017224" cy="5447645"/>
          </a:xfrm>
          <a:prstGeom prst="rect">
            <a:avLst/>
          </a:prstGeom>
        </p:spPr>
        <p:txBody>
          <a:bodyPr wrap="square">
            <a:spAutoFit/>
          </a:bodyPr>
          <a:lstStyle/>
          <a:p>
            <a:pPr algn="just"/>
            <a:r>
              <a:rPr lang="es-ES" sz="1200" dirty="0" smtClean="0">
                <a:latin typeface="Malgun Gothic" panose="020B0503020000020004" pitchFamily="34" charset="-127"/>
                <a:ea typeface="Malgun Gothic" panose="020B0503020000020004" pitchFamily="34" charset="-127"/>
              </a:rPr>
              <a:t>En </a:t>
            </a:r>
            <a:r>
              <a:rPr lang="es-ES" sz="1200" dirty="0">
                <a:latin typeface="Malgun Gothic" panose="020B0503020000020004" pitchFamily="34" charset="-127"/>
                <a:ea typeface="Malgun Gothic" panose="020B0503020000020004" pitchFamily="34" charset="-127"/>
              </a:rPr>
              <a:t>la estructura militar el BLS estuvo constituido por tres frentes y una subestructura así</a:t>
            </a:r>
            <a:r>
              <a:rPr lang="es-ES" sz="1200" dirty="0" smtClean="0">
                <a:latin typeface="Malgun Gothic" panose="020B0503020000020004" pitchFamily="34" charset="-127"/>
                <a:ea typeface="Malgun Gothic" panose="020B0503020000020004" pitchFamily="34" charset="-127"/>
              </a:rPr>
              <a:t>: El </a:t>
            </a:r>
            <a:r>
              <a:rPr lang="es-ES" sz="1200" dirty="0">
                <a:latin typeface="Malgun Gothic" panose="020B0503020000020004" pitchFamily="34" charset="-127"/>
                <a:ea typeface="Malgun Gothic" panose="020B0503020000020004" pitchFamily="34" charset="-127"/>
              </a:rPr>
              <a:t>Frente Héroes de Tumaco y Llorente, constituido por 4 </a:t>
            </a:r>
            <a:r>
              <a:rPr lang="es-CO" sz="1200" dirty="0">
                <a:latin typeface="Malgun Gothic" panose="020B0503020000020004" pitchFamily="34" charset="-127"/>
                <a:ea typeface="Malgun Gothic" panose="020B0503020000020004" pitchFamily="34" charset="-127"/>
              </a:rPr>
              <a:t>sub</a:t>
            </a:r>
            <a:r>
              <a:rPr lang="es-ES" sz="1200" dirty="0">
                <a:latin typeface="Malgun Gothic" panose="020B0503020000020004" pitchFamily="34" charset="-127"/>
                <a:ea typeface="Malgun Gothic" panose="020B0503020000020004" pitchFamily="34" charset="-127"/>
              </a:rPr>
              <a:t>estructuras: urbana </a:t>
            </a:r>
            <a:r>
              <a:rPr lang="es-CO" sz="1200" dirty="0">
                <a:latin typeface="Malgun Gothic" panose="020B0503020000020004" pitchFamily="34" charset="-127"/>
                <a:ea typeface="Malgun Gothic" panose="020B0503020000020004" pitchFamily="34" charset="-127"/>
              </a:rPr>
              <a:t>de </a:t>
            </a:r>
            <a:r>
              <a:rPr lang="es-ES" sz="1200" dirty="0">
                <a:latin typeface="Malgun Gothic" panose="020B0503020000020004" pitchFamily="34" charset="-127"/>
                <a:ea typeface="Malgun Gothic" panose="020B0503020000020004" pitchFamily="34" charset="-127"/>
              </a:rPr>
              <a:t>Tumaco, río Mira desde Peña Colorada hasta Cabo Manglares</a:t>
            </a:r>
            <a:r>
              <a:rPr lang="es-CO" sz="1200" dirty="0">
                <a:latin typeface="Malgun Gothic" panose="020B0503020000020004" pitchFamily="34" charset="-127"/>
                <a:ea typeface="Malgun Gothic" panose="020B0503020000020004" pitchFamily="34" charset="-127"/>
              </a:rPr>
              <a:t>, </a:t>
            </a:r>
            <a:r>
              <a:rPr lang="es-ES" sz="1200" dirty="0">
                <a:latin typeface="Malgun Gothic" panose="020B0503020000020004" pitchFamily="34" charset="-127"/>
                <a:ea typeface="Malgun Gothic" panose="020B0503020000020004" pitchFamily="34" charset="-127"/>
              </a:rPr>
              <a:t> estructura por la carretera panamericana desde el </a:t>
            </a:r>
            <a:r>
              <a:rPr lang="es-ES" sz="1200" dirty="0" err="1">
                <a:latin typeface="Malgun Gothic" panose="020B0503020000020004" pitchFamily="34" charset="-127"/>
                <a:ea typeface="Malgun Gothic" panose="020B0503020000020004" pitchFamily="34" charset="-127"/>
              </a:rPr>
              <a:t>Pindo</a:t>
            </a:r>
            <a:r>
              <a:rPr lang="es-ES" sz="1200" dirty="0">
                <a:latin typeface="Malgun Gothic" panose="020B0503020000020004" pitchFamily="34" charset="-127"/>
                <a:ea typeface="Malgun Gothic" panose="020B0503020000020004" pitchFamily="34" charset="-127"/>
              </a:rPr>
              <a:t> hasta Llorente y en la zona costera. </a:t>
            </a:r>
            <a:r>
              <a:rPr lang="es-ES" sz="1200" dirty="0" smtClean="0">
                <a:latin typeface="Malgun Gothic" panose="020B0503020000020004" pitchFamily="34" charset="-127"/>
                <a:ea typeface="Malgun Gothic" panose="020B0503020000020004" pitchFamily="34" charset="-127"/>
              </a:rPr>
              <a:t>El </a:t>
            </a:r>
            <a:r>
              <a:rPr lang="es-ES" sz="1200" dirty="0">
                <a:latin typeface="Malgun Gothic" panose="020B0503020000020004" pitchFamily="34" charset="-127"/>
                <a:ea typeface="Malgun Gothic" panose="020B0503020000020004" pitchFamily="34" charset="-127"/>
              </a:rPr>
              <a:t>Frente Lorenzo Aldana, </a:t>
            </a:r>
            <a:r>
              <a:rPr lang="es-ES" sz="1200" dirty="0" smtClean="0">
                <a:latin typeface="Malgun Gothic" panose="020B0503020000020004" pitchFamily="34" charset="-127"/>
                <a:ea typeface="Malgun Gothic" panose="020B0503020000020004" pitchFamily="34" charset="-127"/>
              </a:rPr>
              <a:t>El </a:t>
            </a:r>
            <a:r>
              <a:rPr lang="es-ES" sz="1200" dirty="0">
                <a:latin typeface="Malgun Gothic" panose="020B0503020000020004" pitchFamily="34" charset="-127"/>
                <a:ea typeface="Malgun Gothic" panose="020B0503020000020004" pitchFamily="34" charset="-127"/>
              </a:rPr>
              <a:t>Frente Brigadas Campesinas Antonio </a:t>
            </a:r>
            <a:r>
              <a:rPr lang="es-ES" sz="1200" dirty="0" smtClean="0">
                <a:latin typeface="Malgun Gothic" panose="020B0503020000020004" pitchFamily="34" charset="-127"/>
                <a:ea typeface="Malgun Gothic" panose="020B0503020000020004" pitchFamily="34" charset="-127"/>
              </a:rPr>
              <a:t>Nariño, Subestructura </a:t>
            </a:r>
            <a:r>
              <a:rPr lang="es-ES" sz="1200" dirty="0">
                <a:latin typeface="Malgun Gothic" panose="020B0503020000020004" pitchFamily="34" charset="-127"/>
                <a:ea typeface="Malgun Gothic" panose="020B0503020000020004" pitchFamily="34" charset="-127"/>
              </a:rPr>
              <a:t>en La Unión- Nariño</a:t>
            </a:r>
            <a:r>
              <a:rPr lang="es-ES" sz="1200" dirty="0" smtClean="0">
                <a:latin typeface="Malgun Gothic" panose="020B0503020000020004" pitchFamily="34" charset="-127"/>
                <a:ea typeface="Malgun Gothic" panose="020B0503020000020004" pitchFamily="34" charset="-127"/>
              </a:rPr>
              <a:t>.</a:t>
            </a:r>
          </a:p>
          <a:p>
            <a:pPr lvl="0" algn="just"/>
            <a:endParaRPr lang="es-ES"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Frente Héroes de Tumaco y Llorente tuvo como zonas de influencia de los urbanos de Tumaco fueron: municipio de Tumaco y los corregimientos de </a:t>
            </a:r>
            <a:r>
              <a:rPr lang="es-CO" sz="1200" dirty="0" err="1">
                <a:latin typeface="Malgun Gothic" panose="020B0503020000020004" pitchFamily="34" charset="-127"/>
                <a:ea typeface="Malgun Gothic" panose="020B0503020000020004" pitchFamily="34" charset="-127"/>
              </a:rPr>
              <a:t>Espriella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Bucheli</a:t>
            </a:r>
            <a:r>
              <a:rPr lang="es-CO" sz="1200" dirty="0">
                <a:latin typeface="Malgun Gothic" panose="020B0503020000020004" pitchFamily="34" charset="-127"/>
                <a:ea typeface="Malgun Gothic" panose="020B0503020000020004" pitchFamily="34" charset="-127"/>
              </a:rPr>
              <a:t>, vereda de San Isidro, Bajo </a:t>
            </a:r>
            <a:r>
              <a:rPr lang="es-CO" sz="1200" dirty="0" err="1">
                <a:latin typeface="Malgun Gothic" panose="020B0503020000020004" pitchFamily="34" charset="-127"/>
                <a:ea typeface="Malgun Gothic" panose="020B0503020000020004" pitchFamily="34" charset="-127"/>
              </a:rPr>
              <a:t>Chilvi</a:t>
            </a:r>
            <a:r>
              <a:rPr lang="es-CO" sz="1200" dirty="0">
                <a:latin typeface="Malgun Gothic" panose="020B0503020000020004" pitchFamily="34" charset="-127"/>
                <a:ea typeface="Malgun Gothic" panose="020B0503020000020004" pitchFamily="34" charset="-127"/>
              </a:rPr>
              <a:t>, Robles, </a:t>
            </a:r>
            <a:r>
              <a:rPr lang="es-CO" sz="1200" dirty="0" err="1">
                <a:latin typeface="Malgun Gothic" panose="020B0503020000020004" pitchFamily="34" charset="-127"/>
                <a:ea typeface="Malgun Gothic" panose="020B0503020000020004" pitchFamily="34" charset="-127"/>
              </a:rPr>
              <a:t>Chilvicito</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Cajapi</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Imbili</a:t>
            </a:r>
            <a:r>
              <a:rPr lang="es-CO" sz="1200" dirty="0">
                <a:latin typeface="Malgun Gothic" panose="020B0503020000020004" pitchFamily="34" charset="-127"/>
                <a:ea typeface="Malgun Gothic" panose="020B0503020000020004" pitchFamily="34" charset="-127"/>
              </a:rPr>
              <a:t> y Peñas coloradas. La zona de la estructura paramilitar y financiera por el río Mira desde Peña colorada hasta Cabo Manglares era: caseríos de: Peñas Coloradas, Boca Toma, </a:t>
            </a:r>
            <a:r>
              <a:rPr lang="es-CO" sz="1200" dirty="0" err="1">
                <a:latin typeface="Malgun Gothic" panose="020B0503020000020004" pitchFamily="34" charset="-127"/>
                <a:ea typeface="Malgun Gothic" panose="020B0503020000020004" pitchFamily="34" charset="-127"/>
              </a:rPr>
              <a:t>Cacagual</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Guabal</a:t>
            </a:r>
            <a:r>
              <a:rPr lang="es-CO" sz="1200" dirty="0">
                <a:latin typeface="Malgun Gothic" panose="020B0503020000020004" pitchFamily="34" charset="-127"/>
                <a:ea typeface="Malgun Gothic" panose="020B0503020000020004" pitchFamily="34" charset="-127"/>
              </a:rPr>
              <a:t>, Terán, Cabo Manglares, Milagros y Congal.</a:t>
            </a:r>
          </a:p>
          <a:p>
            <a:pPr algn="just"/>
            <a:r>
              <a:rPr lang="es-CO" sz="1200" dirty="0">
                <a:latin typeface="Malgun Gothic" panose="020B0503020000020004" pitchFamily="34" charset="-127"/>
                <a:ea typeface="Malgun Gothic" panose="020B0503020000020004" pitchFamily="34" charset="-127"/>
              </a:rPr>
              <a:t> </a:t>
            </a:r>
          </a:p>
          <a:p>
            <a:pPr algn="just"/>
            <a:r>
              <a:rPr lang="es-CO" sz="1200" dirty="0" smtClean="0">
                <a:latin typeface="Malgun Gothic" panose="020B0503020000020004" pitchFamily="34" charset="-127"/>
                <a:ea typeface="Malgun Gothic" panose="020B0503020000020004" pitchFamily="34" charset="-127"/>
              </a:rPr>
              <a:t>La </a:t>
            </a:r>
            <a:r>
              <a:rPr lang="es-CO" sz="1200" dirty="0">
                <a:latin typeface="Malgun Gothic" panose="020B0503020000020004" pitchFamily="34" charset="-127"/>
                <a:ea typeface="Malgun Gothic" panose="020B0503020000020004" pitchFamily="34" charset="-127"/>
              </a:rPr>
              <a:t>estructura paramilitar y financiera por la carretera panamericana desde el </a:t>
            </a:r>
            <a:r>
              <a:rPr lang="es-CO" sz="1200" dirty="0" err="1">
                <a:latin typeface="Malgun Gothic" panose="020B0503020000020004" pitchFamily="34" charset="-127"/>
                <a:ea typeface="Malgun Gothic" panose="020B0503020000020004" pitchFamily="34" charset="-127"/>
              </a:rPr>
              <a:t>Pindo</a:t>
            </a:r>
            <a:r>
              <a:rPr lang="es-CO" sz="1200" dirty="0">
                <a:latin typeface="Malgun Gothic" panose="020B0503020000020004" pitchFamily="34" charset="-127"/>
                <a:ea typeface="Malgun Gothic" panose="020B0503020000020004" pitchFamily="34" charset="-127"/>
              </a:rPr>
              <a:t> hasta Llorente tuvo como zona de influencia: salida municipio de Tumaco </a:t>
            </a:r>
            <a:r>
              <a:rPr lang="es-CO" sz="1200" dirty="0" err="1">
                <a:latin typeface="Malgun Gothic" panose="020B0503020000020004" pitchFamily="34" charset="-127"/>
                <a:ea typeface="Malgun Gothic" panose="020B0503020000020004" pitchFamily="34" charset="-127"/>
              </a:rPr>
              <a:t>Bucheli</a:t>
            </a:r>
            <a:r>
              <a:rPr lang="es-CO" sz="1200" dirty="0">
                <a:latin typeface="Malgun Gothic" panose="020B0503020000020004" pitchFamily="34" charset="-127"/>
                <a:ea typeface="Malgun Gothic" panose="020B0503020000020004" pitchFamily="34" charset="-127"/>
              </a:rPr>
              <a:t>, San Isidro, Bajo </a:t>
            </a:r>
            <a:r>
              <a:rPr lang="es-CO" sz="1200" dirty="0" err="1">
                <a:latin typeface="Malgun Gothic" panose="020B0503020000020004" pitchFamily="34" charset="-127"/>
                <a:ea typeface="Malgun Gothic" panose="020B0503020000020004" pitchFamily="34" charset="-127"/>
              </a:rPr>
              <a:t>chilvi</a:t>
            </a:r>
            <a:r>
              <a:rPr lang="es-CO" sz="1200" dirty="0">
                <a:latin typeface="Malgun Gothic" panose="020B0503020000020004" pitchFamily="34" charset="-127"/>
                <a:ea typeface="Malgun Gothic" panose="020B0503020000020004" pitchFamily="34" charset="-127"/>
              </a:rPr>
              <a:t>, Robles, </a:t>
            </a:r>
            <a:r>
              <a:rPr lang="es-CO" sz="1200" dirty="0" err="1">
                <a:latin typeface="Malgun Gothic" panose="020B0503020000020004" pitchFamily="34" charset="-127"/>
                <a:ea typeface="Malgun Gothic" panose="020B0503020000020004" pitchFamily="34" charset="-127"/>
              </a:rPr>
              <a:t>Chilvicito</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Cajapi</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Inbili</a:t>
            </a:r>
            <a:r>
              <a:rPr lang="es-CO" sz="1200" dirty="0">
                <a:latin typeface="Malgun Gothic" panose="020B0503020000020004" pitchFamily="34" charset="-127"/>
                <a:ea typeface="Malgun Gothic" panose="020B0503020000020004" pitchFamily="34" charset="-127"/>
              </a:rPr>
              <a:t> y la </a:t>
            </a:r>
            <a:r>
              <a:rPr lang="es-CO" sz="1200" dirty="0" err="1">
                <a:latin typeface="Malgun Gothic" panose="020B0503020000020004" pitchFamily="34" charset="-127"/>
                <a:ea typeface="Malgun Gothic" panose="020B0503020000020004" pitchFamily="34" charset="-127"/>
              </a:rPr>
              <a:t>Espriella</a:t>
            </a:r>
            <a:r>
              <a:rPr lang="es-CO" sz="1200" dirty="0">
                <a:latin typeface="Malgun Gothic" panose="020B0503020000020004" pitchFamily="34" charset="-127"/>
                <a:ea typeface="Malgun Gothic" panose="020B0503020000020004" pitchFamily="34" charset="-127"/>
              </a:rPr>
              <a:t>.  Finalmente la estructura paramilitar y financiera en la zona costera desde marzo de 2003 a diciembre de 2004, hizo presencia en los Municipios de </a:t>
            </a:r>
            <a:r>
              <a:rPr lang="es-CO" sz="1200" dirty="0" err="1">
                <a:latin typeface="Malgun Gothic" panose="020B0503020000020004" pitchFamily="34" charset="-127"/>
                <a:ea typeface="Malgun Gothic" panose="020B0503020000020004" pitchFamily="34" charset="-127"/>
              </a:rPr>
              <a:t>Salahonda</a:t>
            </a:r>
            <a:r>
              <a:rPr lang="es-CO" sz="1200" dirty="0">
                <a:latin typeface="Malgun Gothic" panose="020B0503020000020004" pitchFamily="34" charset="-127"/>
                <a:ea typeface="Malgun Gothic" panose="020B0503020000020004" pitchFamily="34" charset="-127"/>
              </a:rPr>
              <a:t>, Mosquera, El Charco, </a:t>
            </a:r>
            <a:r>
              <a:rPr lang="es-CO" sz="1200" dirty="0" err="1">
                <a:latin typeface="Malgun Gothic" panose="020B0503020000020004" pitchFamily="34" charset="-127"/>
                <a:ea typeface="Malgun Gothic" panose="020B0503020000020004" pitchFamily="34" charset="-127"/>
              </a:rPr>
              <a:t>Iscuandé</a:t>
            </a:r>
            <a:r>
              <a:rPr lang="es-CO" sz="1200" dirty="0">
                <a:latin typeface="Malgun Gothic" panose="020B0503020000020004" pitchFamily="34" charset="-127"/>
                <a:ea typeface="Malgun Gothic" panose="020B0503020000020004" pitchFamily="34" charset="-127"/>
              </a:rPr>
              <a:t>, Inspección de Policía de </a:t>
            </a:r>
            <a:r>
              <a:rPr lang="es-CO" sz="1200" dirty="0" err="1">
                <a:latin typeface="Malgun Gothic" panose="020B0503020000020004" pitchFamily="34" charset="-127"/>
                <a:ea typeface="Malgun Gothic" panose="020B0503020000020004" pitchFamily="34" charset="-127"/>
              </a:rPr>
              <a:t>Chimbuza</a:t>
            </a:r>
            <a:r>
              <a:rPr lang="es-CO" sz="1200" dirty="0">
                <a:latin typeface="Malgun Gothic" panose="020B0503020000020004" pitchFamily="34" charset="-127"/>
                <a:ea typeface="Malgun Gothic" panose="020B0503020000020004" pitchFamily="34" charset="-127"/>
              </a:rPr>
              <a:t>, corregimiento Bocas de </a:t>
            </a:r>
            <a:r>
              <a:rPr lang="es-CO" sz="1200" dirty="0" err="1">
                <a:latin typeface="Malgun Gothic" panose="020B0503020000020004" pitchFamily="34" charset="-127"/>
                <a:ea typeface="Malgun Gothic" panose="020B0503020000020004" pitchFamily="34" charset="-127"/>
              </a:rPr>
              <a:t>Guandipa</a:t>
            </a:r>
            <a:r>
              <a:rPr lang="es-CO" sz="1200" dirty="0">
                <a:latin typeface="Malgun Gothic" panose="020B0503020000020004" pitchFamily="34" charset="-127"/>
                <a:ea typeface="Malgun Gothic" panose="020B0503020000020004" pitchFamily="34" charset="-127"/>
              </a:rPr>
              <a:t>, San José del </a:t>
            </a:r>
            <a:r>
              <a:rPr lang="es-CO" sz="1200" dirty="0" err="1">
                <a:latin typeface="Malgun Gothic" panose="020B0503020000020004" pitchFamily="34" charset="-127"/>
                <a:ea typeface="Malgun Gothic" panose="020B0503020000020004" pitchFamily="34" charset="-127"/>
              </a:rPr>
              <a:t>Tapaje</a:t>
            </a:r>
            <a:r>
              <a:rPr lang="es-CO" sz="1200" dirty="0">
                <a:latin typeface="Malgun Gothic" panose="020B0503020000020004" pitchFamily="34" charset="-127"/>
                <a:ea typeface="Malgun Gothic" panose="020B0503020000020004" pitchFamily="34" charset="-127"/>
              </a:rPr>
              <a:t>, Pueblo Nuevo, Caserío San Pedro del Vino, </a:t>
            </a:r>
            <a:r>
              <a:rPr lang="es-CO" sz="1200" dirty="0" err="1">
                <a:latin typeface="Malgun Gothic" panose="020B0503020000020004" pitchFamily="34" charset="-127"/>
                <a:ea typeface="Malgun Gothic" panose="020B0503020000020004" pitchFamily="34" charset="-127"/>
              </a:rPr>
              <a:t>Camaje</a:t>
            </a:r>
            <a:r>
              <a:rPr lang="es-CO" sz="1200" dirty="0">
                <a:latin typeface="Malgun Gothic" panose="020B0503020000020004" pitchFamily="34" charset="-127"/>
                <a:ea typeface="Malgun Gothic" panose="020B0503020000020004" pitchFamily="34" charset="-127"/>
              </a:rPr>
              <a:t>, Firme, El </a:t>
            </a:r>
            <a:r>
              <a:rPr lang="es-CO" sz="1200" dirty="0" err="1">
                <a:latin typeface="Malgun Gothic" panose="020B0503020000020004" pitchFamily="34" charset="-127"/>
                <a:ea typeface="Malgun Gothic" panose="020B0503020000020004" pitchFamily="34" charset="-127"/>
              </a:rPr>
              <a:t>Pital</a:t>
            </a:r>
            <a:r>
              <a:rPr lang="es-CO" sz="1200" dirty="0">
                <a:latin typeface="Malgun Gothic" panose="020B0503020000020004" pitchFamily="34" charset="-127"/>
                <a:ea typeface="Malgun Gothic" panose="020B0503020000020004" pitchFamily="34" charset="-127"/>
              </a:rPr>
              <a:t> y San Juan de la Costa </a:t>
            </a:r>
            <a:r>
              <a:rPr lang="es-CO" sz="1200" u="sng" dirty="0">
                <a:latin typeface="Malgun Gothic" panose="020B0503020000020004" pitchFamily="34" charset="-127"/>
                <a:ea typeface="Malgun Gothic" panose="020B0503020000020004" pitchFamily="34" charset="-127"/>
              </a:rPr>
              <a:t>(</a:t>
            </a:r>
            <a:r>
              <a:rPr lang="es-CO" sz="1200" dirty="0">
                <a:latin typeface="Malgun Gothic" panose="020B0503020000020004" pitchFamily="34" charset="-127"/>
                <a:ea typeface="Malgun Gothic" panose="020B0503020000020004" pitchFamily="34" charset="-127"/>
              </a:rPr>
              <a:t>Área de influencia diciembre de 2004 hasta la desmovilización 30 julio 2005). Municipios de </a:t>
            </a:r>
            <a:r>
              <a:rPr lang="es-CO" sz="1200" dirty="0" err="1">
                <a:latin typeface="Malgun Gothic" panose="020B0503020000020004" pitchFamily="34" charset="-127"/>
                <a:ea typeface="Malgun Gothic" panose="020B0503020000020004" pitchFamily="34" charset="-127"/>
              </a:rPr>
              <a:t>Salahonda</a:t>
            </a:r>
            <a:r>
              <a:rPr lang="es-CO" sz="1200" dirty="0">
                <a:latin typeface="Malgun Gothic" panose="020B0503020000020004" pitchFamily="34" charset="-127"/>
                <a:ea typeface="Malgun Gothic" panose="020B0503020000020004" pitchFamily="34" charset="-127"/>
              </a:rPr>
              <a:t>, Corregimiento Bocas De </a:t>
            </a:r>
            <a:r>
              <a:rPr lang="es-CO" sz="1200" dirty="0" err="1">
                <a:latin typeface="Malgun Gothic" panose="020B0503020000020004" pitchFamily="34" charset="-127"/>
                <a:ea typeface="Malgun Gothic" panose="020B0503020000020004" pitchFamily="34" charset="-127"/>
              </a:rPr>
              <a:t>Guandipa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Caserios</a:t>
            </a:r>
            <a:r>
              <a:rPr lang="es-CO" sz="1200" dirty="0">
                <a:latin typeface="Malgun Gothic" panose="020B0503020000020004" pitchFamily="34" charset="-127"/>
                <a:ea typeface="Malgun Gothic" panose="020B0503020000020004" pitchFamily="34" charset="-127"/>
              </a:rPr>
              <a:t> San Juan Nuevo, La Punta, Playitas, La Bocana De San Juan, </a:t>
            </a:r>
            <a:r>
              <a:rPr lang="es-CO" sz="1200" dirty="0" err="1">
                <a:latin typeface="Malgun Gothic" panose="020B0503020000020004" pitchFamily="34" charset="-127"/>
                <a:ea typeface="Malgun Gothic" panose="020B0503020000020004" pitchFamily="34" charset="-127"/>
              </a:rPr>
              <a:t>Sicrillal</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Guandipa</a:t>
            </a:r>
            <a:r>
              <a:rPr lang="es-CO" sz="1200" dirty="0">
                <a:latin typeface="Malgun Gothic" panose="020B0503020000020004" pitchFamily="34" charset="-127"/>
                <a:ea typeface="Malgun Gothic" panose="020B0503020000020004" pitchFamily="34" charset="-127"/>
              </a:rPr>
              <a:t> y </a:t>
            </a:r>
            <a:r>
              <a:rPr lang="es-CO" sz="1200" dirty="0" err="1">
                <a:latin typeface="Malgun Gothic" panose="020B0503020000020004" pitchFamily="34" charset="-127"/>
                <a:ea typeface="Malgun Gothic" panose="020B0503020000020004" pitchFamily="34" charset="-127"/>
              </a:rPr>
              <a:t>Pital</a:t>
            </a:r>
            <a:r>
              <a:rPr lang="es-CO" sz="1200" dirty="0" smtClean="0">
                <a:latin typeface="Malgun Gothic" panose="020B0503020000020004" pitchFamily="34" charset="-127"/>
                <a:ea typeface="Malgun Gothic" panose="020B0503020000020004" pitchFamily="34" charset="-127"/>
              </a:rPr>
              <a:t>.</a:t>
            </a:r>
          </a:p>
          <a:p>
            <a:pPr algn="just"/>
            <a:endParaRPr lang="es-CO" sz="1200" dirty="0">
              <a:latin typeface="Malgun Gothic" panose="020B0503020000020004" pitchFamily="34" charset="-127"/>
              <a:ea typeface="Malgun Gothic" panose="020B0503020000020004" pitchFamily="34" charset="-127"/>
            </a:endParaRPr>
          </a:p>
          <a:p>
            <a:pPr algn="just"/>
            <a:r>
              <a:rPr lang="es-ES" sz="1200" dirty="0" smtClean="0">
                <a:latin typeface="Malgun Gothic" panose="020B0503020000020004" pitchFamily="34" charset="-127"/>
                <a:ea typeface="Malgun Gothic" panose="020B0503020000020004" pitchFamily="34" charset="-127"/>
              </a:rPr>
              <a:t>El </a:t>
            </a:r>
            <a:r>
              <a:rPr lang="es-ES" sz="1200" dirty="0">
                <a:latin typeface="Malgun Gothic" panose="020B0503020000020004" pitchFamily="34" charset="-127"/>
                <a:ea typeface="Malgun Gothic" panose="020B0503020000020004" pitchFamily="34" charset="-127"/>
              </a:rPr>
              <a:t>Frente Lorenzo Aldana tuvo como zonas de influencia los municipios de Mosquera,  </a:t>
            </a:r>
            <a:r>
              <a:rPr lang="es-ES" sz="1200" dirty="0" err="1">
                <a:latin typeface="Malgun Gothic" panose="020B0503020000020004" pitchFamily="34" charset="-127"/>
                <a:ea typeface="Malgun Gothic" panose="020B0503020000020004" pitchFamily="34" charset="-127"/>
              </a:rPr>
              <a:t>Magüí</a:t>
            </a:r>
            <a:r>
              <a:rPr lang="es-ES" sz="1200" dirty="0">
                <a:latin typeface="Malgun Gothic" panose="020B0503020000020004" pitchFamily="34" charset="-127"/>
                <a:ea typeface="Malgun Gothic" panose="020B0503020000020004" pitchFamily="34" charset="-127"/>
              </a:rPr>
              <a:t> Payán, San José (Roberto Payán), Barbacoas, Ricaurte, Charco y Olaya herrera; las veredas </a:t>
            </a:r>
            <a:r>
              <a:rPr lang="es-ES" sz="1200" dirty="0" err="1">
                <a:latin typeface="Malgun Gothic" panose="020B0503020000020004" pitchFamily="34" charset="-127"/>
                <a:ea typeface="Malgun Gothic" panose="020B0503020000020004" pitchFamily="34" charset="-127"/>
              </a:rPr>
              <a:t>Carcuel</a:t>
            </a:r>
            <a:r>
              <a:rPr lang="es-ES" sz="1200" dirty="0">
                <a:latin typeface="Malgun Gothic" panose="020B0503020000020004" pitchFamily="34" charset="-127"/>
                <a:ea typeface="Malgun Gothic" panose="020B0503020000020004" pitchFamily="34" charset="-127"/>
              </a:rPr>
              <a:t>, Peje, </a:t>
            </a:r>
            <a:r>
              <a:rPr lang="es-ES" sz="1200" dirty="0" err="1">
                <a:latin typeface="Malgun Gothic" panose="020B0503020000020004" pitchFamily="34" charset="-127"/>
                <a:ea typeface="Malgun Gothic" panose="020B0503020000020004" pitchFamily="34" charset="-127"/>
              </a:rPr>
              <a:t>Yacula</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Almorzadero</a:t>
            </a:r>
            <a:r>
              <a:rPr lang="es-ES" sz="1200" dirty="0">
                <a:latin typeface="Malgun Gothic" panose="020B0503020000020004" pitchFamily="34" charset="-127"/>
                <a:ea typeface="Malgun Gothic" panose="020B0503020000020004" pitchFamily="34" charset="-127"/>
              </a:rPr>
              <a:t>, Piedras Verdes, </a:t>
            </a:r>
            <a:r>
              <a:rPr lang="es-ES" sz="1200" dirty="0" err="1">
                <a:latin typeface="Malgun Gothic" panose="020B0503020000020004" pitchFamily="34" charset="-127"/>
                <a:ea typeface="Malgun Gothic" panose="020B0503020000020004" pitchFamily="34" charset="-127"/>
              </a:rPr>
              <a:t>Coscorron</a:t>
            </a:r>
            <a:r>
              <a:rPr lang="es-ES" sz="1200" dirty="0">
                <a:latin typeface="Malgun Gothic" panose="020B0503020000020004" pitchFamily="34" charset="-127"/>
                <a:ea typeface="Malgun Gothic" panose="020B0503020000020004" pitchFamily="34" charset="-127"/>
              </a:rPr>
              <a:t> (Barbacoas), </a:t>
            </a:r>
            <a:r>
              <a:rPr lang="es-ES" sz="1200" dirty="0" err="1">
                <a:latin typeface="Malgun Gothic" panose="020B0503020000020004" pitchFamily="34" charset="-127"/>
                <a:ea typeface="Malgun Gothic" panose="020B0503020000020004" pitchFamily="34" charset="-127"/>
              </a:rPr>
              <a:t>Lomalinda</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r.p</a:t>
            </a:r>
            <a:r>
              <a:rPr lang="es-ES" sz="1200" dirty="0">
                <a:latin typeface="Malgun Gothic" panose="020B0503020000020004" pitchFamily="34" charset="-127"/>
                <a:ea typeface="Malgun Gothic" panose="020B0503020000020004" pitchFamily="34" charset="-127"/>
              </a:rPr>
              <a:t>), y corregimientos de </a:t>
            </a:r>
            <a:r>
              <a:rPr lang="es-ES" sz="1200" dirty="0" err="1">
                <a:latin typeface="Malgun Gothic" panose="020B0503020000020004" pitchFamily="34" charset="-127"/>
                <a:ea typeface="Malgun Gothic" panose="020B0503020000020004" pitchFamily="34" charset="-127"/>
              </a:rPr>
              <a:t>Junin</a:t>
            </a:r>
            <a:r>
              <a:rPr lang="es-ES" sz="1200" dirty="0">
                <a:latin typeface="Malgun Gothic" panose="020B0503020000020004" pitchFamily="34" charset="-127"/>
                <a:ea typeface="Malgun Gothic" panose="020B0503020000020004" pitchFamily="34" charset="-127"/>
              </a:rPr>
              <a:t>, municipio de Buenavista, el Diviso (Barbacoas), Guayacana (Tumaco</a:t>
            </a:r>
            <a:r>
              <a:rPr lang="es-ES" sz="1200" dirty="0" smtClean="0">
                <a:latin typeface="Malgun Gothic" panose="020B0503020000020004" pitchFamily="34" charset="-127"/>
                <a:ea typeface="Malgun Gothic" panose="020B0503020000020004" pitchFamily="34" charset="-127"/>
              </a:rPr>
              <a:t>).</a:t>
            </a:r>
          </a:p>
          <a:p>
            <a:pPr algn="just"/>
            <a:endParaRPr lang="es-ES" sz="1200" dirty="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Frente Brigadas Campesinas (FBC) Antonio Nariño tuvo</a:t>
            </a:r>
            <a:r>
              <a:rPr lang="es-ES" sz="1200" dirty="0">
                <a:latin typeface="Malgun Gothic" panose="020B0503020000020004" pitchFamily="34" charset="-127"/>
                <a:ea typeface="Malgun Gothic" panose="020B0503020000020004" pitchFamily="34" charset="-127"/>
              </a:rPr>
              <a:t> como zona de influencia los municipios de Ipiales: corregimientos de Remolinos, Granada y Tablón; municipio de Leiva: corregimientos de las Delicias, Santa Lucía y el Palmar; municipio de Rosario: corregimientos de Martín Pérez, el Rincón, la Sierra y Esmeraldas; municipio de </a:t>
            </a:r>
            <a:r>
              <a:rPr lang="es-ES" sz="1200" dirty="0" err="1">
                <a:latin typeface="Malgun Gothic" panose="020B0503020000020004" pitchFamily="34" charset="-127"/>
                <a:ea typeface="Malgun Gothic" panose="020B0503020000020004" pitchFamily="34" charset="-127"/>
              </a:rPr>
              <a:t>Policarpa</a:t>
            </a:r>
            <a:r>
              <a:rPr lang="es-ES" sz="1200" dirty="0">
                <a:latin typeface="Malgun Gothic" panose="020B0503020000020004" pitchFamily="34" charset="-127"/>
                <a:ea typeface="Malgun Gothic" panose="020B0503020000020004" pitchFamily="34" charset="-127"/>
              </a:rPr>
              <a:t>: corregimiento de Restrepo, San Pablo, Ejido, Madrigales y Santa Cruz; municipio de </a:t>
            </a:r>
            <a:r>
              <a:rPr lang="es-ES" sz="1200" dirty="0" err="1">
                <a:latin typeface="Malgun Gothic" panose="020B0503020000020004" pitchFamily="34" charset="-127"/>
                <a:ea typeface="Malgun Gothic" panose="020B0503020000020004" pitchFamily="34" charset="-127"/>
              </a:rPr>
              <a:t>Cumbitara</a:t>
            </a:r>
            <a:r>
              <a:rPr lang="es-ES" sz="1200" dirty="0">
                <a:latin typeface="Malgun Gothic" panose="020B0503020000020004" pitchFamily="34" charset="-127"/>
                <a:ea typeface="Malgun Gothic" panose="020B0503020000020004" pitchFamily="34" charset="-127"/>
              </a:rPr>
              <a:t>: corregimiento de </a:t>
            </a:r>
            <a:r>
              <a:rPr lang="es-ES" sz="1200" dirty="0" err="1">
                <a:latin typeface="Malgun Gothic" panose="020B0503020000020004" pitchFamily="34" charset="-127"/>
                <a:ea typeface="Malgun Gothic" panose="020B0503020000020004" pitchFamily="34" charset="-127"/>
              </a:rPr>
              <a:t>Pizanda</a:t>
            </a:r>
            <a:r>
              <a:rPr lang="es-ES" sz="1200" dirty="0">
                <a:latin typeface="Malgun Gothic" panose="020B0503020000020004" pitchFamily="34" charset="-127"/>
                <a:ea typeface="Malgun Gothic" panose="020B0503020000020004" pitchFamily="34" charset="-127"/>
              </a:rPr>
              <a:t>; municipio de Sotomayor: corregimiento de </a:t>
            </a:r>
            <a:r>
              <a:rPr lang="es-ES" sz="1200" dirty="0" err="1">
                <a:latin typeface="Malgun Gothic" panose="020B0503020000020004" pitchFamily="34" charset="-127"/>
                <a:ea typeface="Malgun Gothic" panose="020B0503020000020004" pitchFamily="34" charset="-127"/>
              </a:rPr>
              <a:t>Tabiles</a:t>
            </a:r>
            <a:r>
              <a:rPr lang="es-ES" sz="1200" dirty="0">
                <a:latin typeface="Malgun Gothic" panose="020B0503020000020004" pitchFamily="34" charset="-127"/>
                <a:ea typeface="Malgun Gothic" panose="020B0503020000020004" pitchFamily="34" charset="-127"/>
              </a:rPr>
              <a:t>; municipio de Pasto: </a:t>
            </a:r>
            <a:r>
              <a:rPr lang="es-ES" sz="1200" dirty="0" err="1">
                <a:latin typeface="Malgun Gothic" panose="020B0503020000020004" pitchFamily="34" charset="-127"/>
                <a:ea typeface="Malgun Gothic" panose="020B0503020000020004" pitchFamily="34" charset="-127"/>
              </a:rPr>
              <a:t>Consaca</a:t>
            </a:r>
            <a:r>
              <a:rPr lang="es-ES" sz="1200" dirty="0">
                <a:latin typeface="Malgun Gothic" panose="020B0503020000020004" pitchFamily="34" charset="-127"/>
                <a:ea typeface="Malgun Gothic" panose="020B0503020000020004" pitchFamily="34" charset="-127"/>
              </a:rPr>
              <a:t>, el Tambo, </a:t>
            </a:r>
            <a:r>
              <a:rPr lang="es-ES" sz="1200" dirty="0" err="1">
                <a:latin typeface="Malgun Gothic" panose="020B0503020000020004" pitchFamily="34" charset="-127"/>
                <a:ea typeface="Malgun Gothic" panose="020B0503020000020004" pitchFamily="34" charset="-127"/>
              </a:rPr>
              <a:t>Tangua</a:t>
            </a:r>
            <a:r>
              <a:rPr lang="es-ES" sz="1200" dirty="0">
                <a:latin typeface="Malgun Gothic" panose="020B0503020000020004" pitchFamily="34" charset="-127"/>
                <a:ea typeface="Malgun Gothic" panose="020B0503020000020004" pitchFamily="34" charset="-127"/>
              </a:rPr>
              <a:t>, Ipiales, </a:t>
            </a:r>
            <a:r>
              <a:rPr lang="es-ES" sz="1200" dirty="0" err="1">
                <a:latin typeface="Malgun Gothic" panose="020B0503020000020004" pitchFamily="34" charset="-127"/>
                <a:ea typeface="Malgun Gothic" panose="020B0503020000020004" pitchFamily="34" charset="-127"/>
              </a:rPr>
              <a:t>Túquerres</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Puerres</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Guachucal</a:t>
            </a:r>
            <a:r>
              <a:rPr lang="es-ES" sz="1200" dirty="0">
                <a:latin typeface="Malgun Gothic" panose="020B0503020000020004" pitchFamily="34" charset="-127"/>
                <a:ea typeface="Malgun Gothic" panose="020B0503020000020004" pitchFamily="34" charset="-127"/>
              </a:rPr>
              <a:t>, </a:t>
            </a:r>
            <a:r>
              <a:rPr lang="es-ES" sz="1200" dirty="0" err="1">
                <a:latin typeface="Malgun Gothic" panose="020B0503020000020004" pitchFamily="34" charset="-127"/>
                <a:ea typeface="Malgun Gothic" panose="020B0503020000020004" pitchFamily="34" charset="-127"/>
              </a:rPr>
              <a:t>Gualmatán</a:t>
            </a:r>
            <a:r>
              <a:rPr lang="es-ES" sz="1200" dirty="0">
                <a:latin typeface="Malgun Gothic" panose="020B0503020000020004" pitchFamily="34" charset="-127"/>
                <a:ea typeface="Malgun Gothic" panose="020B0503020000020004" pitchFamily="34" charset="-127"/>
              </a:rPr>
              <a:t>, Córdoba, Potosí y Samaniego.</a:t>
            </a:r>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46372942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538539" y="3252272"/>
            <a:ext cx="180712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700039" y="3172372"/>
            <a:ext cx="8784976" cy="375941"/>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6</a:t>
            </a:r>
          </a:p>
          <a:p>
            <a:pPr algn="r"/>
            <a:r>
              <a:rPr lang="es-ES" sz="1600" b="1" cap="small" dirty="0" smtClean="0">
                <a:solidFill>
                  <a:schemeClr val="accent5">
                    <a:lumMod val="20000"/>
                    <a:lumOff val="80000"/>
                  </a:schemeClr>
                </a:solidFill>
              </a:rPr>
              <a:t>Consolidado conductas punibles: 309 </a:t>
            </a:r>
          </a:p>
          <a:p>
            <a:pPr algn="r"/>
            <a:r>
              <a:rPr lang="es-ES" sz="1600" b="1" cap="small" dirty="0" smtClean="0">
                <a:solidFill>
                  <a:schemeClr val="accent5">
                    <a:lumMod val="20000"/>
                    <a:lumOff val="80000"/>
                  </a:schemeClr>
                </a:solidFill>
              </a:rPr>
              <a:t>Hechos: 134</a:t>
            </a: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 </a:t>
            </a:r>
            <a:r>
              <a:rPr lang="es-ES" sz="1600" b="1" cap="small" dirty="0" smtClean="0">
                <a:solidFill>
                  <a:schemeClr val="accent5">
                    <a:lumMod val="20000"/>
                    <a:lumOff val="80000"/>
                  </a:schemeClr>
                </a:solidFill>
              </a:rPr>
              <a:t>900</a:t>
            </a:r>
            <a:endParaRPr lang="es-ES" sz="1600" b="1" cap="small" dirty="0">
              <a:solidFill>
                <a:schemeClr val="accent5">
                  <a:lumMod val="20000"/>
                  <a:lumOff val="80000"/>
                </a:schemeClr>
              </a:solidFill>
            </a:endParaRPr>
          </a:p>
        </p:txBody>
      </p:sp>
      <p:sp>
        <p:nvSpPr>
          <p:cNvPr id="54" name="Freeform 28"/>
          <p:cNvSpPr>
            <a:spLocks/>
          </p:cNvSpPr>
          <p:nvPr/>
        </p:nvSpPr>
        <p:spPr bwMode="auto">
          <a:xfrm>
            <a:off x="9025347" y="2517990"/>
            <a:ext cx="342999" cy="143264"/>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graphicFrame>
        <p:nvGraphicFramePr>
          <p:cNvPr id="17" name="16 Tabla"/>
          <p:cNvGraphicFramePr>
            <a:graphicFrameLocks noGrp="1"/>
          </p:cNvGraphicFramePr>
          <p:nvPr>
            <p:extLst/>
          </p:nvPr>
        </p:nvGraphicFramePr>
        <p:xfrm>
          <a:off x="436841" y="628669"/>
          <a:ext cx="6811287" cy="2134423"/>
        </p:xfrm>
        <a:graphic>
          <a:graphicData uri="http://schemas.openxmlformats.org/drawingml/2006/table">
            <a:tbl>
              <a:tblPr firstRow="1" bandRow="1">
                <a:tableStyleId>{5C22544A-7EE6-4342-B048-85BDC9FD1C3A}</a:tableStyleId>
              </a:tblPr>
              <a:tblGrid>
                <a:gridCol w="3642935"/>
                <a:gridCol w="3168352"/>
              </a:tblGrid>
              <a:tr h="712099">
                <a:tc gridSpan="2">
                  <a:txBody>
                    <a:bodyPr/>
                    <a:lstStyle/>
                    <a:p>
                      <a:pPr lvl="0" algn="ctr"/>
                      <a:r>
                        <a:rPr lang="es-ES" sz="1800" b="1" kern="1200" cap="small" spc="0" baseline="0" dirty="0" smtClean="0">
                          <a:solidFill>
                            <a:srgbClr val="FFFF66"/>
                          </a:solidFill>
                          <a:latin typeface="+mn-lt"/>
                          <a:ea typeface="+mn-ea"/>
                          <a:cs typeface="Arial" pitchFamily="34" charset="0"/>
                        </a:rPr>
                        <a:t>Bloque Catatumbo </a:t>
                      </a:r>
                      <a:r>
                        <a:rPr lang="es-CO" sz="1800" b="1" kern="1200" cap="small" baseline="0" dirty="0" smtClean="0">
                          <a:solidFill>
                            <a:srgbClr val="FFFF66"/>
                          </a:solidFill>
                          <a:latin typeface="+mn-lt"/>
                          <a:ea typeface="+mn-ea"/>
                          <a:cs typeface="Arial" pitchFamily="34" charset="0"/>
                        </a:rPr>
                        <a:t>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endParaRPr lang="es-ES" sz="1050" dirty="0"/>
                    </a:p>
                  </a:txBody>
                  <a:tcPr/>
                </a:tc>
                <a:tc>
                  <a:txBody>
                    <a:bodyPr/>
                    <a:lstStyle/>
                    <a:p>
                      <a:r>
                        <a:rPr lang="es-ES" sz="1400" dirty="0" smtClean="0"/>
                        <a:t>31 de octubre de 2014. </a:t>
                      </a:r>
                      <a:r>
                        <a:rPr lang="es-ES" sz="1400" dirty="0" smtClean="0">
                          <a:hlinkClick r:id="rId3"/>
                        </a:rPr>
                        <a:t>Ver Sentencia. </a:t>
                      </a:r>
                      <a:endParaRPr lang="es-ES" sz="1400" dirty="0" smtClean="0"/>
                    </a:p>
                    <a:p>
                      <a:r>
                        <a:rPr lang="es-ES" sz="1400" dirty="0" smtClean="0">
                          <a:hlinkClick r:id="rId4"/>
                        </a:rPr>
                        <a:t>Ver Salvamento Parcial de Voto</a:t>
                      </a:r>
                      <a:endParaRPr lang="es-ES" sz="1400" dirty="0"/>
                    </a:p>
                  </a:txBody>
                  <a:tcPr/>
                </a:tc>
              </a:tr>
              <a:tr h="386004">
                <a:tc>
                  <a:txBody>
                    <a:bodyPr/>
                    <a:lstStyle/>
                    <a:p>
                      <a:r>
                        <a:rPr lang="es-ES" sz="1400" b="0" dirty="0" smtClean="0">
                          <a:solidFill>
                            <a:schemeClr val="tx1"/>
                          </a:solidFill>
                        </a:rPr>
                        <a:t>Segunda Instancia: M.P. Dr. José Luís Barceló Camacho</a:t>
                      </a:r>
                      <a:endParaRPr lang="es-ES" sz="1400" b="0" dirty="0">
                        <a:solidFill>
                          <a:schemeClr val="tx1"/>
                        </a:solidFill>
                      </a:endParaRPr>
                    </a:p>
                  </a:txBody>
                  <a:tcPr/>
                </a:tc>
                <a:tc>
                  <a:txBody>
                    <a:bodyPr/>
                    <a:lstStyle/>
                    <a:p>
                      <a:r>
                        <a:rPr lang="es-ES" sz="1400" dirty="0" smtClean="0"/>
                        <a:t>Rad:</a:t>
                      </a:r>
                      <a:r>
                        <a:rPr lang="es-ES" sz="1400" baseline="0" dirty="0" smtClean="0"/>
                        <a:t> 45463 25 de noviembre de 2015. </a:t>
                      </a:r>
                      <a:r>
                        <a:rPr lang="es-ES" sz="1400" u="sng" baseline="0" dirty="0" smtClean="0">
                          <a:solidFill>
                            <a:srgbClr val="7030A0"/>
                          </a:solidFill>
                          <a:hlinkClick r:id="rId5"/>
                        </a:rPr>
                        <a:t>Ver</a:t>
                      </a:r>
                      <a:r>
                        <a:rPr lang="es-ES" sz="1400" u="sng" baseline="0" dirty="0" smtClean="0">
                          <a:solidFill>
                            <a:srgbClr val="7030A0"/>
                          </a:solidFill>
                        </a:rPr>
                        <a:t> Sentencia </a:t>
                      </a:r>
                      <a:endParaRPr lang="es-ES" sz="1400" u="sng" dirty="0">
                        <a:solidFill>
                          <a:srgbClr val="7030A0"/>
                        </a:solidFill>
                      </a:endParaRPr>
                    </a:p>
                  </a:txBody>
                  <a:tcPr/>
                </a:tc>
              </a:tr>
              <a:tr h="386004">
                <a:tc>
                  <a:txBody>
                    <a:bodyPr/>
                    <a:lstStyle/>
                    <a:p>
                      <a:r>
                        <a:rPr lang="es-ES" sz="1400" dirty="0" smtClean="0"/>
                        <a:t>Postulados</a:t>
                      </a:r>
                      <a:endParaRPr lang="es-ES" sz="1400" dirty="0"/>
                    </a:p>
                  </a:txBody>
                  <a:tcPr/>
                </a:tc>
                <a:tc>
                  <a:txBody>
                    <a:bodyPr/>
                    <a:lstStyle/>
                    <a:p>
                      <a:r>
                        <a:rPr lang="es-ES" sz="1400" dirty="0" smtClean="0"/>
                        <a:t>6</a:t>
                      </a:r>
                      <a:r>
                        <a:rPr lang="es-ES" sz="1400" baseline="0" dirty="0" smtClean="0"/>
                        <a:t> (1 excluido)</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18</a:t>
            </a:r>
            <a:endParaRPr lang="es-ES" cap="small" dirty="0">
              <a:solidFill>
                <a:srgbClr val="C00000"/>
              </a:solidFill>
              <a:latin typeface="Agency FB" panose="020B0503020202020204" pitchFamily="34" charset="0"/>
            </a:endParaRPr>
          </a:p>
        </p:txBody>
      </p:sp>
      <p:sp>
        <p:nvSpPr>
          <p:cNvPr id="7" name="CuadroTexto 6"/>
          <p:cNvSpPr txBox="1"/>
          <p:nvPr/>
        </p:nvSpPr>
        <p:spPr>
          <a:xfrm>
            <a:off x="515380" y="2790482"/>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59" name="Group 111"/>
          <p:cNvGrpSpPr>
            <a:grpSpLocks/>
          </p:cNvGrpSpPr>
          <p:nvPr/>
        </p:nvGrpSpPr>
        <p:grpSpPr bwMode="auto">
          <a:xfrm>
            <a:off x="8256240" y="1959447"/>
            <a:ext cx="2726997" cy="1799284"/>
            <a:chOff x="748" y="80"/>
            <a:chExt cx="6097" cy="4240"/>
          </a:xfrm>
        </p:grpSpPr>
        <p:sp>
          <p:nvSpPr>
            <p:cNvPr id="6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91"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Text Box 86"/>
            <p:cNvSpPr txBox="1">
              <a:spLocks noChangeArrowheads="1"/>
            </p:cNvSpPr>
            <p:nvPr/>
          </p:nvSpPr>
          <p:spPr bwMode="auto">
            <a:xfrm>
              <a:off x="4273" y="449"/>
              <a:ext cx="2572" cy="653"/>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CATATUMBO</a:t>
              </a:r>
            </a:p>
          </p:txBody>
        </p:sp>
        <p:sp>
          <p:nvSpPr>
            <p:cNvPr id="95" name="Rectangle 87"/>
            <p:cNvSpPr>
              <a:spLocks noChangeArrowheads="1"/>
            </p:cNvSpPr>
            <p:nvPr/>
          </p:nvSpPr>
          <p:spPr bwMode="auto">
            <a:xfrm>
              <a:off x="3895" y="450"/>
              <a:ext cx="2754"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47" name="Tabla 46"/>
          <p:cNvGraphicFramePr>
            <a:graphicFrameLocks noGrp="1"/>
          </p:cNvGraphicFramePr>
          <p:nvPr>
            <p:extLst>
              <p:ext uri="{D42A27DB-BD31-4B8C-83A1-F6EECF244321}">
                <p14:modId xmlns:p14="http://schemas.microsoft.com/office/powerpoint/2010/main" val="2754878655"/>
              </p:ext>
            </p:extLst>
          </p:nvPr>
        </p:nvGraphicFramePr>
        <p:xfrm>
          <a:off x="551384" y="3456587"/>
          <a:ext cx="4104456" cy="3097608"/>
        </p:xfrm>
        <a:graphic>
          <a:graphicData uri="http://schemas.openxmlformats.org/drawingml/2006/table">
            <a:tbl>
              <a:tblPr firstRow="1" bandRow="1">
                <a:tableStyleId>{5C22544A-7EE6-4342-B048-85BDC9FD1C3A}</a:tableStyleId>
              </a:tblPr>
              <a:tblGrid>
                <a:gridCol w="2565285"/>
                <a:gridCol w="1395155"/>
                <a:gridCol w="144016"/>
              </a:tblGrid>
              <a:tr h="826649">
                <a:tc gridSpan="3">
                  <a:txBody>
                    <a:bodyPr/>
                    <a:lstStyle/>
                    <a:p>
                      <a:pPr marL="0" indent="0" algn="ctr" defTabSz="179388"/>
                      <a:r>
                        <a:rPr lang="es-ES" sz="1400" dirty="0" smtClean="0">
                          <a:solidFill>
                            <a:srgbClr val="FFFFCC"/>
                          </a:solidFill>
                        </a:rPr>
                        <a:t>BLOQUE</a:t>
                      </a:r>
                      <a:r>
                        <a:rPr lang="es-ES" sz="1400" baseline="0" dirty="0" smtClean="0">
                          <a:solidFill>
                            <a:srgbClr val="FFFFCC"/>
                          </a:solidFill>
                        </a:rPr>
                        <a:t> CATATUMBO DE LAS AUTODEFENSAS UNIDAS DE COLOMBIA AUC</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1. SALVATORE </a:t>
                      </a:r>
                      <a:r>
                        <a:rPr lang="es-CO" sz="1000" b="0" i="0" u="none" strike="noStrike" dirty="0">
                          <a:solidFill>
                            <a:schemeClr val="accent2">
                              <a:lumMod val="75000"/>
                            </a:schemeClr>
                          </a:solidFill>
                          <a:effectLst/>
                          <a:latin typeface="Calibri" panose="020F0502020204030204" pitchFamily="34" charset="0"/>
                        </a:rPr>
                        <a:t>MANCUSO GOMEZ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rowSpan="7">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2. JOSE </a:t>
                      </a:r>
                      <a:r>
                        <a:rPr lang="es-CO" sz="1000" b="0" i="0" u="none" strike="noStrike" dirty="0">
                          <a:solidFill>
                            <a:schemeClr val="accent2">
                              <a:lumMod val="75000"/>
                            </a:schemeClr>
                          </a:solidFill>
                          <a:effectLst/>
                          <a:latin typeface="Calibri" panose="020F0502020204030204" pitchFamily="34" charset="0"/>
                        </a:rPr>
                        <a:t>BERNARDO LOZADA ARTUZ</a:t>
                      </a:r>
                    </a:p>
                  </a:txBody>
                  <a:tcPr marL="0" marR="0" marT="0" marB="0" anchor="ctr">
                    <a:solidFill>
                      <a:schemeClr val="bg1">
                        <a:lumMod val="95000"/>
                      </a:schemeClr>
                    </a:solidFill>
                  </a:tcPr>
                </a:tc>
                <a:tc>
                  <a:txBody>
                    <a:bodyPr/>
                    <a:lstStyle/>
                    <a:p>
                      <a:pPr algn="l" fontAlgn="ctr"/>
                      <a:r>
                        <a:rPr lang="es-CO" sz="1000" b="0" i="0" u="none" strike="noStrike">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I3. SAIAS </a:t>
                      </a:r>
                      <a:r>
                        <a:rPr lang="es-CO" sz="1000" b="0" i="0" u="none" strike="noStrike" dirty="0">
                          <a:solidFill>
                            <a:schemeClr val="accent2">
                              <a:lumMod val="75000"/>
                            </a:schemeClr>
                          </a:solidFill>
                          <a:effectLst/>
                          <a:latin typeface="Calibri" panose="020F0502020204030204" pitchFamily="34" charset="0"/>
                        </a:rPr>
                        <a:t>MONTES HERNANDEZ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J4. YMMY </a:t>
                      </a:r>
                      <a:r>
                        <a:rPr lang="es-CO" sz="1000" b="0" i="0" u="none" strike="noStrike" dirty="0">
                          <a:solidFill>
                            <a:schemeClr val="accent2">
                              <a:lumMod val="75000"/>
                            </a:schemeClr>
                          </a:solidFill>
                          <a:effectLst/>
                          <a:latin typeface="Calibri" panose="020F0502020204030204" pitchFamily="34" charset="0"/>
                        </a:rPr>
                        <a:t>VILORIA VELASQUEZ</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COMANDANTE Excluido</a:t>
                      </a:r>
                      <a:endParaRPr lang="es-CO" sz="1000" b="0" i="0" u="none" strike="noStrike" dirty="0">
                        <a:solidFill>
                          <a:schemeClr val="accent2">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5. JORGE </a:t>
                      </a:r>
                      <a:r>
                        <a:rPr lang="es-CO" sz="1000" b="0" i="0" u="none" strike="noStrike" dirty="0">
                          <a:solidFill>
                            <a:schemeClr val="accent2">
                              <a:lumMod val="75000"/>
                            </a:schemeClr>
                          </a:solidFill>
                          <a:effectLst/>
                          <a:latin typeface="Calibri" panose="020F0502020204030204" pitchFamily="34" charset="0"/>
                        </a:rPr>
                        <a:t>IVAN LAVERDE ZAPATA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2">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32108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6. JUAN </a:t>
                      </a:r>
                      <a:r>
                        <a:rPr lang="es-CO" sz="1000" b="0" i="0" u="none" strike="noStrike" dirty="0">
                          <a:solidFill>
                            <a:schemeClr val="accent2">
                              <a:lumMod val="75000"/>
                            </a:schemeClr>
                          </a:solidFill>
                          <a:effectLst/>
                          <a:latin typeface="Calibri" panose="020F0502020204030204" pitchFamily="34" charset="0"/>
                        </a:rPr>
                        <a:t>RAMON DE LAS AGUAS OSPINO</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COMANDANTE DE GRUPO</a:t>
                      </a:r>
                      <a:endParaRPr lang="es-CO" sz="1000" b="0" i="0" u="none" strike="noStrike" dirty="0">
                        <a:solidFill>
                          <a:schemeClr val="accent2">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344437">
                <a:tc>
                  <a:txBody>
                    <a:bodyPr/>
                    <a:lstStyle/>
                    <a:p>
                      <a:pPr algn="l" fontAlgn="ctr"/>
                      <a:r>
                        <a:rPr lang="es-CO" sz="1000" b="0" i="0" u="none" strike="noStrike" dirty="0" smtClean="0">
                          <a:solidFill>
                            <a:schemeClr val="accent2">
                              <a:lumMod val="75000"/>
                            </a:schemeClr>
                          </a:solidFill>
                          <a:effectLst/>
                          <a:latin typeface="Calibri" panose="020F0502020204030204" pitchFamily="34" charset="0"/>
                        </a:rPr>
                        <a:t>7. LENIN </a:t>
                      </a:r>
                      <a:r>
                        <a:rPr lang="es-CO" sz="1000" b="0" i="0" u="none" strike="noStrike" dirty="0">
                          <a:solidFill>
                            <a:schemeClr val="accent2">
                              <a:lumMod val="75000"/>
                            </a:schemeClr>
                          </a:solidFill>
                          <a:effectLst/>
                          <a:latin typeface="Calibri" panose="020F0502020204030204" pitchFamily="34" charset="0"/>
                        </a:rPr>
                        <a:t>GIOVANI PALMA BERMUDEZ</a:t>
                      </a:r>
                    </a:p>
                  </a:txBody>
                  <a:tcPr marL="0" marR="0" marT="0" marB="0" anchor="ctr">
                    <a:solidFill>
                      <a:schemeClr val="bg1">
                        <a:lumMod val="95000"/>
                      </a:schemeClr>
                    </a:solidFill>
                  </a:tcPr>
                </a:tc>
                <a:tc>
                  <a:txBody>
                    <a:bodyPr/>
                    <a:lstStyle/>
                    <a:p>
                      <a:pPr marL="0" marR="0" indent="0" algn="l" defTabSz="457200" rtl="0" eaLnBrk="1" fontAlgn="ctr" latinLnBrk="0" hangingPunct="1">
                        <a:lnSpc>
                          <a:spcPct val="100000"/>
                        </a:lnSpc>
                        <a:spcBef>
                          <a:spcPts val="0"/>
                        </a:spcBef>
                        <a:spcAft>
                          <a:spcPts val="0"/>
                        </a:spcAft>
                        <a:buClrTx/>
                        <a:buSzTx/>
                        <a:buFontTx/>
                        <a:buNone/>
                        <a:tabLst/>
                        <a:defRPr/>
                      </a:pPr>
                      <a:r>
                        <a:rPr lang="es-CO" sz="1000" b="0" i="0" u="none" strike="noStrike" dirty="0" smtClean="0">
                          <a:solidFill>
                            <a:schemeClr val="accent2">
                              <a:lumMod val="75000"/>
                            </a:schemeClr>
                          </a:solidFill>
                          <a:effectLst/>
                          <a:latin typeface="Calibri" panose="020F0502020204030204" pitchFamily="34" charset="0"/>
                        </a:rPr>
                        <a:t>COMANDANTE</a:t>
                      </a:r>
                    </a:p>
                    <a:p>
                      <a:pPr algn="l" fontAlgn="ctr"/>
                      <a:endParaRPr lang="es-CO" sz="1000" b="1" i="0" u="none" strike="noStrike" dirty="0">
                        <a:solidFill>
                          <a:srgbClr val="FF0000"/>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aphicFrame>
        <p:nvGraphicFramePr>
          <p:cNvPr id="48" name="Tabla 47"/>
          <p:cNvGraphicFramePr>
            <a:graphicFrameLocks noGrp="1"/>
          </p:cNvGraphicFramePr>
          <p:nvPr>
            <p:extLst>
              <p:ext uri="{D42A27DB-BD31-4B8C-83A1-F6EECF244321}">
                <p14:modId xmlns:p14="http://schemas.microsoft.com/office/powerpoint/2010/main" val="4178318265"/>
              </p:ext>
            </p:extLst>
          </p:nvPr>
        </p:nvGraphicFramePr>
        <p:xfrm>
          <a:off x="5443691" y="3933056"/>
          <a:ext cx="6408712" cy="2608927"/>
        </p:xfrm>
        <a:graphic>
          <a:graphicData uri="http://schemas.openxmlformats.org/drawingml/2006/table">
            <a:tbl>
              <a:tblPr firstRow="1" bandRow="1">
                <a:tableStyleId>{5C22544A-7EE6-4342-B048-85BDC9FD1C3A}</a:tableStyleId>
              </a:tblPr>
              <a:tblGrid>
                <a:gridCol w="2074831"/>
                <a:gridCol w="589465"/>
                <a:gridCol w="2908492"/>
                <a:gridCol w="835924"/>
              </a:tblGrid>
              <a:tr h="280525">
                <a:tc gridSpan="4">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315933">
                <a:tc>
                  <a:txBody>
                    <a:bodyPr/>
                    <a:lstStyle/>
                    <a:p>
                      <a:r>
                        <a:rPr lang="es-ES" sz="1200" dirty="0" smtClean="0"/>
                        <a:t>Homicidio</a:t>
                      </a:r>
                      <a:endParaRPr lang="es-ES" sz="1200" dirty="0"/>
                    </a:p>
                  </a:txBody>
                  <a:tcPr/>
                </a:tc>
                <a:tc>
                  <a:txBody>
                    <a:bodyPr/>
                    <a:lstStyle/>
                    <a:p>
                      <a:r>
                        <a:rPr lang="es-ES" sz="1200" dirty="0" smtClean="0"/>
                        <a:t>130</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29</a:t>
                      </a:r>
                      <a:endParaRPr lang="es-ES" sz="1200" dirty="0"/>
                    </a:p>
                  </a:txBody>
                  <a:tcPr/>
                </a:tc>
              </a:tr>
              <a:tr h="280525">
                <a:tc>
                  <a:txBody>
                    <a:bodyPr/>
                    <a:lstStyle/>
                    <a:p>
                      <a:r>
                        <a:rPr lang="es-ES" sz="1200" dirty="0" smtClean="0"/>
                        <a:t>Secuestro</a:t>
                      </a:r>
                      <a:endParaRPr lang="es-ES" sz="1200" dirty="0"/>
                    </a:p>
                  </a:txBody>
                  <a:tcPr/>
                </a:tc>
                <a:tc>
                  <a:txBody>
                    <a:bodyPr/>
                    <a:lstStyle/>
                    <a:p>
                      <a:r>
                        <a:rPr lang="es-ES" sz="1200" dirty="0" smtClean="0"/>
                        <a:t>32</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16</a:t>
                      </a:r>
                      <a:endParaRPr lang="es-ES" sz="1200" dirty="0"/>
                    </a:p>
                  </a:txBody>
                  <a:tcPr/>
                </a:tc>
              </a:tr>
              <a:tr h="280525">
                <a:tc>
                  <a:txBody>
                    <a:bodyPr/>
                    <a:lstStyle/>
                    <a:p>
                      <a:r>
                        <a:rPr lang="es-ES" sz="1200" dirty="0" smtClean="0"/>
                        <a:t>Desplazamiento forzado</a:t>
                      </a:r>
                      <a:endParaRPr lang="es-ES" sz="1200" dirty="0"/>
                    </a:p>
                  </a:txBody>
                  <a:tcPr/>
                </a:tc>
                <a:tc>
                  <a:txBody>
                    <a:bodyPr/>
                    <a:lstStyle/>
                    <a:p>
                      <a:r>
                        <a:rPr lang="es-ES" sz="1200" dirty="0" smtClean="0"/>
                        <a:t>2</a:t>
                      </a:r>
                      <a:endParaRPr lang="es-ES" sz="1200" dirty="0"/>
                    </a:p>
                  </a:txBody>
                  <a:tcPr/>
                </a:tc>
                <a:tc>
                  <a:txBody>
                    <a:bodyPr/>
                    <a:lstStyle/>
                    <a:p>
                      <a:r>
                        <a:rPr lang="es-ES" sz="1200" dirty="0" smtClean="0"/>
                        <a:t>Represalias</a:t>
                      </a:r>
                      <a:endParaRPr lang="es-ES" sz="1200" dirty="0"/>
                    </a:p>
                  </a:txBody>
                  <a:tcPr/>
                </a:tc>
                <a:tc>
                  <a:txBody>
                    <a:bodyPr/>
                    <a:lstStyle/>
                    <a:p>
                      <a:r>
                        <a:rPr lang="es-ES" sz="1200" dirty="0" smtClean="0"/>
                        <a:t>13</a:t>
                      </a:r>
                      <a:endParaRPr lang="es-ES" sz="1200" dirty="0"/>
                    </a:p>
                  </a:txBody>
                  <a:tcPr/>
                </a:tc>
              </a:tr>
              <a:tr h="300501">
                <a:tc>
                  <a:txBody>
                    <a:bodyPr/>
                    <a:lstStyle/>
                    <a:p>
                      <a:r>
                        <a:rPr lang="es-ES" sz="1200" dirty="0" smtClean="0"/>
                        <a:t>Tentativa de homicidio</a:t>
                      </a:r>
                      <a:endParaRPr lang="es-ES" sz="1200" dirty="0"/>
                    </a:p>
                  </a:txBody>
                  <a:tcPr/>
                </a:tc>
                <a:tc>
                  <a:txBody>
                    <a:bodyPr/>
                    <a:lstStyle/>
                    <a:p>
                      <a:r>
                        <a:rPr lang="es-ES" sz="1200" dirty="0" smtClean="0"/>
                        <a:t>6</a:t>
                      </a:r>
                      <a:endParaRPr lang="es-ES" sz="1200" dirty="0"/>
                    </a:p>
                  </a:txBody>
                  <a:tcPr/>
                </a:tc>
                <a:tc>
                  <a:txBody>
                    <a:bodyPr/>
                    <a:lstStyle/>
                    <a:p>
                      <a:r>
                        <a:rPr lang="es-ES" sz="1200" dirty="0" smtClean="0"/>
                        <a:t>Toma de rehenes</a:t>
                      </a:r>
                      <a:endParaRPr lang="es-ES" sz="1200" dirty="0"/>
                    </a:p>
                  </a:txBody>
                  <a:tcPr/>
                </a:tc>
                <a:tc>
                  <a:txBody>
                    <a:bodyPr/>
                    <a:lstStyle/>
                    <a:p>
                      <a:r>
                        <a:rPr lang="es-ES" sz="1200" dirty="0" smtClean="0"/>
                        <a:t>3</a:t>
                      </a:r>
                      <a:endParaRPr lang="es-ES" sz="1200" dirty="0"/>
                    </a:p>
                  </a:txBody>
                  <a:tcPr/>
                </a:tc>
              </a:tr>
              <a:tr h="280525">
                <a:tc>
                  <a:txBody>
                    <a:bodyPr/>
                    <a:lstStyle/>
                    <a:p>
                      <a:r>
                        <a:rPr lang="es-ES" sz="1200" dirty="0" smtClean="0"/>
                        <a:t>Actos de terrorismo</a:t>
                      </a:r>
                      <a:endParaRPr lang="es-ES" sz="1200" dirty="0"/>
                    </a:p>
                  </a:txBody>
                  <a:tcPr/>
                </a:tc>
                <a:tc>
                  <a:txBody>
                    <a:bodyPr/>
                    <a:lstStyle/>
                    <a:p>
                      <a:r>
                        <a:rPr lang="es-ES" sz="1200" dirty="0" smtClean="0"/>
                        <a:t>28</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3</a:t>
                      </a:r>
                      <a:endParaRPr lang="es-ES" sz="1200" dirty="0"/>
                    </a:p>
                  </a:txBody>
                  <a:tcPr/>
                </a:tc>
              </a:tr>
              <a:tr h="280525">
                <a:tc>
                  <a:txBody>
                    <a:bodyPr/>
                    <a:lstStyle/>
                    <a:p>
                      <a:r>
                        <a:rPr lang="es-ES" sz="1200" dirty="0" smtClean="0"/>
                        <a:t>Exacciones o CA. </a:t>
                      </a:r>
                      <a:endParaRPr lang="es-ES" sz="1200" dirty="0"/>
                    </a:p>
                  </a:txBody>
                  <a:tcPr/>
                </a:tc>
                <a:tc>
                  <a:txBody>
                    <a:bodyPr/>
                    <a:lstStyle/>
                    <a:p>
                      <a:r>
                        <a:rPr lang="es-ES" sz="1200" dirty="0" smtClean="0"/>
                        <a:t>2</a:t>
                      </a:r>
                      <a:endParaRPr lang="es-ES" sz="1200" dirty="0"/>
                    </a:p>
                  </a:txBody>
                  <a:tcPr/>
                </a:tc>
                <a:tc>
                  <a:txBody>
                    <a:bodyPr/>
                    <a:lstStyle/>
                    <a:p>
                      <a:r>
                        <a:rPr lang="es-ES" sz="1200" dirty="0" smtClean="0"/>
                        <a:t>Despojo en campo de batalla</a:t>
                      </a:r>
                      <a:endParaRPr lang="es-ES" sz="1200" dirty="0"/>
                    </a:p>
                  </a:txBody>
                  <a:tcPr/>
                </a:tc>
                <a:tc>
                  <a:txBody>
                    <a:bodyPr/>
                    <a:lstStyle/>
                    <a:p>
                      <a:r>
                        <a:rPr lang="es-ES" sz="1200" dirty="0" smtClean="0"/>
                        <a:t>29</a:t>
                      </a:r>
                      <a:endParaRPr lang="es-ES" sz="1200" dirty="0"/>
                    </a:p>
                  </a:txBody>
                  <a:tcPr/>
                </a:tc>
              </a:tr>
              <a:tr h="280525">
                <a:tc>
                  <a:txBody>
                    <a:bodyPr/>
                    <a:lstStyle/>
                    <a:p>
                      <a:r>
                        <a:rPr lang="es-ES" sz="1200" dirty="0" smtClean="0"/>
                        <a:t>Tratos crueles,</a:t>
                      </a:r>
                      <a:r>
                        <a:rPr lang="es-ES" sz="1200" baseline="0" dirty="0" smtClean="0"/>
                        <a:t> inhumanos </a:t>
                      </a:r>
                      <a:endParaRPr lang="es-ES" sz="1200" dirty="0"/>
                    </a:p>
                  </a:txBody>
                  <a:tcPr/>
                </a:tc>
                <a:tc>
                  <a:txBody>
                    <a:bodyPr/>
                    <a:lstStyle/>
                    <a:p>
                      <a:r>
                        <a:rPr lang="es-ES" sz="1200" dirty="0" smtClean="0"/>
                        <a:t>13</a:t>
                      </a:r>
                      <a:endParaRPr lang="es-ES" sz="1200" dirty="0"/>
                    </a:p>
                  </a:txBody>
                  <a:tcPr/>
                </a:tc>
                <a:tc>
                  <a:txBody>
                    <a:bodyPr/>
                    <a:lstStyle/>
                    <a:p>
                      <a:r>
                        <a:rPr lang="es-ES" sz="1200" dirty="0" smtClean="0"/>
                        <a:t>Hurto</a:t>
                      </a:r>
                      <a:endParaRPr lang="es-ES" sz="1200" dirty="0"/>
                    </a:p>
                  </a:txBody>
                  <a:tcPr/>
                </a:tc>
                <a:tc>
                  <a:txBody>
                    <a:bodyPr/>
                    <a:lstStyle/>
                    <a:p>
                      <a:r>
                        <a:rPr lang="es-ES" sz="1200" dirty="0" smtClean="0"/>
                        <a:t>1</a:t>
                      </a:r>
                      <a:endParaRPr lang="es-ES" sz="1200" dirty="0"/>
                    </a:p>
                  </a:txBody>
                  <a:tcPr/>
                </a:tc>
              </a:tr>
              <a:tr h="285068">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Otros</a:t>
                      </a:r>
                      <a:endParaRPr lang="es-ES" sz="1200" dirty="0"/>
                    </a:p>
                  </a:txBody>
                  <a:tcPr/>
                </a:tc>
                <a:tc>
                  <a:txBody>
                    <a:bodyPr/>
                    <a:lstStyle/>
                    <a:p>
                      <a:r>
                        <a:rPr lang="es-ES" sz="1200" dirty="0" smtClean="0"/>
                        <a:t>1</a:t>
                      </a:r>
                      <a:endParaRPr lang="es-ES" sz="1200" dirty="0"/>
                    </a:p>
                  </a:txBody>
                  <a:tcPr/>
                </a:tc>
                <a:tc>
                  <a:txBody>
                    <a:bodyPr/>
                    <a:lstStyle/>
                    <a:p>
                      <a:r>
                        <a:rPr lang="es-ES" sz="1200" dirty="0" smtClean="0"/>
                        <a:t>Obstaculización</a:t>
                      </a:r>
                      <a:r>
                        <a:rPr lang="es-ES" sz="1200" baseline="0" dirty="0" smtClean="0"/>
                        <a:t> transporte sanitario</a:t>
                      </a:r>
                      <a:endParaRPr lang="es-ES" sz="1200" dirty="0"/>
                    </a:p>
                  </a:txBody>
                  <a:tcPr/>
                </a:tc>
                <a:tc>
                  <a:txBody>
                    <a:bodyPr/>
                    <a:lstStyle/>
                    <a:p>
                      <a:r>
                        <a:rPr lang="es-ES" sz="1200" dirty="0" smtClean="0"/>
                        <a:t>1</a:t>
                      </a:r>
                      <a:endParaRPr lang="es-ES" sz="1200" dirty="0"/>
                    </a:p>
                  </a:txBody>
                  <a:tcPr/>
                </a:tc>
              </a:tr>
            </a:tbl>
          </a:graphicData>
        </a:graphic>
      </p:graphicFrame>
    </p:spTree>
    <p:extLst>
      <p:ext uri="{BB962C8B-B14F-4D97-AF65-F5344CB8AC3E}">
        <p14:creationId xmlns:p14="http://schemas.microsoft.com/office/powerpoint/2010/main" val="221289508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47351" y="675498"/>
            <a:ext cx="12072664" cy="1871663"/>
          </a:xfrm>
        </p:spPr>
        <p:txBody>
          <a:bodyPr>
            <a:normAutofit/>
          </a:bodyPr>
          <a:lstStyle/>
          <a:p>
            <a:pPr lvl="0" algn="ctr"/>
            <a:r>
              <a:rPr lang="es-ES" b="1" cap="small" dirty="0" smtClean="0">
                <a:solidFill>
                  <a:srgbClr val="C00000"/>
                </a:solidFill>
                <a:cs typeface="Arial" pitchFamily="34" charset="0"/>
              </a:rPr>
              <a:t>Sentencia 18</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Catatumbo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 </a:t>
            </a:r>
            <a:endParaRPr lang="es-CO" sz="1800" cap="small" dirty="0">
              <a:solidFill>
                <a:schemeClr val="accent6">
                  <a:lumMod val="75000"/>
                </a:schemeClr>
              </a:solidFill>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pic>
        <p:nvPicPr>
          <p:cNvPr id="3" name="Imagen 2"/>
          <p:cNvPicPr>
            <a:picLocks noChangeAspect="1"/>
          </p:cNvPicPr>
          <p:nvPr/>
        </p:nvPicPr>
        <p:blipFill>
          <a:blip r:embed="rId2" cstate="print"/>
          <a:stretch>
            <a:fillRect/>
          </a:stretch>
        </p:blipFill>
        <p:spPr>
          <a:xfrm>
            <a:off x="1415480" y="2708920"/>
            <a:ext cx="9505056" cy="3096344"/>
          </a:xfrm>
          <a:prstGeom prst="rect">
            <a:avLst/>
          </a:prstGeom>
        </p:spPr>
      </p:pic>
    </p:spTree>
    <p:extLst>
      <p:ext uri="{BB962C8B-B14F-4D97-AF65-F5344CB8AC3E}">
        <p14:creationId xmlns:p14="http://schemas.microsoft.com/office/powerpoint/2010/main" val="98498438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nvPr>
        </p:nvGraphicFramePr>
        <p:xfrm>
          <a:off x="587388" y="2902938"/>
          <a:ext cx="4104456" cy="3850545"/>
        </p:xfrm>
        <a:graphic>
          <a:graphicData uri="http://schemas.openxmlformats.org/drawingml/2006/table">
            <a:tbl>
              <a:tblPr firstRow="1" bandRow="1">
                <a:tableStyleId>{5C22544A-7EE6-4342-B048-85BDC9FD1C3A}</a:tableStyleId>
              </a:tblPr>
              <a:tblGrid>
                <a:gridCol w="2565285"/>
                <a:gridCol w="1395155"/>
                <a:gridCol w="144016"/>
              </a:tblGrid>
              <a:tr h="779721">
                <a:tc gridSpan="3">
                  <a:txBody>
                    <a:bodyPr/>
                    <a:lstStyle/>
                    <a:p>
                      <a:pPr marL="0" indent="0" algn="ctr" defTabSz="179388"/>
                      <a:r>
                        <a:rPr lang="es-ES" sz="1400" dirty="0" smtClean="0">
                          <a:solidFill>
                            <a:srgbClr val="FFFFCC"/>
                          </a:solidFill>
                        </a:rPr>
                        <a:t>BLOQUE NORTE,</a:t>
                      </a:r>
                      <a:r>
                        <a:rPr lang="es-ES" sz="1400" baseline="0" dirty="0" smtClean="0">
                          <a:solidFill>
                            <a:srgbClr val="FFFFCC"/>
                          </a:solidFill>
                        </a:rPr>
                        <a:t> CATATUMBO DE LAS AUTODEFENSAS UNIDAS DE COLOMBIA AUC</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1. SALVATORE </a:t>
                      </a:r>
                      <a:r>
                        <a:rPr lang="es-CO" sz="1000" b="1" i="0" u="none" strike="noStrike" dirty="0">
                          <a:solidFill>
                            <a:schemeClr val="accent1">
                              <a:lumMod val="75000"/>
                            </a:schemeClr>
                          </a:solidFill>
                          <a:effectLst/>
                          <a:latin typeface="Calibri" panose="020F0502020204030204" pitchFamily="34" charset="0"/>
                        </a:rPr>
                        <a:t>MANCUSO GOMEZ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rowSpan="12">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2.LEONARDO </a:t>
                      </a:r>
                      <a:r>
                        <a:rPr lang="es-CO" sz="1000" b="1" i="0" u="none" strike="noStrike" dirty="0">
                          <a:solidFill>
                            <a:schemeClr val="accent1">
                              <a:lumMod val="75000"/>
                            </a:schemeClr>
                          </a:solidFill>
                          <a:effectLst/>
                          <a:latin typeface="Calibri" panose="020F0502020204030204" pitchFamily="34" charset="0"/>
                        </a:rPr>
                        <a:t>ENRIQUE SANCHEZ BARBOSA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3. SERGIO </a:t>
                      </a:r>
                      <a:r>
                        <a:rPr lang="es-CO" sz="1000" b="1" i="0" u="none" strike="noStrike" dirty="0">
                          <a:solidFill>
                            <a:schemeClr val="accent1">
                              <a:lumMod val="75000"/>
                            </a:schemeClr>
                          </a:solidFill>
                          <a:effectLst/>
                          <a:latin typeface="Calibri" panose="020F0502020204030204" pitchFamily="34" charset="0"/>
                        </a:rPr>
                        <a:t>MANUEL CORDOBA AVILA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4. MIGUEL </a:t>
                      </a:r>
                      <a:r>
                        <a:rPr lang="es-CO" sz="1000" b="1" i="0" u="none" strike="noStrike" dirty="0">
                          <a:solidFill>
                            <a:schemeClr val="accent1">
                              <a:lumMod val="75000"/>
                            </a:schemeClr>
                          </a:solidFill>
                          <a:effectLst/>
                          <a:latin typeface="Calibri" panose="020F0502020204030204" pitchFamily="34" charset="0"/>
                        </a:rPr>
                        <a:t>RAMON POSADA CASTILLO</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1">
                              <a:lumMod val="75000"/>
                            </a:schemeClr>
                          </a:solidFill>
                          <a:effectLst/>
                          <a:latin typeface="Calibri" panose="020F0502020204030204" pitchFamily="34" charset="0"/>
                        </a:rPr>
                        <a:t>COMANDANTE</a:t>
                      </a: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5. JULIO </a:t>
                      </a:r>
                      <a:r>
                        <a:rPr lang="es-CO" sz="1000" b="1" i="0" u="none" strike="noStrike" dirty="0">
                          <a:solidFill>
                            <a:schemeClr val="accent1">
                              <a:lumMod val="75000"/>
                            </a:schemeClr>
                          </a:solidFill>
                          <a:effectLst/>
                          <a:latin typeface="Calibri" panose="020F0502020204030204" pitchFamily="34" charset="0"/>
                        </a:rPr>
                        <a:t>MANUEL ARGUMEDO GARCIA</a:t>
                      </a:r>
                    </a:p>
                  </a:txBody>
                  <a:tcPr marL="0" marR="0" marT="0" marB="0" anchor="ctr">
                    <a:solidFill>
                      <a:schemeClr val="bg1">
                        <a:lumMod val="95000"/>
                      </a:schemeClr>
                    </a:solidFill>
                  </a:tcPr>
                </a:tc>
                <a:tc>
                  <a:txBody>
                    <a:bodyPr/>
                    <a:lstStyle/>
                    <a:p>
                      <a:pPr algn="l" fontAlgn="ctr"/>
                      <a:r>
                        <a:rPr lang="es-CO" sz="1000" b="0" i="0" u="none" strike="noStrike" dirty="0" smtClean="0">
                          <a:solidFill>
                            <a:schemeClr val="accent1">
                              <a:lumMod val="75000"/>
                            </a:schemeClr>
                          </a:solidFill>
                          <a:effectLst/>
                          <a:latin typeface="Calibri" panose="020F0502020204030204" pitchFamily="34" charset="0"/>
                        </a:rPr>
                        <a:t>PATRULLERO</a:t>
                      </a: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endParaRPr lang="es-CO"/>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6. JOSE </a:t>
                      </a:r>
                      <a:r>
                        <a:rPr lang="es-CO" sz="1000" b="1" i="0" u="none" strike="noStrike" dirty="0">
                          <a:solidFill>
                            <a:schemeClr val="accent1">
                              <a:lumMod val="75000"/>
                            </a:schemeClr>
                          </a:solidFill>
                          <a:effectLst/>
                          <a:latin typeface="Calibri" panose="020F0502020204030204" pitchFamily="34" charset="0"/>
                        </a:rPr>
                        <a:t>GREGORIO MANGONEZ LUGO</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endParaRPr lang="es-CO" dirty="0"/>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7. JORGE </a:t>
                      </a:r>
                      <a:r>
                        <a:rPr lang="es-CO" sz="1000" b="1" i="0" u="none" strike="noStrike" dirty="0">
                          <a:solidFill>
                            <a:schemeClr val="accent1">
                              <a:lumMod val="75000"/>
                            </a:schemeClr>
                          </a:solidFill>
                          <a:effectLst/>
                          <a:latin typeface="Calibri" panose="020F0502020204030204" pitchFamily="34" charset="0"/>
                        </a:rPr>
                        <a:t>IVAN LAVERDE ZAPATA</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8. JOSE </a:t>
                      </a:r>
                      <a:r>
                        <a:rPr lang="es-CO" sz="1000" b="1" i="0" u="none" strike="noStrike" dirty="0">
                          <a:solidFill>
                            <a:schemeClr val="accent1">
                              <a:lumMod val="75000"/>
                            </a:schemeClr>
                          </a:solidFill>
                          <a:effectLst/>
                          <a:latin typeface="Calibri" panose="020F0502020204030204" pitchFamily="34" charset="0"/>
                        </a:rPr>
                        <a:t>BERNARDO LOZADA ARTUZ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9. UBER </a:t>
                      </a:r>
                      <a:r>
                        <a:rPr lang="es-CO" sz="1000" b="1" i="0" u="none" strike="noStrike" dirty="0">
                          <a:solidFill>
                            <a:schemeClr val="accent1">
                              <a:lumMod val="75000"/>
                            </a:schemeClr>
                          </a:solidFill>
                          <a:effectLst/>
                          <a:latin typeface="Calibri" panose="020F0502020204030204" pitchFamily="34" charset="0"/>
                        </a:rPr>
                        <a:t>ENRIQUE BANQUEZ MARTINEZ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10. EDGAR </a:t>
                      </a:r>
                      <a:r>
                        <a:rPr lang="es-CO" sz="1000" b="1" i="0" u="none" strike="noStrike" dirty="0">
                          <a:solidFill>
                            <a:schemeClr val="accent1">
                              <a:lumMod val="75000"/>
                            </a:schemeClr>
                          </a:solidFill>
                          <a:effectLst/>
                          <a:latin typeface="Calibri" panose="020F0502020204030204" pitchFamily="34" charset="0"/>
                        </a:rPr>
                        <a:t>IGNACIO FIERRO FLOREZ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pt-BR" sz="1000" b="1" i="0" u="none" strike="noStrike" dirty="0" smtClean="0">
                          <a:solidFill>
                            <a:schemeClr val="accent1">
                              <a:lumMod val="75000"/>
                            </a:schemeClr>
                          </a:solidFill>
                          <a:effectLst/>
                          <a:latin typeface="Calibri" panose="020F0502020204030204" pitchFamily="34" charset="0"/>
                        </a:rPr>
                        <a:t>11. HERNANDO </a:t>
                      </a:r>
                      <a:r>
                        <a:rPr lang="pt-BR" sz="1000" b="1" i="0" u="none" strike="noStrike" dirty="0">
                          <a:solidFill>
                            <a:schemeClr val="accent1">
                              <a:lumMod val="75000"/>
                            </a:schemeClr>
                          </a:solidFill>
                          <a:effectLst/>
                          <a:latin typeface="Calibri" panose="020F0502020204030204" pitchFamily="34" charset="0"/>
                        </a:rPr>
                        <a:t>DE JESUS FONTALVO SANCHEZ</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55902">
                <a:tc>
                  <a:txBody>
                    <a:bodyPr/>
                    <a:lstStyle/>
                    <a:p>
                      <a:pPr algn="l" fontAlgn="ctr"/>
                      <a:r>
                        <a:rPr lang="es-CO" sz="1000" b="1" i="0" u="none" strike="noStrike" dirty="0" smtClean="0">
                          <a:solidFill>
                            <a:schemeClr val="accent1">
                              <a:lumMod val="75000"/>
                            </a:schemeClr>
                          </a:solidFill>
                          <a:effectLst/>
                          <a:latin typeface="Calibri" panose="020F0502020204030204" pitchFamily="34" charset="0"/>
                        </a:rPr>
                        <a:t>12. OSCAR </a:t>
                      </a:r>
                      <a:r>
                        <a:rPr lang="es-CO" sz="1000" b="1" i="0" u="none" strike="noStrike" dirty="0">
                          <a:solidFill>
                            <a:schemeClr val="accent1">
                              <a:lumMod val="75000"/>
                            </a:schemeClr>
                          </a:solidFill>
                          <a:effectLst/>
                          <a:latin typeface="Calibri" panose="020F0502020204030204" pitchFamily="34" charset="0"/>
                        </a:rPr>
                        <a:t>JOSE OSPINO PACHECO</a:t>
                      </a:r>
                    </a:p>
                  </a:txBody>
                  <a:tcPr marL="0" marR="0" marT="0" marB="0" anchor="ctr">
                    <a:solidFill>
                      <a:schemeClr val="bg1">
                        <a:lumMod val="95000"/>
                      </a:schemeClr>
                    </a:solidFill>
                  </a:tcPr>
                </a:tc>
                <a:tc>
                  <a:txBody>
                    <a:bodyPr/>
                    <a:lstStyle/>
                    <a:p>
                      <a:pPr algn="l" fontAlgn="ctr"/>
                      <a:r>
                        <a:rPr lang="es-CO" sz="1000" b="0" i="0" u="none" strike="noStrike" dirty="0">
                          <a:solidFill>
                            <a:schemeClr val="accent1">
                              <a:lumMod val="75000"/>
                            </a:schemeClr>
                          </a:solidFill>
                          <a:effectLst/>
                          <a:latin typeface="Calibri" panose="020F0502020204030204" pitchFamily="34" charset="0"/>
                        </a:rPr>
                        <a:t>COMANDANTE</a:t>
                      </a: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282616" y="620688"/>
            <a:ext cx="4539536" cy="1077218"/>
          </a:xfrm>
          <a:prstGeom prst="rect">
            <a:avLst/>
          </a:prstGeom>
          <a:noFill/>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bg1"/>
                </a:solidFill>
              </a:rPr>
              <a:t>Comandantes: 12</a:t>
            </a:r>
          </a:p>
          <a:p>
            <a:pPr algn="r"/>
            <a:r>
              <a:rPr lang="es-ES" sz="1600" b="1" cap="small" dirty="0" smtClean="0">
                <a:solidFill>
                  <a:schemeClr val="bg1"/>
                </a:solidFill>
              </a:rPr>
              <a:t>Consolidado conductas punibles:  5.175</a:t>
            </a:r>
          </a:p>
          <a:p>
            <a:pPr algn="r"/>
            <a:r>
              <a:rPr lang="es-ES" sz="1600" b="1" cap="small" dirty="0" smtClean="0">
                <a:solidFill>
                  <a:schemeClr val="bg1"/>
                </a:solidFill>
              </a:rPr>
              <a:t>Hechos: 1.600</a:t>
            </a:r>
            <a:endParaRPr lang="es-ES" sz="1600" b="1" cap="small" dirty="0">
              <a:solidFill>
                <a:schemeClr val="bg1"/>
              </a:solidFill>
            </a:endParaRPr>
          </a:p>
          <a:p>
            <a:pPr algn="r"/>
            <a:r>
              <a:rPr lang="es-ES" sz="1600" b="1" cap="small" dirty="0" smtClean="0">
                <a:solidFill>
                  <a:schemeClr val="bg1"/>
                </a:solidFill>
              </a:rPr>
              <a:t>víctimas: 9.500 aprox</a:t>
            </a: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sp>
        <p:nvSpPr>
          <p:cNvPr id="8" name="CuadroTexto 7"/>
          <p:cNvSpPr txBox="1"/>
          <p:nvPr/>
        </p:nvSpPr>
        <p:spPr>
          <a:xfrm>
            <a:off x="479376" y="2533600"/>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10" name="CuadroTexto 9"/>
          <p:cNvSpPr txBox="1"/>
          <p:nvPr/>
        </p:nvSpPr>
        <p:spPr>
          <a:xfrm>
            <a:off x="4943872" y="2767610"/>
            <a:ext cx="6480720" cy="400110"/>
          </a:xfrm>
          <a:prstGeom prst="rect">
            <a:avLst/>
          </a:prstGeom>
          <a:noFill/>
        </p:spPr>
        <p:txBody>
          <a:bodyPr wrap="square" rtlCol="0">
            <a:spAutoFit/>
          </a:bodyPr>
          <a:lstStyle/>
          <a:p>
            <a:r>
              <a:rPr lang="es-CO" sz="2000" b="1" dirty="0" smtClean="0">
                <a:solidFill>
                  <a:srgbClr val="C00000"/>
                </a:solidFill>
                <a:latin typeface="Agency FB" panose="020B0503020202020204" pitchFamily="34" charset="0"/>
              </a:rPr>
              <a:t>Proceso Priorizado</a:t>
            </a:r>
            <a:endParaRPr lang="es-CO" sz="2000" b="1" dirty="0">
              <a:solidFill>
                <a:srgbClr val="C00000"/>
              </a:solidFill>
              <a:latin typeface="Agency FB" panose="020B0503020202020204" pitchFamily="34" charset="0"/>
            </a:endParaRPr>
          </a:p>
        </p:txBody>
      </p:sp>
      <p:graphicFrame>
        <p:nvGraphicFramePr>
          <p:cNvPr id="11" name="Tabla 10"/>
          <p:cNvGraphicFramePr>
            <a:graphicFrameLocks noGrp="1"/>
          </p:cNvGraphicFramePr>
          <p:nvPr>
            <p:extLst/>
          </p:nvPr>
        </p:nvGraphicFramePr>
        <p:xfrm>
          <a:off x="4887403" y="3212976"/>
          <a:ext cx="6918252" cy="350680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gridSpan="4">
                  <a:txBody>
                    <a:bodyPr/>
                    <a:lstStyle/>
                    <a:p>
                      <a:pPr algn="ctr"/>
                      <a:r>
                        <a:rPr lang="es-ES" sz="1400" dirty="0" smtClean="0"/>
                        <a:t>Conductas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74480">
                <a:tc>
                  <a:txBody>
                    <a:bodyPr/>
                    <a:lstStyle/>
                    <a:p>
                      <a:r>
                        <a:rPr lang="es-ES" sz="1200" dirty="0" smtClean="0"/>
                        <a:t>Homicidio</a:t>
                      </a:r>
                      <a:endParaRPr lang="es-ES" sz="1200" dirty="0"/>
                    </a:p>
                  </a:txBody>
                  <a:tcPr/>
                </a:tc>
                <a:tc>
                  <a:txBody>
                    <a:bodyPr/>
                    <a:lstStyle/>
                    <a:p>
                      <a:r>
                        <a:rPr lang="es-ES" sz="1200" dirty="0" smtClean="0"/>
                        <a:t>1422</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1023</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122</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174</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1157</a:t>
                      </a:r>
                      <a:endParaRPr lang="es-ES" sz="1200" dirty="0"/>
                    </a:p>
                  </a:txBody>
                  <a:tcPr/>
                </a:tc>
                <a:tc>
                  <a:txBody>
                    <a:bodyPr/>
                    <a:lstStyle/>
                    <a:p>
                      <a:r>
                        <a:rPr lang="es-ES" sz="1200" dirty="0" smtClean="0"/>
                        <a:t>Acceso carnal violento</a:t>
                      </a:r>
                      <a:endParaRPr lang="es-ES" sz="1200" dirty="0"/>
                    </a:p>
                  </a:txBody>
                  <a:tcPr/>
                </a:tc>
                <a:tc>
                  <a:txBody>
                    <a:bodyPr/>
                    <a:lstStyle/>
                    <a:p>
                      <a:r>
                        <a:rPr lang="es-ES" sz="1200" dirty="0" smtClean="0"/>
                        <a:t>154</a:t>
                      </a:r>
                      <a:endParaRPr lang="es-ES" sz="1200" dirty="0"/>
                    </a:p>
                  </a:txBody>
                  <a:tcPr/>
                </a:tc>
              </a:tr>
              <a:tr h="274480">
                <a:tc>
                  <a:txBody>
                    <a:bodyPr/>
                    <a:lstStyle/>
                    <a:p>
                      <a:r>
                        <a:rPr lang="es-ES" sz="1200" dirty="0" smtClean="0"/>
                        <a:t>Tentativa de homicidio</a:t>
                      </a:r>
                      <a:endParaRPr lang="es-ES" sz="1200" dirty="0"/>
                    </a:p>
                  </a:txBody>
                  <a:tcPr/>
                </a:tc>
                <a:tc>
                  <a:txBody>
                    <a:bodyPr/>
                    <a:lstStyle/>
                    <a:p>
                      <a:r>
                        <a:rPr lang="es-ES" sz="1200" dirty="0" smtClean="0"/>
                        <a:t>1</a:t>
                      </a:r>
                      <a:endParaRPr lang="es-ES" sz="1200" dirty="0"/>
                    </a:p>
                  </a:txBody>
                  <a:tcPr/>
                </a:tc>
                <a:tc>
                  <a:txBody>
                    <a:bodyPr/>
                    <a:lstStyle/>
                    <a:p>
                      <a:r>
                        <a:rPr lang="es-ES" sz="1200" dirty="0" smtClean="0"/>
                        <a:t>Reclutamiento ilícito</a:t>
                      </a:r>
                      <a:endParaRPr lang="es-ES" sz="1200" dirty="0"/>
                    </a:p>
                  </a:txBody>
                  <a:tcPr/>
                </a:tc>
                <a:tc>
                  <a:txBody>
                    <a:bodyPr/>
                    <a:lstStyle/>
                    <a:p>
                      <a:r>
                        <a:rPr lang="es-ES" sz="1200" dirty="0" smtClean="0"/>
                        <a:t>232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201</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438</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52</a:t>
                      </a:r>
                      <a:endParaRPr lang="es-ES" sz="1200" dirty="0"/>
                    </a:p>
                  </a:txBody>
                  <a:tcPr/>
                </a:tc>
                <a:tc>
                  <a:txBody>
                    <a:bodyPr/>
                    <a:lstStyle/>
                    <a:p>
                      <a:r>
                        <a:rPr lang="es-ES" sz="1200" dirty="0" smtClean="0"/>
                        <a:t>Lesiones personales</a:t>
                      </a:r>
                      <a:endParaRPr lang="es-ES" sz="1200" dirty="0"/>
                    </a:p>
                  </a:txBody>
                  <a:tcPr/>
                </a:tc>
                <a:tc>
                  <a:txBody>
                    <a:bodyPr/>
                    <a:lstStyle/>
                    <a:p>
                      <a:r>
                        <a:rPr lang="es-ES" sz="1200" dirty="0" smtClean="0"/>
                        <a:t>36</a:t>
                      </a:r>
                      <a:endParaRPr lang="es-ES" sz="1200" dirty="0"/>
                    </a:p>
                  </a:txBody>
                  <a:tcPr/>
                </a:tc>
              </a:tr>
              <a:tr h="274480">
                <a:tc>
                  <a:txBody>
                    <a:bodyPr/>
                    <a:lstStyle/>
                    <a:p>
                      <a:r>
                        <a:rPr lang="es-ES" sz="1200" dirty="0" smtClean="0"/>
                        <a:t>Extorsión</a:t>
                      </a:r>
                      <a:endParaRPr lang="es-ES" sz="1200" dirty="0"/>
                    </a:p>
                  </a:txBody>
                  <a:tcPr/>
                </a:tc>
                <a:tc>
                  <a:txBody>
                    <a:bodyPr/>
                    <a:lstStyle/>
                    <a:p>
                      <a:r>
                        <a:rPr lang="es-ES" sz="1200" dirty="0" smtClean="0"/>
                        <a:t>2</a:t>
                      </a:r>
                      <a:endParaRPr lang="es-ES" sz="1200" dirty="0"/>
                    </a:p>
                  </a:txBody>
                  <a:tcPr/>
                </a:tc>
                <a:tc>
                  <a:txBody>
                    <a:bodyPr/>
                    <a:lstStyle/>
                    <a:p>
                      <a:r>
                        <a:rPr lang="es-ES" sz="1200" dirty="0" smtClean="0"/>
                        <a:t>Hurto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Despojo en campo de B</a:t>
                      </a:r>
                      <a:endParaRPr lang="es-ES" sz="1200" dirty="0"/>
                    </a:p>
                  </a:txBody>
                  <a:tcPr/>
                </a:tc>
                <a:tc>
                  <a:txBody>
                    <a:bodyPr/>
                    <a:lstStyle/>
                    <a:p>
                      <a:r>
                        <a:rPr lang="es-ES" sz="1200" dirty="0" smtClean="0"/>
                        <a:t>2</a:t>
                      </a:r>
                      <a:endParaRPr lang="es-ES" sz="1200" dirty="0"/>
                    </a:p>
                  </a:txBody>
                  <a:tcPr/>
                </a:tc>
                <a:tc>
                  <a:txBody>
                    <a:bodyPr/>
                    <a:lstStyle/>
                    <a:p>
                      <a:r>
                        <a:rPr lang="es-ES" sz="1200" dirty="0" smtClean="0"/>
                        <a:t>Acto sexual violento</a:t>
                      </a:r>
                      <a:endParaRPr lang="es-ES" sz="1200" dirty="0"/>
                    </a:p>
                  </a:txBody>
                  <a:tcPr/>
                </a:tc>
                <a:tc>
                  <a:txBody>
                    <a:bodyPr/>
                    <a:lstStyle/>
                    <a:p>
                      <a:r>
                        <a:rPr lang="es-ES" sz="1200" dirty="0" smtClean="0"/>
                        <a:t>8</a:t>
                      </a:r>
                      <a:endParaRPr lang="es-ES" sz="1200" dirty="0"/>
                    </a:p>
                  </a:txBody>
                  <a:tcPr/>
                </a:tc>
              </a:tr>
              <a:tr h="27448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Detención ilegal</a:t>
                      </a:r>
                      <a:endParaRPr lang="es-ES" sz="1200" dirty="0"/>
                    </a:p>
                  </a:txBody>
                  <a:tcPr/>
                </a:tc>
                <a:tc>
                  <a:txBody>
                    <a:bodyPr/>
                    <a:lstStyle/>
                    <a:p>
                      <a:r>
                        <a:rPr lang="es-ES" sz="1200" dirty="0" smtClean="0"/>
                        <a:t>57</a:t>
                      </a:r>
                      <a:endParaRPr lang="es-ES" sz="1200" dirty="0"/>
                    </a:p>
                  </a:txBody>
                  <a:tcPr/>
                </a:tc>
                <a:tc>
                  <a:txBody>
                    <a:bodyPr/>
                    <a:lstStyle/>
                    <a:p>
                      <a:r>
                        <a:rPr lang="es-ES" sz="1200" dirty="0" smtClean="0"/>
                        <a:t>Tratos crueles inhumanos y D.</a:t>
                      </a:r>
                      <a:endParaRPr lang="es-ES" sz="1200" dirty="0"/>
                    </a:p>
                  </a:txBody>
                  <a:tcPr/>
                </a:tc>
                <a:tc>
                  <a:txBody>
                    <a:bodyPr/>
                    <a:lstStyle/>
                    <a:p>
                      <a:r>
                        <a:rPr lang="es-ES" sz="1200" dirty="0" smtClean="0"/>
                        <a:t>37</a:t>
                      </a:r>
                      <a:endParaRPr lang="es-ES" sz="1200" dirty="0"/>
                    </a:p>
                  </a:txBody>
                  <a:tcPr/>
                </a:tc>
              </a:tr>
              <a:tr h="274480">
                <a:tc>
                  <a:txBody>
                    <a:bodyPr/>
                    <a:lstStyle/>
                    <a:p>
                      <a:r>
                        <a:rPr lang="es-ES" sz="1200" dirty="0" smtClean="0"/>
                        <a:t>Prostitución forzada o esclavitud sexual</a:t>
                      </a:r>
                      <a:endParaRPr lang="es-ES" sz="1200" dirty="0"/>
                    </a:p>
                  </a:txBody>
                  <a:tcPr/>
                </a:tc>
                <a:tc>
                  <a:txBody>
                    <a:bodyPr/>
                    <a:lstStyle/>
                    <a:p>
                      <a:r>
                        <a:rPr lang="es-ES" sz="1200" dirty="0" smtClean="0"/>
                        <a:t>16</a:t>
                      </a:r>
                      <a:endParaRPr lang="es-ES" sz="1200" dirty="0"/>
                    </a:p>
                  </a:txBody>
                  <a:tcPr/>
                </a:tc>
                <a:tc>
                  <a:txBody>
                    <a:bodyPr/>
                    <a:lstStyle/>
                    <a:p>
                      <a:r>
                        <a:rPr lang="es-ES" sz="1200" dirty="0" smtClean="0"/>
                        <a:t>Otros</a:t>
                      </a:r>
                      <a:endParaRPr lang="es-ES" sz="1200" dirty="0"/>
                    </a:p>
                  </a:txBody>
                  <a:tcPr/>
                </a:tc>
                <a:tc>
                  <a:txBody>
                    <a:bodyPr/>
                    <a:lstStyle/>
                    <a:p>
                      <a:r>
                        <a:rPr lang="es-ES" sz="1200" dirty="0" smtClean="0"/>
                        <a:t>28</a:t>
                      </a:r>
                      <a:endParaRPr lang="es-ES" sz="1200" dirty="0"/>
                    </a:p>
                  </a:txBody>
                  <a:tcPr/>
                </a:tc>
              </a:tr>
              <a:tr h="274480">
                <a:tc>
                  <a:txBody>
                    <a:bodyPr/>
                    <a:lstStyle/>
                    <a:p>
                      <a:r>
                        <a:rPr lang="es-ES" sz="1200" dirty="0" smtClean="0"/>
                        <a:t>Aborto sin consentí.</a:t>
                      </a:r>
                      <a:endParaRPr lang="es-ES" sz="1200" dirty="0"/>
                    </a:p>
                  </a:txBody>
                  <a:tcPr/>
                </a:tc>
                <a:tc>
                  <a:txBody>
                    <a:bodyPr/>
                    <a:lstStyle/>
                    <a:p>
                      <a:r>
                        <a:rPr lang="es-ES" sz="1200" dirty="0" smtClean="0"/>
                        <a:t>4</a:t>
                      </a:r>
                      <a:endParaRPr lang="es-ES" sz="1200" dirty="0"/>
                    </a:p>
                  </a:txBody>
                  <a:tcPr/>
                </a:tc>
                <a:tc>
                  <a:txBody>
                    <a:bodyPr/>
                    <a:lstStyle/>
                    <a:p>
                      <a:r>
                        <a:rPr lang="es-ES" sz="1200" dirty="0" smtClean="0"/>
                        <a:t>Experimentos</a:t>
                      </a:r>
                      <a:r>
                        <a:rPr lang="es-ES" sz="1200" baseline="0" dirty="0" smtClean="0"/>
                        <a:t> biológicos en P.P.</a:t>
                      </a:r>
                      <a:endParaRPr lang="es-ES" sz="1200" dirty="0"/>
                    </a:p>
                  </a:txBody>
                  <a:tcPr/>
                </a:tc>
                <a:tc>
                  <a:txBody>
                    <a:bodyPr/>
                    <a:lstStyle/>
                    <a:p>
                      <a:r>
                        <a:rPr lang="es-ES" sz="1200" dirty="0" smtClean="0"/>
                        <a:t>9</a:t>
                      </a:r>
                      <a:endParaRPr lang="es-ES" sz="1200" dirty="0"/>
                    </a:p>
                  </a:txBody>
                  <a:tcPr/>
                </a:tc>
              </a:tr>
            </a:tbl>
          </a:graphicData>
        </a:graphic>
      </p:graphicFrame>
      <p:graphicFrame>
        <p:nvGraphicFramePr>
          <p:cNvPr id="13" name="16 Tabla"/>
          <p:cNvGraphicFramePr>
            <a:graphicFrameLocks noGrp="1"/>
          </p:cNvGraphicFramePr>
          <p:nvPr>
            <p:extLst/>
          </p:nvPr>
        </p:nvGraphicFramePr>
        <p:xfrm>
          <a:off x="48279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Norte, Catatumbo, montes de maría y córdoba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a:t>
                      </a:r>
                      <a:r>
                        <a:rPr lang="es-ES" sz="1050" baseline="0" dirty="0" err="1" smtClean="0"/>
                        <a:t>Léster</a:t>
                      </a:r>
                      <a:r>
                        <a:rPr lang="es-ES" sz="1050" baseline="0" dirty="0" smtClean="0"/>
                        <a:t> María González Romero</a:t>
                      </a:r>
                    </a:p>
                    <a:p>
                      <a:endParaRPr lang="es-ES" sz="1050" baseline="0" dirty="0" smtClean="0"/>
                    </a:p>
                    <a:p>
                      <a:r>
                        <a:rPr lang="es-ES" sz="1050" baseline="0" dirty="0" smtClean="0"/>
                        <a:t>En Apelación</a:t>
                      </a:r>
                      <a:endParaRPr lang="es-ES" sz="1050" dirty="0"/>
                    </a:p>
                  </a:txBody>
                  <a:tcPr/>
                </a:tc>
                <a:tc>
                  <a:txBody>
                    <a:bodyPr/>
                    <a:lstStyle/>
                    <a:p>
                      <a:r>
                        <a:rPr lang="es-ES" sz="1400" dirty="0" smtClean="0"/>
                        <a:t>20</a:t>
                      </a:r>
                      <a:r>
                        <a:rPr lang="es-ES" sz="1400" baseline="0" dirty="0" smtClean="0"/>
                        <a:t> de noviembre de 2014. </a:t>
                      </a:r>
                      <a:r>
                        <a:rPr lang="es-ES" sz="1400" baseline="0" dirty="0" smtClean="0">
                          <a:hlinkClick r:id="rId2"/>
                        </a:rPr>
                        <a:t>Ver Sentencia. </a:t>
                      </a:r>
                      <a:endParaRPr lang="es-ES" sz="1400" baseline="0" dirty="0" smtClean="0"/>
                    </a:p>
                    <a:p>
                      <a:r>
                        <a:rPr lang="es-ES" sz="1400" baseline="0" dirty="0" smtClean="0">
                          <a:hlinkClick r:id="rId3"/>
                        </a:rPr>
                        <a:t>Ver consolidado liquidaciones. </a:t>
                      </a:r>
                      <a:r>
                        <a:rPr lang="es-ES" sz="1400" baseline="0" dirty="0" smtClean="0"/>
                        <a:t> </a:t>
                      </a:r>
                      <a:r>
                        <a:rPr lang="es-ES" sz="1400" baseline="0" dirty="0" smtClean="0">
                          <a:hlinkClick r:id="rId4"/>
                        </a:rPr>
                        <a:t>Ver Aclaración de Voto.</a:t>
                      </a:r>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12</a:t>
                      </a:r>
                      <a:endParaRPr lang="es-ES" sz="1400" dirty="0"/>
                    </a:p>
                  </a:txBody>
                  <a:tcPr/>
                </a:tc>
              </a:tr>
            </a:tbl>
          </a:graphicData>
        </a:graphic>
      </p:graphicFrame>
      <p:sp>
        <p:nvSpPr>
          <p:cNvPr id="15"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6"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19</a:t>
            </a:r>
            <a:endParaRPr lang="es-ES" cap="small" dirty="0">
              <a:solidFill>
                <a:srgbClr val="C00000"/>
              </a:solidFill>
              <a:latin typeface="Agency FB" panose="020B0503020202020204" pitchFamily="34" charset="0"/>
            </a:endParaRPr>
          </a:p>
        </p:txBody>
      </p:sp>
      <p:grpSp>
        <p:nvGrpSpPr>
          <p:cNvPr id="14" name="Group 111"/>
          <p:cNvGrpSpPr>
            <a:grpSpLocks/>
          </p:cNvGrpSpPr>
          <p:nvPr/>
        </p:nvGrpSpPr>
        <p:grpSpPr bwMode="auto">
          <a:xfrm>
            <a:off x="9186049" y="1633958"/>
            <a:ext cx="2726997" cy="1799284"/>
            <a:chOff x="748" y="80"/>
            <a:chExt cx="6097" cy="4240"/>
          </a:xfrm>
        </p:grpSpPr>
        <p:sp>
          <p:nvSpPr>
            <p:cNvPr id="17"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srgbClr val="00B050"/>
                </a:solidFill>
                <a:effectLst>
                  <a:outerShdw blurRad="38100" dist="38100" dir="2700000" algn="tl">
                    <a:srgbClr val="000000">
                      <a:alpha val="43137"/>
                    </a:srgbClr>
                  </a:outerShdw>
                </a:effectLst>
                <a:latin typeface="Arial Narrow" pitchFamily="34" charset="0"/>
              </a:endParaRPr>
            </a:p>
          </p:txBody>
        </p:sp>
        <p:sp>
          <p:nvSpPr>
            <p:cNvPr id="1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solidFill>
              <a:srgbClr val="7030A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Freeform 27"/>
            <p:cNvSpPr>
              <a:spLocks/>
            </p:cNvSpPr>
            <p:nvPr/>
          </p:nvSpPr>
          <p:spPr bwMode="auto">
            <a:xfrm>
              <a:off x="2025" y="529"/>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B05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Text Box 29"/>
            <p:cNvSpPr txBox="1">
              <a:spLocks noChangeArrowheads="1"/>
            </p:cNvSpPr>
            <p:nvPr/>
          </p:nvSpPr>
          <p:spPr bwMode="auto">
            <a:xfrm>
              <a:off x="1916" y="3017"/>
              <a:ext cx="460"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5"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7"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8" name="Text Box 86"/>
            <p:cNvSpPr txBox="1">
              <a:spLocks noChangeArrowheads="1"/>
            </p:cNvSpPr>
            <p:nvPr/>
          </p:nvSpPr>
          <p:spPr bwMode="auto">
            <a:xfrm>
              <a:off x="4273" y="449"/>
              <a:ext cx="2572" cy="195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a:effectLst>
                    <a:outerShdw blurRad="38100" dist="38100" dir="2700000" algn="tl">
                      <a:srgbClr val="000000">
                        <a:alpha val="43137"/>
                      </a:srgbClr>
                    </a:outerShdw>
                  </a:effectLst>
                  <a:latin typeface="Calibri" pitchFamily="34" charset="0"/>
                  <a:cs typeface="Tahoma" pitchFamily="34" charset="0"/>
                </a:rPr>
                <a:t>. </a:t>
              </a:r>
              <a:r>
                <a:rPr lang="es-ES" sz="800" b="1" dirty="0" smtClean="0">
                  <a:effectLst>
                    <a:outerShdw blurRad="38100" dist="38100" dir="2700000" algn="tl">
                      <a:srgbClr val="000000">
                        <a:alpha val="43137"/>
                      </a:srgbClr>
                    </a:outerShdw>
                  </a:effectLst>
                  <a:latin typeface="Calibri" pitchFamily="34" charset="0"/>
                  <a:cs typeface="Tahoma" pitchFamily="34" charset="0"/>
                </a:rPr>
                <a:t>CATATUMBO</a:t>
              </a:r>
            </a:p>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smtClean="0">
                  <a:effectLst>
                    <a:outerShdw blurRad="38100" dist="38100" dir="2700000" algn="tl">
                      <a:srgbClr val="000000">
                        <a:alpha val="43137"/>
                      </a:srgbClr>
                    </a:outerShdw>
                  </a:effectLst>
                  <a:latin typeface="Calibri" pitchFamily="34" charset="0"/>
                  <a:cs typeface="Tahoma" pitchFamily="34" charset="0"/>
                </a:rPr>
                <a:t>. NORTE</a:t>
              </a:r>
            </a:p>
            <a:p>
              <a:pPr fontAlgn="auto">
                <a:lnSpc>
                  <a:spcPct val="150000"/>
                </a:lnSpc>
                <a:spcBef>
                  <a:spcPts val="0"/>
                </a:spcBef>
                <a:spcAft>
                  <a:spcPts val="0"/>
                </a:spcAft>
                <a:defRPr/>
              </a:pPr>
              <a:r>
                <a:rPr lang="es-ES" sz="800" b="1" dirty="0" smtClean="0">
                  <a:effectLst>
                    <a:outerShdw blurRad="38100" dist="38100" dir="2700000" algn="tl">
                      <a:srgbClr val="000000">
                        <a:alpha val="43137"/>
                      </a:srgbClr>
                    </a:outerShdw>
                  </a:effectLst>
                  <a:latin typeface="Calibri" pitchFamily="34" charset="0"/>
                  <a:cs typeface="Tahoma" pitchFamily="34" charset="0"/>
                </a:rPr>
                <a:t>BL. CÓRDOBA</a:t>
              </a:r>
            </a:p>
            <a:p>
              <a:pPr fontAlgn="auto">
                <a:lnSpc>
                  <a:spcPct val="150000"/>
                </a:lnSpc>
                <a:spcBef>
                  <a:spcPts val="0"/>
                </a:spcBef>
                <a:spcAft>
                  <a:spcPts val="0"/>
                </a:spcAft>
                <a:defRPr/>
              </a:pPr>
              <a:r>
                <a:rPr lang="es-ES" sz="800" b="1" dirty="0" err="1" smtClean="0">
                  <a:effectLst>
                    <a:outerShdw blurRad="38100" dist="38100" dir="2700000" algn="tl">
                      <a:srgbClr val="000000">
                        <a:alpha val="43137"/>
                      </a:srgbClr>
                    </a:outerShdw>
                  </a:effectLst>
                  <a:latin typeface="Calibri" pitchFamily="34" charset="0"/>
                  <a:cs typeface="Tahoma" pitchFamily="34" charset="0"/>
                </a:rPr>
                <a:t>Bl</a:t>
              </a:r>
              <a:r>
                <a:rPr lang="es-ES" sz="800" b="1" dirty="0" smtClean="0">
                  <a:effectLst>
                    <a:outerShdw blurRad="38100" dist="38100" dir="2700000" algn="tl">
                      <a:srgbClr val="000000">
                        <a:alpha val="43137"/>
                      </a:srgbClr>
                    </a:outerShdw>
                  </a:effectLst>
                  <a:latin typeface="Calibri" pitchFamily="34" charset="0"/>
                  <a:cs typeface="Tahoma" pitchFamily="34" charset="0"/>
                </a:rPr>
                <a:t>. MONTES DE MARÍA</a:t>
              </a:r>
              <a:endParaRPr lang="es-ES" sz="800" b="1" dirty="0">
                <a:effectLst>
                  <a:outerShdw blurRad="38100" dist="38100" dir="2700000" algn="tl">
                    <a:srgbClr val="000000">
                      <a:alpha val="43137"/>
                    </a:srgbClr>
                  </a:outerShdw>
                </a:effectLst>
                <a:latin typeface="Calibri" pitchFamily="34" charset="0"/>
                <a:cs typeface="Tahoma" pitchFamily="34" charset="0"/>
              </a:endParaRPr>
            </a:p>
          </p:txBody>
        </p:sp>
        <p:sp>
          <p:nvSpPr>
            <p:cNvPr id="49" name="Rectangle 87"/>
            <p:cNvSpPr>
              <a:spLocks noChangeArrowheads="1"/>
            </p:cNvSpPr>
            <p:nvPr/>
          </p:nvSpPr>
          <p:spPr bwMode="auto">
            <a:xfrm>
              <a:off x="3895" y="450"/>
              <a:ext cx="2754" cy="2082"/>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Oval 99"/>
            <p:cNvSpPr>
              <a:spLocks noChangeArrowheads="1"/>
            </p:cNvSpPr>
            <p:nvPr/>
          </p:nvSpPr>
          <p:spPr bwMode="auto">
            <a:xfrm flipV="1">
              <a:off x="4015" y="576"/>
              <a:ext cx="286" cy="271"/>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51" name="Oval 65"/>
          <p:cNvSpPr>
            <a:spLocks noChangeArrowheads="1"/>
          </p:cNvSpPr>
          <p:nvPr/>
        </p:nvSpPr>
        <p:spPr bwMode="auto">
          <a:xfrm rot="1664989">
            <a:off x="9825316" y="1733319"/>
            <a:ext cx="79057" cy="79660"/>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cs typeface="+mn-cs"/>
            </a:endParaRPr>
          </a:p>
        </p:txBody>
      </p:sp>
      <p:sp>
        <p:nvSpPr>
          <p:cNvPr id="52" name="Oval 99"/>
          <p:cNvSpPr>
            <a:spLocks noChangeArrowheads="1"/>
          </p:cNvSpPr>
          <p:nvPr/>
        </p:nvSpPr>
        <p:spPr bwMode="auto">
          <a:xfrm flipV="1">
            <a:off x="10643297" y="2050891"/>
            <a:ext cx="127919" cy="115001"/>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53" name="Oval 99"/>
          <p:cNvSpPr>
            <a:spLocks noChangeArrowheads="1"/>
          </p:cNvSpPr>
          <p:nvPr/>
        </p:nvSpPr>
        <p:spPr bwMode="auto">
          <a:xfrm flipV="1">
            <a:off x="10646828" y="2251267"/>
            <a:ext cx="127919" cy="115001"/>
          </a:xfrm>
          <a:prstGeom prst="ellipse">
            <a:avLst/>
          </a:prstGeom>
          <a:solidFill>
            <a:srgbClr val="7030A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54" name="Oval 99"/>
          <p:cNvSpPr>
            <a:spLocks noChangeArrowheads="1"/>
          </p:cNvSpPr>
          <p:nvPr/>
        </p:nvSpPr>
        <p:spPr bwMode="auto">
          <a:xfrm flipV="1">
            <a:off x="10639025" y="2459900"/>
            <a:ext cx="127919" cy="11500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Tree>
    <p:extLst>
      <p:ext uri="{BB962C8B-B14F-4D97-AF65-F5344CB8AC3E}">
        <p14:creationId xmlns:p14="http://schemas.microsoft.com/office/powerpoint/2010/main" val="774458345"/>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90172"/>
            <a:ext cx="12072664" cy="1871663"/>
          </a:xfrm>
        </p:spPr>
        <p:txBody>
          <a:bodyPr>
            <a:normAutofit/>
          </a:bodyPr>
          <a:lstStyle/>
          <a:p>
            <a:pPr lvl="0" algn="ctr"/>
            <a:r>
              <a:rPr lang="es-ES" b="1" cap="small" dirty="0" smtClean="0">
                <a:solidFill>
                  <a:srgbClr val="C00000"/>
                </a:solidFill>
                <a:cs typeface="Arial" pitchFamily="34" charset="0"/>
              </a:rPr>
              <a:t>Sentencia 19</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Córdoba, Catatumbo, Montes de María y Norte de las Autodefensas Unidas de Colombia Auc</a:t>
            </a:r>
            <a:br>
              <a:rPr lang="es-CO" sz="2700" b="1" cap="small" dirty="0" smtClean="0">
                <a:solidFill>
                  <a:schemeClr val="accent3">
                    <a:lumMod val="75000"/>
                  </a:schemeClr>
                </a:solidFill>
                <a:cs typeface="Arial" pitchFamily="34" charset="0"/>
              </a:rPr>
            </a:br>
            <a:r>
              <a:rPr lang="es-ES" cap="small" dirty="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839416" y="2518350"/>
            <a:ext cx="10513168" cy="4339650"/>
          </a:xfrm>
          <a:prstGeom prst="rect">
            <a:avLst/>
          </a:prstGeom>
        </p:spPr>
        <p:txBody>
          <a:bodyPr wrap="square">
            <a:spAutoFit/>
          </a:bodyPr>
          <a:lstStyle/>
          <a:p>
            <a:pPr algn="just"/>
            <a:r>
              <a:rPr lang="es-CO" sz="1200" dirty="0" smtClean="0">
                <a:latin typeface="Malgun Gothic" panose="020B0503020000020004" pitchFamily="34" charset="-127"/>
                <a:ea typeface="Malgun Gothic" panose="020B0503020000020004" pitchFamily="34" charset="-127"/>
              </a:rPr>
              <a:t>BLOQUE CÓRDOBA: El </a:t>
            </a:r>
            <a:r>
              <a:rPr lang="es-CO" sz="1200" dirty="0">
                <a:latin typeface="Malgun Gothic" panose="020B0503020000020004" pitchFamily="34" charset="-127"/>
                <a:ea typeface="Malgun Gothic" panose="020B0503020000020004" pitchFamily="34" charset="-127"/>
              </a:rPr>
              <a:t>Bloque Córdoba operó en los Municipios de Tierralta, Puerto Libertador, Montelibano, La Apartada, Buena Vista, Planeta Rica, Pueblo Nuevo, Sahagún, Ciénaga de Oro, San Carlos, Ayapel, y Montería224. Por igual hizo presencia en los corregimientos de Tierra Santa, Villa Fátima, Puerto Córdoba, Campo Alegre, La Balsa, El Anclar, El Palmar, Pica </a:t>
            </a:r>
            <a:r>
              <a:rPr lang="es-CO" sz="1200" dirty="0" err="1">
                <a:latin typeface="Malgun Gothic" panose="020B0503020000020004" pitchFamily="34" charset="-127"/>
                <a:ea typeface="Malgun Gothic" panose="020B0503020000020004" pitchFamily="34" charset="-127"/>
              </a:rPr>
              <a:t>Pica</a:t>
            </a:r>
            <a:r>
              <a:rPr lang="es-CO" sz="1200" dirty="0">
                <a:latin typeface="Malgun Gothic" panose="020B0503020000020004" pitchFamily="34" charset="-127"/>
                <a:ea typeface="Malgun Gothic" panose="020B0503020000020004" pitchFamily="34" charset="-127"/>
              </a:rPr>
              <a:t> Nuevo, San Francisco del Rayo, Tierra Dentro, Uré, Buenos Aires, El Cerrito, El Sabanal, </a:t>
            </a:r>
            <a:r>
              <a:rPr lang="es-CO" sz="1200" dirty="0" err="1">
                <a:latin typeface="Malgun Gothic" panose="020B0503020000020004" pitchFamily="34" charset="-127"/>
                <a:ea typeface="Malgun Gothic" panose="020B0503020000020004" pitchFamily="34" charset="-127"/>
              </a:rPr>
              <a:t>Guasimal</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Jaraquiel</a:t>
            </a:r>
            <a:r>
              <a:rPr lang="es-CO" sz="1200" dirty="0">
                <a:latin typeface="Malgun Gothic" panose="020B0503020000020004" pitchFamily="34" charset="-127"/>
                <a:ea typeface="Malgun Gothic" panose="020B0503020000020004" pitchFamily="34" charset="-127"/>
              </a:rPr>
              <a:t>, La Manta, Las Palomas, Leticia, Loma Verde, Los Garzones, Martinica, Nueva Esperanza, Nueva Lucía, Caño Viejo </a:t>
            </a:r>
            <a:r>
              <a:rPr lang="es-CO" sz="1200" dirty="0" err="1">
                <a:latin typeface="Malgun Gothic" panose="020B0503020000020004" pitchFamily="34" charset="-127"/>
                <a:ea typeface="Malgun Gothic" panose="020B0503020000020004" pitchFamily="34" charset="-127"/>
              </a:rPr>
              <a:t>Palotal</a:t>
            </a:r>
            <a:r>
              <a:rPr lang="es-CO" sz="1200" dirty="0">
                <a:latin typeface="Malgun Gothic" panose="020B0503020000020004" pitchFamily="34" charset="-127"/>
                <a:ea typeface="Malgun Gothic" panose="020B0503020000020004" pitchFamily="34" charset="-127"/>
              </a:rPr>
              <a:t>, Patio Bonito, Pueblo Bujo, San </a:t>
            </a:r>
            <a:r>
              <a:rPr lang="es-CO" sz="1200" dirty="0" err="1">
                <a:latin typeface="Malgun Gothic" panose="020B0503020000020004" pitchFamily="34" charset="-127"/>
                <a:ea typeface="Malgun Gothic" panose="020B0503020000020004" pitchFamily="34" charset="-127"/>
              </a:rPr>
              <a:t>Anterito</a:t>
            </a:r>
            <a:r>
              <a:rPr lang="es-CO" sz="1200" dirty="0">
                <a:latin typeface="Malgun Gothic" panose="020B0503020000020004" pitchFamily="34" charset="-127"/>
                <a:ea typeface="Malgun Gothic" panose="020B0503020000020004" pitchFamily="34" charset="-127"/>
              </a:rPr>
              <a:t>, Santa Clara, Santa Isabel, Santa Lucía, Tres Palmas, Tres Piedras, Nuevo Paraíso, Guateque, La Victoria, </a:t>
            </a:r>
            <a:r>
              <a:rPr lang="es-CO" sz="1200" dirty="0" err="1">
                <a:latin typeface="Malgun Gothic" panose="020B0503020000020004" pitchFamily="34" charset="-127"/>
                <a:ea typeface="Malgun Gothic" panose="020B0503020000020004" pitchFamily="34" charset="-127"/>
              </a:rPr>
              <a:t>Morindó</a:t>
            </a:r>
            <a:r>
              <a:rPr lang="es-CO" sz="1200" dirty="0">
                <a:latin typeface="Malgun Gothic" panose="020B0503020000020004" pitchFamily="34" charset="-127"/>
                <a:ea typeface="Malgun Gothic" panose="020B0503020000020004" pitchFamily="34" charset="-127"/>
              </a:rPr>
              <a:t> Central y San Isidro, Arenoso, Carolina, Centro Alegre, Providencia, </a:t>
            </a:r>
            <a:r>
              <a:rPr lang="es-CO" sz="1200" dirty="0" err="1">
                <a:latin typeface="Malgun Gothic" panose="020B0503020000020004" pitchFamily="34" charset="-127"/>
                <a:ea typeface="Malgun Gothic" panose="020B0503020000020004" pitchFamily="34" charset="-127"/>
              </a:rPr>
              <a:t>Marañonal</a:t>
            </a:r>
            <a:r>
              <a:rPr lang="es-CO" sz="1200" dirty="0">
                <a:latin typeface="Malgun Gothic" panose="020B0503020000020004" pitchFamily="34" charset="-127"/>
                <a:ea typeface="Malgun Gothic" panose="020B0503020000020004" pitchFamily="34" charset="-127"/>
              </a:rPr>
              <a:t>, Almendro, Plaza Bonita, Campo Bello, Callejas, Crucito, Palmira, Santafé de Ralito, Caramelo, San Clemente, Las Claras, Saiza, Frasquillo, Volador, El Toro, San Felipe de Cadillo, Batatas, </a:t>
            </a:r>
            <a:r>
              <a:rPr lang="es-CO" sz="1200" dirty="0" err="1">
                <a:latin typeface="Malgun Gothic" panose="020B0503020000020004" pitchFamily="34" charset="-127"/>
                <a:ea typeface="Malgun Gothic" panose="020B0503020000020004" pitchFamily="34" charset="-127"/>
              </a:rPr>
              <a:t>Tucurá</a:t>
            </a:r>
            <a:r>
              <a:rPr lang="es-CO" sz="1200" dirty="0">
                <a:latin typeface="Malgun Gothic" panose="020B0503020000020004" pitchFamily="34" charset="-127"/>
                <a:ea typeface="Malgun Gothic" panose="020B0503020000020004" pitchFamily="34" charset="-127"/>
              </a:rPr>
              <a:t>, Nueva Granada, Santa Marta, Villa Providencia, </a:t>
            </a:r>
            <a:r>
              <a:rPr lang="es-CO" sz="1200" dirty="0" err="1">
                <a:latin typeface="Malgun Gothic" panose="020B0503020000020004" pitchFamily="34" charset="-127"/>
                <a:ea typeface="Malgun Gothic" panose="020B0503020000020004" pitchFamily="34" charset="-127"/>
              </a:rPr>
              <a:t>Carrizola</a:t>
            </a:r>
            <a:r>
              <a:rPr lang="es-CO" sz="1200" dirty="0">
                <a:latin typeface="Malgun Gothic" panose="020B0503020000020004" pitchFamily="34" charset="-127"/>
                <a:ea typeface="Malgun Gothic" panose="020B0503020000020004" pitchFamily="34" charset="-127"/>
              </a:rPr>
              <a:t>, Juan José, La Rica, Villa Nueva, , El Brillante, Buenos Aires, Santa Fe de las Claras, Aguas Vivas, Arena del Norte, Bajo Grande, </a:t>
            </a:r>
            <a:r>
              <a:rPr lang="es-CO" sz="1200" dirty="0" err="1">
                <a:latin typeface="Malgun Gothic" panose="020B0503020000020004" pitchFamily="34" charset="-127"/>
                <a:ea typeface="Malgun Gothic" panose="020B0503020000020004" pitchFamily="34" charset="-127"/>
              </a:rPr>
              <a:t>Colomboy</a:t>
            </a:r>
            <a:r>
              <a:rPr lang="es-CO" sz="1200" dirty="0">
                <a:latin typeface="Malgun Gothic" panose="020B0503020000020004" pitchFamily="34" charset="-127"/>
                <a:ea typeface="Malgun Gothic" panose="020B0503020000020004" pitchFamily="34" charset="-127"/>
              </a:rPr>
              <a:t>, Crucero, El Dividivi, La Y, Las Aguaditas, Las Bocas, Manuelitas, Llanadas, Los Galanes, Pisa Flores, Ranchería, Sabaneta, Salguerito, Salitral, San Antonio y Santiago Abajo. Por igual el Bloque Córdoba tuvo </a:t>
            </a:r>
            <a:r>
              <a:rPr lang="es-CO" sz="1200" dirty="0" err="1">
                <a:latin typeface="Malgun Gothic" panose="020B0503020000020004" pitchFamily="34" charset="-127"/>
                <a:ea typeface="Malgun Gothic" panose="020B0503020000020004" pitchFamily="34" charset="-127"/>
              </a:rPr>
              <a:t>ingerencia</a:t>
            </a:r>
            <a:r>
              <a:rPr lang="es-CO" sz="1200" dirty="0">
                <a:latin typeface="Malgun Gothic" panose="020B0503020000020004" pitchFamily="34" charset="-127"/>
                <a:ea typeface="Malgun Gothic" panose="020B0503020000020004" pitchFamily="34" charset="-127"/>
              </a:rPr>
              <a:t> en los resguardos indígenas del Alto Sinú y Cruz Grande, así como en los </a:t>
            </a:r>
            <a:r>
              <a:rPr lang="es-CO" sz="1200" dirty="0" err="1">
                <a:latin typeface="Malgun Gothic" panose="020B0503020000020004" pitchFamily="34" charset="-127"/>
                <a:ea typeface="Malgun Gothic" panose="020B0503020000020004" pitchFamily="34" charset="-127"/>
              </a:rPr>
              <a:t>caserios</a:t>
            </a:r>
            <a:r>
              <a:rPr lang="es-CO" sz="1200" dirty="0">
                <a:latin typeface="Malgun Gothic" panose="020B0503020000020004" pitchFamily="34" charset="-127"/>
                <a:ea typeface="Malgun Gothic" panose="020B0503020000020004" pitchFamily="34" charset="-127"/>
              </a:rPr>
              <a:t> Sitio Nuevo, El Corcho Las Margaritas, La Virgen, La Escobilla y La Magdalena. </a:t>
            </a: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BLOQUE CATATUMBO: Estructura</a:t>
            </a:r>
            <a:r>
              <a:rPr lang="es-CO" sz="1200" dirty="0">
                <a:latin typeface="Malgun Gothic" panose="020B0503020000020004" pitchFamily="34" charset="-127"/>
                <a:ea typeface="Malgun Gothic" panose="020B0503020000020004" pitchFamily="34" charset="-127"/>
              </a:rPr>
              <a:t>. En el mes de diciembre del año 2001, por orden del Comandante General SALVATORE MANCUSO GÓMEZ la estructura del Bloque Catatumbo quedó conformada de la siguiente manera: </a:t>
            </a:r>
          </a:p>
          <a:p>
            <a:pPr algn="just"/>
            <a:r>
              <a:rPr lang="es-CO" sz="1200" dirty="0" smtClean="0">
                <a:latin typeface="Malgun Gothic" panose="020B0503020000020004" pitchFamily="34" charset="-127"/>
                <a:ea typeface="Malgun Gothic" panose="020B0503020000020004" pitchFamily="34" charset="-127"/>
              </a:rPr>
              <a:t>Frente </a:t>
            </a:r>
            <a:r>
              <a:rPr lang="es-CO" sz="1200" dirty="0">
                <a:latin typeface="Malgun Gothic" panose="020B0503020000020004" pitchFamily="34" charset="-127"/>
                <a:ea typeface="Malgun Gothic" panose="020B0503020000020004" pitchFamily="34" charset="-127"/>
              </a:rPr>
              <a:t>La Gabarra, bajo el mando de Armando Alberto Pérez </a:t>
            </a:r>
            <a:r>
              <a:rPr lang="es-CO" sz="1200" dirty="0" err="1">
                <a:latin typeface="Malgun Gothic" panose="020B0503020000020004" pitchFamily="34" charset="-127"/>
                <a:ea typeface="Malgun Gothic" panose="020B0503020000020004" pitchFamily="34" charset="-127"/>
              </a:rPr>
              <a:t>Betancour</a:t>
            </a:r>
            <a:r>
              <a:rPr lang="es-CO" sz="1200" dirty="0">
                <a:latin typeface="Malgun Gothic" panose="020B0503020000020004" pitchFamily="34" charset="-127"/>
                <a:ea typeface="Malgun Gothic" panose="020B0503020000020004" pitchFamily="34" charset="-127"/>
              </a:rPr>
              <a:t> a. “Camilo”. </a:t>
            </a:r>
          </a:p>
          <a:p>
            <a:pPr algn="just"/>
            <a:r>
              <a:rPr lang="es-CO" sz="1200" dirty="0" smtClean="0">
                <a:latin typeface="Malgun Gothic" panose="020B0503020000020004" pitchFamily="34" charset="-127"/>
                <a:ea typeface="Malgun Gothic" panose="020B0503020000020004" pitchFamily="34" charset="-127"/>
              </a:rPr>
              <a:t>Frente </a:t>
            </a:r>
            <a:r>
              <a:rPr lang="es-CO" sz="1200" dirty="0">
                <a:latin typeface="Malgun Gothic" panose="020B0503020000020004" pitchFamily="34" charset="-127"/>
                <a:ea typeface="Malgun Gothic" panose="020B0503020000020004" pitchFamily="34" charset="-127"/>
              </a:rPr>
              <a:t>Tibú, bajo el mando de José Bernardo Lozada </a:t>
            </a:r>
            <a:r>
              <a:rPr lang="es-CO" sz="1200" dirty="0" err="1">
                <a:latin typeface="Malgun Gothic" panose="020B0503020000020004" pitchFamily="34" charset="-127"/>
                <a:ea typeface="Malgun Gothic" panose="020B0503020000020004" pitchFamily="34" charset="-127"/>
              </a:rPr>
              <a:t>Artúz</a:t>
            </a:r>
            <a:r>
              <a:rPr lang="es-CO" sz="1200" dirty="0">
                <a:latin typeface="Malgun Gothic" panose="020B0503020000020004" pitchFamily="34" charset="-127"/>
                <a:ea typeface="Malgun Gothic" panose="020B0503020000020004" pitchFamily="34" charset="-127"/>
              </a:rPr>
              <a:t> a. “Mauro”. </a:t>
            </a:r>
          </a:p>
          <a:p>
            <a:pPr algn="just"/>
            <a:r>
              <a:rPr lang="es-CO" sz="1200" dirty="0" smtClean="0">
                <a:latin typeface="Malgun Gothic" panose="020B0503020000020004" pitchFamily="34" charset="-127"/>
                <a:ea typeface="Malgun Gothic" panose="020B0503020000020004" pitchFamily="34" charset="-127"/>
              </a:rPr>
              <a:t>Frente </a:t>
            </a:r>
            <a:r>
              <a:rPr lang="es-CO" sz="1200" dirty="0">
                <a:latin typeface="Malgun Gothic" panose="020B0503020000020004" pitchFamily="34" charset="-127"/>
                <a:ea typeface="Malgun Gothic" panose="020B0503020000020004" pitchFamily="34" charset="-127"/>
              </a:rPr>
              <a:t>Fronteras, bajo el mando de Jorge Iván Laverde Zapata a. “El Iguano”. </a:t>
            </a:r>
          </a:p>
          <a:p>
            <a:pPr algn="just"/>
            <a:r>
              <a:rPr lang="es-CO" sz="1200" dirty="0" smtClean="0">
                <a:latin typeface="Malgun Gothic" panose="020B0503020000020004" pitchFamily="34" charset="-127"/>
                <a:ea typeface="Malgun Gothic" panose="020B0503020000020004" pitchFamily="34" charset="-127"/>
              </a:rPr>
              <a:t>Bloque </a:t>
            </a:r>
            <a:r>
              <a:rPr lang="es-CO" sz="1200" dirty="0">
                <a:latin typeface="Malgun Gothic" panose="020B0503020000020004" pitchFamily="34" charset="-127"/>
                <a:ea typeface="Malgun Gothic" panose="020B0503020000020004" pitchFamily="34" charset="-127"/>
              </a:rPr>
              <a:t>Móvil El </a:t>
            </a:r>
            <a:r>
              <a:rPr lang="es-CO" sz="1200" dirty="0" err="1">
                <a:latin typeface="Malgun Gothic" panose="020B0503020000020004" pitchFamily="34" charset="-127"/>
                <a:ea typeface="Malgun Gothic" panose="020B0503020000020004" pitchFamily="34" charset="-127"/>
              </a:rPr>
              <a:t>Tarrá</a:t>
            </a:r>
            <a:r>
              <a:rPr lang="es-CO" sz="1200" dirty="0">
                <a:latin typeface="Malgun Gothic" panose="020B0503020000020004" pitchFamily="34" charset="-127"/>
                <a:ea typeface="Malgun Gothic" panose="020B0503020000020004" pitchFamily="34" charset="-127"/>
              </a:rPr>
              <a:t>, bajo el mando de Rubén Darío Ávila Martínez a. “Felipe”. </a:t>
            </a:r>
          </a:p>
          <a:p>
            <a:pPr algn="just"/>
            <a:r>
              <a:rPr lang="es-CO" sz="1200" dirty="0" smtClean="0">
                <a:latin typeface="Malgun Gothic" panose="020B0503020000020004" pitchFamily="34" charset="-127"/>
                <a:ea typeface="Malgun Gothic" panose="020B0503020000020004" pitchFamily="34" charset="-127"/>
              </a:rPr>
              <a:t>Georreferenciación</a:t>
            </a:r>
            <a:r>
              <a:rPr lang="es-CO" sz="1200" dirty="0">
                <a:latin typeface="Malgun Gothic" panose="020B0503020000020004" pitchFamily="34" charset="-127"/>
                <a:ea typeface="Malgun Gothic" panose="020B0503020000020004" pitchFamily="34" charset="-127"/>
              </a:rPr>
              <a:t>. Las anteriores estructuras hicieron presencia en los municipios de El Tarra, </a:t>
            </a:r>
            <a:r>
              <a:rPr lang="es-CO" sz="1200" dirty="0" err="1">
                <a:latin typeface="Malgun Gothic" panose="020B0503020000020004" pitchFamily="34" charset="-127"/>
                <a:ea typeface="Malgun Gothic" panose="020B0503020000020004" pitchFamily="34" charset="-127"/>
              </a:rPr>
              <a:t>Harací</a:t>
            </a:r>
            <a:r>
              <a:rPr lang="es-CO" sz="1200" dirty="0">
                <a:latin typeface="Malgun Gothic" panose="020B0503020000020004" pitchFamily="34" charset="-127"/>
                <a:ea typeface="Malgun Gothic" panose="020B0503020000020004" pitchFamily="34" charset="-127"/>
              </a:rPr>
              <a:t>, San Calixto, </a:t>
            </a:r>
            <a:r>
              <a:rPr lang="es-CO" sz="1200" dirty="0" err="1">
                <a:latin typeface="Malgun Gothic" panose="020B0503020000020004" pitchFamily="34" charset="-127"/>
                <a:ea typeface="Malgun Gothic" panose="020B0503020000020004" pitchFamily="34" charset="-127"/>
              </a:rPr>
              <a:t>Teoroma</a:t>
            </a:r>
            <a:r>
              <a:rPr lang="es-CO" sz="1200" dirty="0">
                <a:latin typeface="Malgun Gothic" panose="020B0503020000020004" pitchFamily="34" charset="-127"/>
                <a:ea typeface="Malgun Gothic" panose="020B0503020000020004" pitchFamily="34" charset="-127"/>
              </a:rPr>
              <a:t>, Tibú, Sardinata, Puerto Santander, El Zulia, Cúcuta, </a:t>
            </a:r>
            <a:r>
              <a:rPr lang="es-CO" sz="1200" dirty="0" err="1">
                <a:latin typeface="Malgun Gothic" panose="020B0503020000020004" pitchFamily="34" charset="-127"/>
                <a:ea typeface="Malgun Gothic" panose="020B0503020000020004" pitchFamily="34" charset="-127"/>
              </a:rPr>
              <a:t>Chinacota</a:t>
            </a:r>
            <a:r>
              <a:rPr lang="es-CO" sz="1200" dirty="0">
                <a:latin typeface="Malgun Gothic" panose="020B0503020000020004" pitchFamily="34" charset="-127"/>
                <a:ea typeface="Malgun Gothic" panose="020B0503020000020004" pitchFamily="34" charset="-127"/>
              </a:rPr>
              <a:t>, Pamplona, </a:t>
            </a:r>
            <a:r>
              <a:rPr lang="es-CO" sz="1200" dirty="0" err="1">
                <a:latin typeface="Malgun Gothic" panose="020B0503020000020004" pitchFamily="34" charset="-127"/>
                <a:ea typeface="Malgun Gothic" panose="020B0503020000020004" pitchFamily="34" charset="-127"/>
              </a:rPr>
              <a:t>Rangonvalia</a:t>
            </a:r>
            <a:r>
              <a:rPr lang="es-CO" sz="1200" dirty="0">
                <a:latin typeface="Malgun Gothic" panose="020B0503020000020004" pitchFamily="34" charset="-127"/>
                <a:ea typeface="Malgun Gothic" panose="020B0503020000020004" pitchFamily="34" charset="-127"/>
              </a:rPr>
              <a:t>, Los Patios, Villa del Rosario y San Cayetano. </a:t>
            </a: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943443620"/>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2072664" cy="1871663"/>
          </a:xfrm>
        </p:spPr>
        <p:txBody>
          <a:bodyPr>
            <a:normAutofit/>
          </a:bodyPr>
          <a:lstStyle/>
          <a:p>
            <a:pPr lvl="0" algn="ctr"/>
            <a:r>
              <a:rPr lang="es-ES" b="1" cap="small" dirty="0" smtClean="0">
                <a:solidFill>
                  <a:srgbClr val="C00000"/>
                </a:solidFill>
                <a:cs typeface="Arial" pitchFamily="34" charset="0"/>
              </a:rPr>
              <a:t>Sentencia 19</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Córdoba, Catatumbo, Montes de María y Norte de las Autodefensas Unidas de Colombia Auc</a:t>
            </a:r>
            <a:br>
              <a:rPr lang="es-CO" sz="2700" b="1" cap="small" dirty="0" smtClean="0">
                <a:solidFill>
                  <a:schemeClr val="accent3">
                    <a:lumMod val="75000"/>
                  </a:schemeClr>
                </a:solidFill>
                <a:cs typeface="Arial" pitchFamily="34" charset="0"/>
              </a:rPr>
            </a:br>
            <a:r>
              <a:rPr lang="es-ES" cap="small" dirty="0">
                <a:solidFill>
                  <a:schemeClr val="accent6">
                    <a:lumMod val="75000"/>
                  </a:schemeClr>
                </a:solidFill>
              </a:rPr>
              <a:t>Zonas de </a:t>
            </a:r>
            <a:r>
              <a:rPr lang="es-ES" cap="small" dirty="0" smtClean="0">
                <a:solidFill>
                  <a:schemeClr val="accent6">
                    <a:lumMod val="75000"/>
                  </a:schemeClr>
                </a:solidFill>
              </a:rPr>
              <a:t>Injerencia </a:t>
            </a:r>
            <a:r>
              <a:rPr lang="es-ES" sz="2000" cap="small" dirty="0" smtClean="0">
                <a:solidFill>
                  <a:schemeClr val="accent6">
                    <a:lumMod val="75000"/>
                  </a:schemeClr>
                </a:solidFill>
              </a:rPr>
              <a:t>(Continuación) </a:t>
            </a:r>
            <a:endParaRPr lang="es-CO" sz="2000" cap="small" dirty="0">
              <a:solidFill>
                <a:schemeClr val="accent6">
                  <a:lumMod val="75000"/>
                </a:schemeClr>
              </a:solidFill>
            </a:endParaRPr>
          </a:p>
        </p:txBody>
      </p:sp>
      <p:sp>
        <p:nvSpPr>
          <p:cNvPr id="5" name="Rectángulo 4"/>
          <p:cNvSpPr/>
          <p:nvPr/>
        </p:nvSpPr>
        <p:spPr>
          <a:xfrm>
            <a:off x="695400" y="2348880"/>
            <a:ext cx="11089232" cy="5093702"/>
          </a:xfrm>
          <a:prstGeom prst="rect">
            <a:avLst/>
          </a:prstGeom>
        </p:spPr>
        <p:txBody>
          <a:bodyPr wrap="square">
            <a:spAutoFit/>
          </a:bodyPr>
          <a:lstStyle/>
          <a:p>
            <a:pPr algn="just"/>
            <a:r>
              <a:rPr lang="es-CO" sz="1200" dirty="0" smtClean="0">
                <a:latin typeface="Malgun Gothic" panose="020B0503020000020004" pitchFamily="34" charset="-127"/>
                <a:ea typeface="Malgun Gothic" panose="020B0503020000020004" pitchFamily="34" charset="-127"/>
              </a:rPr>
              <a:t>BLOQUE NORTE: Aunque </a:t>
            </a:r>
            <a:r>
              <a:rPr lang="es-CO" sz="1200" dirty="0">
                <a:latin typeface="Malgun Gothic" panose="020B0503020000020004" pitchFamily="34" charset="-127"/>
                <a:ea typeface="Malgun Gothic" panose="020B0503020000020004" pitchFamily="34" charset="-127"/>
              </a:rPr>
              <a:t>su área principal de influencia estuvo determinada en los departamentos del Atlántico, Guajira, Magdalena y Cesar, el Bloque Norte ocasionalmente operó en los departamentos de Córdoba, Sucre, Santander, Norte de Santander y </a:t>
            </a:r>
            <a:r>
              <a:rPr lang="es-CO" sz="1200" dirty="0" smtClean="0">
                <a:latin typeface="Malgun Gothic" panose="020B0503020000020004" pitchFamily="34" charset="-127"/>
                <a:ea typeface="Malgun Gothic" panose="020B0503020000020004" pitchFamily="34" charset="-127"/>
              </a:rPr>
              <a:t>Bolívar*. </a:t>
            </a:r>
          </a:p>
          <a:p>
            <a:pPr algn="just"/>
            <a:endParaRPr lang="es-CO" sz="1200" dirty="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*El </a:t>
            </a:r>
            <a:r>
              <a:rPr lang="es-CO" sz="1200" dirty="0">
                <a:latin typeface="Malgun Gothic" panose="020B0503020000020004" pitchFamily="34" charset="-127"/>
                <a:ea typeface="Malgun Gothic" panose="020B0503020000020004" pitchFamily="34" charset="-127"/>
              </a:rPr>
              <a:t>Bloque Norte operó en los siguientes municipios: Aguachica, Agustín Codazzi, Algarrobo, Aracataca, </a:t>
            </a:r>
            <a:r>
              <a:rPr lang="es-CO" sz="1200" dirty="0" err="1">
                <a:latin typeface="Malgun Gothic" panose="020B0503020000020004" pitchFamily="34" charset="-127"/>
                <a:ea typeface="Malgun Gothic" panose="020B0503020000020004" pitchFamily="34" charset="-127"/>
              </a:rPr>
              <a:t>Astrea</a:t>
            </a:r>
            <a:r>
              <a:rPr lang="es-CO" sz="1200" dirty="0">
                <a:latin typeface="Malgun Gothic" panose="020B0503020000020004" pitchFamily="34" charset="-127"/>
                <a:ea typeface="Malgun Gothic" panose="020B0503020000020004" pitchFamily="34" charset="-127"/>
              </a:rPr>
              <a:t>, Balcón </a:t>
            </a:r>
          </a:p>
          <a:p>
            <a:pPr algn="just"/>
            <a:r>
              <a:rPr lang="es-CO" sz="1200" dirty="0">
                <a:latin typeface="Malgun Gothic" panose="020B0503020000020004" pitchFamily="34" charset="-127"/>
                <a:ea typeface="Malgun Gothic" panose="020B0503020000020004" pitchFamily="34" charset="-127"/>
              </a:rPr>
              <a:t>del Cesar, </a:t>
            </a:r>
            <a:r>
              <a:rPr lang="es-CO" sz="1200" dirty="0" err="1">
                <a:latin typeface="Malgun Gothic" panose="020B0503020000020004" pitchFamily="34" charset="-127"/>
                <a:ea typeface="Malgun Gothic" panose="020B0503020000020004" pitchFamily="34" charset="-127"/>
              </a:rPr>
              <a:t>Baranoa</a:t>
            </a:r>
            <a:r>
              <a:rPr lang="es-CO" sz="1200" dirty="0">
                <a:latin typeface="Malgun Gothic" panose="020B0503020000020004" pitchFamily="34" charset="-127"/>
                <a:ea typeface="Malgun Gothic" panose="020B0503020000020004" pitchFamily="34" charset="-127"/>
              </a:rPr>
              <a:t>, Barrancas, Barranquilla, Becerril, Bosconia, Calamar, Campo de La Cruz, Convención, Candelaria, Cartagena, Chibolo, Chimichagua, Chiriguana, </a:t>
            </a:r>
            <a:r>
              <a:rPr lang="es-CO" sz="1200" dirty="0" err="1">
                <a:latin typeface="Malgun Gothic" panose="020B0503020000020004" pitchFamily="34" charset="-127"/>
                <a:ea typeface="Malgun Gothic" panose="020B0503020000020004" pitchFamily="34" charset="-127"/>
              </a:rPr>
              <a:t>Cienaga</a:t>
            </a:r>
            <a:r>
              <a:rPr lang="es-CO" sz="1200" dirty="0">
                <a:latin typeface="Malgun Gothic" panose="020B0503020000020004" pitchFamily="34" charset="-127"/>
                <a:ea typeface="Malgun Gothic" panose="020B0503020000020004" pitchFamily="34" charset="-127"/>
              </a:rPr>
              <a:t>, Concordia, </a:t>
            </a:r>
            <a:r>
              <a:rPr lang="es-CO" sz="1200" dirty="0" err="1">
                <a:latin typeface="Malgun Gothic" panose="020B0503020000020004" pitchFamily="34" charset="-127"/>
                <a:ea typeface="Malgun Gothic" panose="020B0503020000020004" pitchFamily="34" charset="-127"/>
              </a:rPr>
              <a:t>Curumaní</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Dabeiba</a:t>
            </a:r>
            <a:r>
              <a:rPr lang="es-CO" sz="1200" dirty="0">
                <a:latin typeface="Malgun Gothic" panose="020B0503020000020004" pitchFamily="34" charset="-127"/>
                <a:ea typeface="Malgun Gothic" panose="020B0503020000020004" pitchFamily="34" charset="-127"/>
              </a:rPr>
              <a:t>, Dibulla, Distracción, El Banco, El Carmen, El Carmen de </a:t>
            </a:r>
            <a:r>
              <a:rPr lang="es-CO" sz="1200" dirty="0" err="1">
                <a:latin typeface="Malgun Gothic" panose="020B0503020000020004" pitchFamily="34" charset="-127"/>
                <a:ea typeface="Malgun Gothic" panose="020B0503020000020004" pitchFamily="34" charset="-127"/>
              </a:rPr>
              <a:t>Chucurí</a:t>
            </a:r>
            <a:r>
              <a:rPr lang="es-CO" sz="1200" dirty="0">
                <a:latin typeface="Malgun Gothic" panose="020B0503020000020004" pitchFamily="34" charset="-127"/>
                <a:ea typeface="Malgun Gothic" panose="020B0503020000020004" pitchFamily="34" charset="-127"/>
              </a:rPr>
              <a:t>, El Copey, El Difícil (Ariguani), El Molino, El Paso, El Piñón, El Retén, El Tarra, Fonseca, Fundación, Galapa, Gamarra, González, </a:t>
            </a:r>
            <a:r>
              <a:rPr lang="es-CO" sz="1200" dirty="0" err="1">
                <a:latin typeface="Malgun Gothic" panose="020B0503020000020004" pitchFamily="34" charset="-127"/>
                <a:ea typeface="Malgun Gothic" panose="020B0503020000020004" pitchFamily="34" charset="-127"/>
              </a:rPr>
              <a:t>Guamal</a:t>
            </a:r>
            <a:r>
              <a:rPr lang="es-CO" sz="1200" dirty="0">
                <a:latin typeface="Malgun Gothic" panose="020B0503020000020004" pitchFamily="34" charset="-127"/>
                <a:ea typeface="Malgun Gothic" panose="020B0503020000020004" pitchFamily="34" charset="-127"/>
              </a:rPr>
              <a:t>, Juan de Acosta, La Jagua de Ibirico, La Jagua del Pilar, La Loria, </a:t>
            </a:r>
            <a:r>
              <a:rPr lang="es-CO" sz="1200" dirty="0" err="1">
                <a:latin typeface="Malgun Gothic" panose="020B0503020000020004" pitchFamily="34" charset="-127"/>
                <a:ea typeface="Malgun Gothic" panose="020B0503020000020004" pitchFamily="34" charset="-127"/>
              </a:rPr>
              <a:t>Luruaco</a:t>
            </a:r>
            <a:r>
              <a:rPr lang="es-CO" sz="1200" dirty="0">
                <a:latin typeface="Malgun Gothic" panose="020B0503020000020004" pitchFamily="34" charset="-127"/>
                <a:ea typeface="Malgun Gothic" panose="020B0503020000020004" pitchFamily="34" charset="-127"/>
              </a:rPr>
              <a:t>, Maicao, Malambo, Manaure, </a:t>
            </a:r>
            <a:r>
              <a:rPr lang="es-CO" sz="1200" dirty="0" err="1">
                <a:latin typeface="Malgun Gothic" panose="020B0503020000020004" pitchFamily="34" charset="-127"/>
                <a:ea typeface="Malgun Gothic" panose="020B0503020000020004" pitchFamily="34" charset="-127"/>
              </a:rPr>
              <a:t>Maríalabaja</a:t>
            </a:r>
            <a:r>
              <a:rPr lang="es-CO" sz="1200" dirty="0">
                <a:latin typeface="Malgun Gothic" panose="020B0503020000020004" pitchFamily="34" charset="-127"/>
                <a:ea typeface="Malgun Gothic" panose="020B0503020000020004" pitchFamily="34" charset="-127"/>
              </a:rPr>
              <a:t>, Montería, Nueva Granada, Ocaña, </a:t>
            </a:r>
            <a:r>
              <a:rPr lang="es-CO" sz="1200" dirty="0" err="1">
                <a:latin typeface="Malgun Gothic" panose="020B0503020000020004" pitchFamily="34" charset="-127"/>
                <a:ea typeface="Malgun Gothic" panose="020B0503020000020004" pitchFamily="34" charset="-127"/>
              </a:rPr>
              <a:t>Pailitas</a:t>
            </a:r>
            <a:r>
              <a:rPr lang="es-CO" sz="1200" dirty="0">
                <a:latin typeface="Malgun Gothic" panose="020B0503020000020004" pitchFamily="34" charset="-127"/>
                <a:ea typeface="Malgun Gothic" panose="020B0503020000020004" pitchFamily="34" charset="-127"/>
              </a:rPr>
              <a:t>, Pedraza, Pelaya, </a:t>
            </a:r>
            <a:r>
              <a:rPr lang="es-CO" sz="1200" dirty="0" err="1">
                <a:latin typeface="Malgun Gothic" panose="020B0503020000020004" pitchFamily="34" charset="-127"/>
                <a:ea typeface="Malgun Gothic" panose="020B0503020000020004" pitchFamily="34" charset="-127"/>
              </a:rPr>
              <a:t>Pijiño</a:t>
            </a:r>
            <a:r>
              <a:rPr lang="es-CO" sz="1200" dirty="0">
                <a:latin typeface="Malgun Gothic" panose="020B0503020000020004" pitchFamily="34" charset="-127"/>
                <a:ea typeface="Malgun Gothic" panose="020B0503020000020004" pitchFamily="34" charset="-127"/>
              </a:rPr>
              <a:t> del Carmen, </a:t>
            </a:r>
            <a:r>
              <a:rPr lang="es-CO" sz="1200" dirty="0" smtClean="0">
                <a:latin typeface="Malgun Gothic" panose="020B0503020000020004" pitchFamily="34" charset="-127"/>
                <a:ea typeface="Malgun Gothic" panose="020B0503020000020004" pitchFamily="34" charset="-127"/>
              </a:rPr>
              <a:t>Piojo</a:t>
            </a:r>
            <a:r>
              <a:rPr lang="es-CO" sz="1200" dirty="0">
                <a:latin typeface="Malgun Gothic" panose="020B0503020000020004" pitchFamily="34" charset="-127"/>
                <a:ea typeface="Malgun Gothic" panose="020B0503020000020004" pitchFamily="34" charset="-127"/>
              </a:rPr>
              <a:t>, Pivijay, Plato, Polo nuevo, Ponedera, Prado-</a:t>
            </a:r>
            <a:r>
              <a:rPr lang="es-CO" sz="1200" dirty="0" err="1">
                <a:latin typeface="Malgun Gothic" panose="020B0503020000020004" pitchFamily="34" charset="-127"/>
                <a:ea typeface="Malgun Gothic" panose="020B0503020000020004" pitchFamily="34" charset="-127"/>
              </a:rPr>
              <a:t>sevilla</a:t>
            </a:r>
            <a:r>
              <a:rPr lang="es-CO" sz="1200" dirty="0">
                <a:latin typeface="Malgun Gothic" panose="020B0503020000020004" pitchFamily="34" charset="-127"/>
                <a:ea typeface="Malgun Gothic" panose="020B0503020000020004" pitchFamily="34" charset="-127"/>
              </a:rPr>
              <a:t>, Pueblo Bello, </a:t>
            </a:r>
            <a:r>
              <a:rPr lang="es-CO" sz="1200" dirty="0" err="1">
                <a:latin typeface="Malgun Gothic" panose="020B0503020000020004" pitchFamily="34" charset="-127"/>
                <a:ea typeface="Malgun Gothic" panose="020B0503020000020004" pitchFamily="34" charset="-127"/>
              </a:rPr>
              <a:t>Puebloviejo</a:t>
            </a:r>
            <a:r>
              <a:rPr lang="es-CO" sz="1200" dirty="0">
                <a:latin typeface="Malgun Gothic" panose="020B0503020000020004" pitchFamily="34" charset="-127"/>
                <a:ea typeface="Malgun Gothic" panose="020B0503020000020004" pitchFamily="34" charset="-127"/>
              </a:rPr>
              <a:t>, Puerto Colombia, Remolino, Repelón, Río de Oro, Riohacha, Robles (La Paz), Sabana Grande, Sabanalarga, Sabanas de San Ángel, Salamina, San Alberto, San Calixto, San Diego, San Juan del Cesar, San Martín, San Pedro de Urabá, San Sebastián de Buenavista, San Zenón, Santa Ana, Santa Lucia, Santa Marta, Santo Tomas, </a:t>
            </a:r>
            <a:r>
              <a:rPr lang="es-CO" sz="1200" dirty="0" err="1">
                <a:latin typeface="Malgun Gothic" panose="020B0503020000020004" pitchFamily="34" charset="-127"/>
                <a:ea typeface="Malgun Gothic" panose="020B0503020000020004" pitchFamily="34" charset="-127"/>
              </a:rPr>
              <a:t>Sitionuevo</a:t>
            </a:r>
            <a:r>
              <a:rPr lang="es-CO" sz="1200" dirty="0">
                <a:latin typeface="Malgun Gothic" panose="020B0503020000020004" pitchFamily="34" charset="-127"/>
                <a:ea typeface="Malgun Gothic" panose="020B0503020000020004" pitchFamily="34" charset="-127"/>
              </a:rPr>
              <a:t>, Soledad, Suan, Tamalameque, Tenerife, Teorama, Tibú (Santander), </a:t>
            </a:r>
            <a:r>
              <a:rPr lang="es-CO" sz="1200" dirty="0" err="1">
                <a:latin typeface="Malgun Gothic" panose="020B0503020000020004" pitchFamily="34" charset="-127"/>
                <a:ea typeface="Malgun Gothic" panose="020B0503020000020004" pitchFamily="34" charset="-127"/>
              </a:rPr>
              <a:t>Tubara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Urumita</a:t>
            </a:r>
            <a:r>
              <a:rPr lang="es-CO" sz="1200" dirty="0">
                <a:latin typeface="Malgun Gothic" panose="020B0503020000020004" pitchFamily="34" charset="-127"/>
                <a:ea typeface="Malgun Gothic" panose="020B0503020000020004" pitchFamily="34" charset="-127"/>
              </a:rPr>
              <a:t>, </a:t>
            </a:r>
            <a:r>
              <a:rPr lang="es-CO" sz="1200" dirty="0" err="1">
                <a:latin typeface="Malgun Gothic" panose="020B0503020000020004" pitchFamily="34" charset="-127"/>
                <a:ea typeface="Malgun Gothic" panose="020B0503020000020004" pitchFamily="34" charset="-127"/>
              </a:rPr>
              <a:t>Usiacurí</a:t>
            </a:r>
            <a:r>
              <a:rPr lang="es-CO" sz="1200" dirty="0">
                <a:latin typeface="Malgun Gothic" panose="020B0503020000020004" pitchFamily="34" charset="-127"/>
                <a:ea typeface="Malgun Gothic" panose="020B0503020000020004" pitchFamily="34" charset="-127"/>
              </a:rPr>
              <a:t>, Valledupar, Villanueva, Zapayan y Zona Bananera.</a:t>
            </a:r>
            <a:endParaRPr lang="es-CO" sz="1200" dirty="0" smtClean="0">
              <a:latin typeface="Malgun Gothic" panose="020B0503020000020004" pitchFamily="34" charset="-127"/>
              <a:ea typeface="Malgun Gothic" panose="020B0503020000020004" pitchFamily="34" charset="-127"/>
            </a:endParaRP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BLOQUE HÉROES DE LOS MONTES DE MARIA: Conforme </a:t>
            </a:r>
            <a:r>
              <a:rPr lang="es-CO" sz="1200" dirty="0">
                <a:latin typeface="Malgun Gothic" panose="020B0503020000020004" pitchFamily="34" charset="-127"/>
                <a:ea typeface="Malgun Gothic" panose="020B0503020000020004" pitchFamily="34" charset="-127"/>
              </a:rPr>
              <a:t>a como se acredita en el proceso el referido Bloque paramilitar circunscribió su radio de operación al centro y norte de los departamentos de Sucre y Bolívar</a:t>
            </a:r>
            <a:r>
              <a:rPr lang="es-CO" sz="1200" b="1" dirty="0">
                <a:latin typeface="Malgun Gothic" panose="020B0503020000020004" pitchFamily="34" charset="-127"/>
                <a:ea typeface="Malgun Gothic" panose="020B0503020000020004" pitchFamily="34" charset="-127"/>
              </a:rPr>
              <a:t>. </a:t>
            </a:r>
            <a:endParaRPr lang="es-CO" sz="1200" dirty="0">
              <a:latin typeface="Malgun Gothic" panose="020B0503020000020004" pitchFamily="34" charset="-127"/>
              <a:ea typeface="Malgun Gothic" panose="020B0503020000020004" pitchFamily="34" charset="-127"/>
            </a:endParaRPr>
          </a:p>
          <a:p>
            <a:pPr algn="just"/>
            <a:endParaRPr lang="es-CO" sz="1200" dirty="0" smtClean="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En </a:t>
            </a:r>
            <a:r>
              <a:rPr lang="es-CO" sz="1200" dirty="0">
                <a:latin typeface="Malgun Gothic" panose="020B0503020000020004" pitchFamily="34" charset="-127"/>
                <a:ea typeface="Malgun Gothic" panose="020B0503020000020004" pitchFamily="34" charset="-127"/>
              </a:rPr>
              <a:t>ese orden se tiene que en lo que respecta al departamento de Bolívar ejerció injerencia en los Municipios de Zambrano, Córdoba, Carmen de Bolívar, El Guamo, San Juan Nepomuceno, San Jacinto, Calamar, </a:t>
            </a:r>
            <a:r>
              <a:rPr lang="es-CO" sz="1200" dirty="0" err="1">
                <a:latin typeface="Malgun Gothic" panose="020B0503020000020004" pitchFamily="34" charset="-127"/>
                <a:ea typeface="Malgun Gothic" panose="020B0503020000020004" pitchFamily="34" charset="-127"/>
              </a:rPr>
              <a:t>Maria</a:t>
            </a:r>
            <a:r>
              <a:rPr lang="es-CO" sz="1200" dirty="0">
                <a:latin typeface="Malgun Gothic" panose="020B0503020000020004" pitchFamily="34" charset="-127"/>
                <a:ea typeface="Malgun Gothic" panose="020B0503020000020004" pitchFamily="34" charset="-127"/>
              </a:rPr>
              <a:t> La Baja, Arjona, Villanueva y Turbaco; y los Corregimientos de La Sierra, El Salado Corralito, Porquera, Jesús del Monte, Caracolí, San Isidro, </a:t>
            </a:r>
            <a:r>
              <a:rPr lang="es-CO" sz="1200" dirty="0" err="1">
                <a:latin typeface="Malgun Gothic" panose="020B0503020000020004" pitchFamily="34" charset="-127"/>
                <a:ea typeface="Malgun Gothic" panose="020B0503020000020004" pitchFamily="34" charset="-127"/>
              </a:rPr>
              <a:t>Charquitas</a:t>
            </a:r>
            <a:r>
              <a:rPr lang="es-CO" sz="1200" dirty="0">
                <a:latin typeface="Malgun Gothic" panose="020B0503020000020004" pitchFamily="34" charset="-127"/>
                <a:ea typeface="Malgun Gothic" panose="020B0503020000020004" pitchFamily="34" charset="-127"/>
              </a:rPr>
              <a:t>, La Arena, Hundible, </a:t>
            </a:r>
            <a:r>
              <a:rPr lang="es-CO" sz="1200" dirty="0" err="1">
                <a:latin typeface="Malgun Gothic" panose="020B0503020000020004" pitchFamily="34" charset="-127"/>
                <a:ea typeface="Malgun Gothic" panose="020B0503020000020004" pitchFamily="34" charset="-127"/>
              </a:rPr>
              <a:t>Macayepo</a:t>
            </a:r>
            <a:r>
              <a:rPr lang="es-CO" sz="1200" dirty="0">
                <a:latin typeface="Malgun Gothic" panose="020B0503020000020004" pitchFamily="34" charset="-127"/>
                <a:ea typeface="Malgun Gothic" panose="020B0503020000020004" pitchFamily="34" charset="-127"/>
              </a:rPr>
              <a:t>, Huamanga, Mula, Mesa y Mesitas. </a:t>
            </a:r>
            <a:endParaRPr lang="es-CO" sz="1200" dirty="0" smtClean="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r>
              <a:rPr lang="es-CO" sz="1200" dirty="0" smtClean="0">
                <a:latin typeface="Malgun Gothic" panose="020B0503020000020004" pitchFamily="34" charset="-127"/>
                <a:ea typeface="Malgun Gothic" panose="020B0503020000020004" pitchFamily="34" charset="-127"/>
              </a:rPr>
              <a:t>En </a:t>
            </a:r>
            <a:r>
              <a:rPr lang="es-CO" sz="1200" dirty="0">
                <a:latin typeface="Malgun Gothic" panose="020B0503020000020004" pitchFamily="34" charset="-127"/>
                <a:ea typeface="Malgun Gothic" panose="020B0503020000020004" pitchFamily="34" charset="-127"/>
              </a:rPr>
              <a:t>cuanto al departamento de Sucre las áreas de mayor injerencia paramilitar se concretaron en los Municipios de San Onofre, Tolú Viejo, </a:t>
            </a:r>
            <a:r>
              <a:rPr lang="es-CO" sz="1200" dirty="0" err="1">
                <a:latin typeface="Malgun Gothic" panose="020B0503020000020004" pitchFamily="34" charset="-127"/>
                <a:ea typeface="Malgun Gothic" panose="020B0503020000020004" pitchFamily="34" charset="-127"/>
              </a:rPr>
              <a:t>Colosó</a:t>
            </a:r>
            <a:r>
              <a:rPr lang="es-CO" sz="1200" dirty="0">
                <a:latin typeface="Malgun Gothic" panose="020B0503020000020004" pitchFamily="34" charset="-127"/>
                <a:ea typeface="Malgun Gothic" panose="020B0503020000020004" pitchFamily="34" charset="-127"/>
              </a:rPr>
              <a:t>, Chalán, Los Palmitos, Tolú y Ovejas; y los Corregimientos de Palo Alto, </a:t>
            </a:r>
            <a:r>
              <a:rPr lang="es-CO" sz="1200" dirty="0" err="1">
                <a:latin typeface="Malgun Gothic" panose="020B0503020000020004" pitchFamily="34" charset="-127"/>
                <a:ea typeface="Malgun Gothic" panose="020B0503020000020004" pitchFamily="34" charset="-127"/>
              </a:rPr>
              <a:t>Berrugas</a:t>
            </a:r>
            <a:r>
              <a:rPr lang="es-CO" sz="1200" dirty="0">
                <a:latin typeface="Malgun Gothic" panose="020B0503020000020004" pitchFamily="34" charset="-127"/>
                <a:ea typeface="Malgun Gothic" panose="020B0503020000020004" pitchFamily="34" charset="-127"/>
              </a:rPr>
              <a:t>, El Rincón, Algarrobal, Pita Arriba, Pita el Medio y Pita Abajo, Don Gabriel, </a:t>
            </a:r>
            <a:r>
              <a:rPr lang="es-CO" sz="1200" dirty="0" err="1">
                <a:latin typeface="Malgun Gothic" panose="020B0503020000020004" pitchFamily="34" charset="-127"/>
                <a:ea typeface="Malgun Gothic" panose="020B0503020000020004" pitchFamily="34" charset="-127"/>
              </a:rPr>
              <a:t>Chengue</a:t>
            </a:r>
            <a:r>
              <a:rPr lang="es-CO" sz="1200" dirty="0">
                <a:latin typeface="Malgun Gothic" panose="020B0503020000020004" pitchFamily="34" charset="-127"/>
                <a:ea typeface="Malgun Gothic" panose="020B0503020000020004" pitchFamily="34" charset="-127"/>
              </a:rPr>
              <a:t> y Chinulito. </a:t>
            </a:r>
          </a:p>
          <a:p>
            <a:endParaRPr lang="es-CO" sz="13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algn="just"/>
            <a:endParaRPr lang="es-CO" sz="1200" dirty="0">
              <a:latin typeface="Malgun Gothic" panose="020B0503020000020004" pitchFamily="34" charset="-127"/>
              <a:ea typeface="Malgun Gothic" panose="020B0503020000020004" pitchFamily="34" charset="-127"/>
            </a:endParaRPr>
          </a:p>
          <a:p>
            <a:pPr lvl="0"/>
            <a:endParaRPr lang="es-CO" sz="1200" dirty="0"/>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047979139"/>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923304925"/>
              </p:ext>
            </p:extLst>
          </p:nvPr>
        </p:nvGraphicFramePr>
        <p:xfrm>
          <a:off x="407367" y="3226287"/>
          <a:ext cx="6068119" cy="1426849"/>
        </p:xfrm>
        <a:graphic>
          <a:graphicData uri="http://schemas.openxmlformats.org/drawingml/2006/table">
            <a:tbl>
              <a:tblPr firstRow="1" bandRow="1">
                <a:tableStyleId>{5C22544A-7EE6-4342-B048-85BDC9FD1C3A}</a:tableStyleId>
              </a:tblPr>
              <a:tblGrid>
                <a:gridCol w="4110661"/>
                <a:gridCol w="1957458"/>
              </a:tblGrid>
              <a:tr h="673898">
                <a:tc gridSpan="2">
                  <a:txBody>
                    <a:bodyPr/>
                    <a:lstStyle/>
                    <a:p>
                      <a:pPr marL="0" indent="0" algn="ctr" defTabSz="179388"/>
                      <a:r>
                        <a:rPr lang="es-ES" sz="1400" dirty="0" smtClean="0">
                          <a:solidFill>
                            <a:srgbClr val="FFFFCC"/>
                          </a:solidFill>
                        </a:rPr>
                        <a:t>FRENTE</a:t>
                      </a:r>
                      <a:r>
                        <a:rPr lang="es-ES" sz="1400" baseline="0" dirty="0" smtClean="0">
                          <a:solidFill>
                            <a:srgbClr val="FFFFCC"/>
                          </a:solidFill>
                        </a:rPr>
                        <a:t> HÉCTOR JULIO PEINADO BECERRA</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752951">
                <a:tc>
                  <a:txBody>
                    <a:bodyPr/>
                    <a:lstStyle/>
                    <a:p>
                      <a:pPr marL="358775" indent="-358775" algn="l" fontAlgn="ctr"/>
                      <a:r>
                        <a:rPr lang="es-CO" sz="1400" b="1" i="0" u="none" strike="noStrike" dirty="0" smtClean="0">
                          <a:solidFill>
                            <a:schemeClr val="accent1">
                              <a:lumMod val="75000"/>
                            </a:schemeClr>
                          </a:solidFill>
                          <a:effectLst/>
                          <a:latin typeface="Calibri" panose="020F0502020204030204" pitchFamily="34" charset="0"/>
                        </a:rPr>
                        <a:t>              JUAN FRANCISCO PRADA MÁRQUEZ</a:t>
                      </a:r>
                      <a:endParaRPr lang="es-CO" sz="14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r>
                        <a:rPr lang="es-CO" sz="1400" b="0" i="0" u="none" strike="noStrike" dirty="0" smtClean="0">
                          <a:solidFill>
                            <a:schemeClr val="bg2">
                              <a:lumMod val="25000"/>
                            </a:schemeClr>
                          </a:solidFill>
                          <a:effectLst/>
                          <a:latin typeface="Calibri" panose="020F0502020204030204" pitchFamily="34" charset="0"/>
                        </a:rPr>
                        <a:t>Comandante</a:t>
                      </a:r>
                      <a:r>
                        <a:rPr lang="es-CO" sz="1400" b="0" i="0" u="none" strike="noStrike" baseline="0" dirty="0" smtClean="0">
                          <a:solidFill>
                            <a:schemeClr val="bg2">
                              <a:lumMod val="25000"/>
                            </a:schemeClr>
                          </a:solidFill>
                          <a:effectLst/>
                          <a:latin typeface="Calibri" panose="020F0502020204030204" pitchFamily="34" charset="0"/>
                        </a:rPr>
                        <a:t> </a:t>
                      </a: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248128" y="908720"/>
            <a:ext cx="4539536"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172 </a:t>
            </a:r>
          </a:p>
          <a:p>
            <a:pPr algn="r"/>
            <a:r>
              <a:rPr lang="es-ES" sz="1600" b="1" cap="small" dirty="0" smtClean="0">
                <a:solidFill>
                  <a:schemeClr val="accent5">
                    <a:lumMod val="20000"/>
                    <a:lumOff val="80000"/>
                  </a:schemeClr>
                </a:solidFill>
              </a:rPr>
              <a:t>Hechos: 104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400  </a:t>
            </a:r>
            <a:endParaRPr lang="es-ES" sz="1600" b="1" cap="small" dirty="0">
              <a:solidFill>
                <a:schemeClr val="accent5">
                  <a:lumMod val="20000"/>
                  <a:lumOff val="80000"/>
                </a:schemeClr>
              </a:solidFill>
            </a:endParaRPr>
          </a:p>
        </p:txBody>
      </p:sp>
      <p:graphicFrame>
        <p:nvGraphicFramePr>
          <p:cNvPr id="2" name="Tabla 1"/>
          <p:cNvGraphicFramePr>
            <a:graphicFrameLocks noGrp="1"/>
          </p:cNvGraphicFramePr>
          <p:nvPr>
            <p:extLst/>
          </p:nvPr>
        </p:nvGraphicFramePr>
        <p:xfrm>
          <a:off x="5572846" y="4730429"/>
          <a:ext cx="6408712" cy="925533"/>
        </p:xfrm>
        <a:graphic>
          <a:graphicData uri="http://schemas.openxmlformats.org/drawingml/2006/table">
            <a:tbl>
              <a:tblPr firstRow="1" bandRow="1">
                <a:tableStyleId>{5C22544A-7EE6-4342-B048-85BDC9FD1C3A}</a:tableStyleId>
              </a:tblPr>
              <a:tblGrid>
                <a:gridCol w="2074831"/>
                <a:gridCol w="589465"/>
                <a:gridCol w="2908492"/>
                <a:gridCol w="835924"/>
              </a:tblGrid>
              <a:tr h="280525">
                <a:tc gridSpan="4">
                  <a:txBody>
                    <a:bodyPr/>
                    <a:lstStyle/>
                    <a:p>
                      <a:pPr algn="ctr"/>
                      <a:r>
                        <a:rPr lang="es-ES" sz="1400" dirty="0" smtClean="0"/>
                        <a:t>Conductas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315933">
                <a:tc>
                  <a:txBody>
                    <a:bodyPr/>
                    <a:lstStyle/>
                    <a:p>
                      <a:r>
                        <a:rPr lang="es-ES" sz="1400" dirty="0" smtClean="0"/>
                        <a:t>Homicidios</a:t>
                      </a:r>
                      <a:endParaRPr lang="es-ES" sz="1400" dirty="0"/>
                    </a:p>
                  </a:txBody>
                  <a:tcPr/>
                </a:tc>
                <a:tc>
                  <a:txBody>
                    <a:bodyPr/>
                    <a:lstStyle/>
                    <a:p>
                      <a:r>
                        <a:rPr lang="es-ES" sz="1400" dirty="0" smtClean="0"/>
                        <a:t>102</a:t>
                      </a:r>
                      <a:endParaRPr lang="es-ES" sz="1400" dirty="0"/>
                    </a:p>
                  </a:txBody>
                  <a:tcPr/>
                </a:tc>
                <a:tc>
                  <a:txBody>
                    <a:bodyPr/>
                    <a:lstStyle/>
                    <a:p>
                      <a:r>
                        <a:rPr lang="es-ES" sz="1400" dirty="0" smtClean="0"/>
                        <a:t>Secuestro</a:t>
                      </a:r>
                      <a:endParaRPr lang="es-ES" sz="1400" dirty="0"/>
                    </a:p>
                  </a:txBody>
                  <a:tcPr/>
                </a:tc>
                <a:tc>
                  <a:txBody>
                    <a:bodyPr/>
                    <a:lstStyle/>
                    <a:p>
                      <a:r>
                        <a:rPr lang="es-ES" sz="1400" dirty="0" smtClean="0"/>
                        <a:t>35</a:t>
                      </a:r>
                      <a:endParaRPr lang="es-ES" sz="1400" dirty="0"/>
                    </a:p>
                  </a:txBody>
                  <a:tcPr/>
                </a:tc>
              </a:tr>
              <a:tr h="280525">
                <a:tc>
                  <a:txBody>
                    <a:bodyPr/>
                    <a:lstStyle/>
                    <a:p>
                      <a:r>
                        <a:rPr lang="es-ES" sz="1400" dirty="0" smtClean="0"/>
                        <a:t>Desplazamiento forzado</a:t>
                      </a:r>
                      <a:endParaRPr lang="es-ES" sz="1400" dirty="0"/>
                    </a:p>
                  </a:txBody>
                  <a:tcPr/>
                </a:tc>
                <a:tc>
                  <a:txBody>
                    <a:bodyPr/>
                    <a:lstStyle/>
                    <a:p>
                      <a:r>
                        <a:rPr lang="es-ES" sz="1400" dirty="0" smtClean="0"/>
                        <a:t>28</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7</a:t>
                      </a:r>
                      <a:endParaRPr lang="es-ES" sz="1400" dirty="0"/>
                    </a:p>
                  </a:txBody>
                  <a:tcPr/>
                </a:tc>
              </a:tr>
            </a:tbl>
          </a:graphicData>
        </a:graphic>
      </p:graphicFrame>
      <p:sp>
        <p:nvSpPr>
          <p:cNvPr id="8" name="CuadroTexto 7"/>
          <p:cNvSpPr txBox="1"/>
          <p:nvPr/>
        </p:nvSpPr>
        <p:spPr>
          <a:xfrm>
            <a:off x="695400" y="2819837"/>
            <a:ext cx="6480720" cy="369332"/>
          </a:xfrm>
          <a:prstGeom prst="rect">
            <a:avLst/>
          </a:prstGeom>
          <a:noFill/>
        </p:spPr>
        <p:txBody>
          <a:bodyPr wrap="square" rtlCol="0">
            <a:spAutoFit/>
          </a:bodyPr>
          <a:lstStyle/>
          <a:p>
            <a:r>
              <a:rPr lang="es-CO">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10" name="16 Tabla"/>
          <p:cNvGraphicFramePr>
            <a:graphicFrameLocks noGrp="1"/>
          </p:cNvGraphicFramePr>
          <p:nvPr>
            <p:extLst>
              <p:ext uri="{D42A27DB-BD31-4B8C-83A1-F6EECF244321}">
                <p14:modId xmlns:p14="http://schemas.microsoft.com/office/powerpoint/2010/main" val="1722628159"/>
              </p:ext>
            </p:extLst>
          </p:nvPr>
        </p:nvGraphicFramePr>
        <p:xfrm>
          <a:off x="407368" y="620686"/>
          <a:ext cx="7060206" cy="1939017"/>
        </p:xfrm>
        <a:graphic>
          <a:graphicData uri="http://schemas.openxmlformats.org/drawingml/2006/table">
            <a:tbl>
              <a:tblPr firstRow="1" bandRow="1">
                <a:tableStyleId>{5C22544A-7EE6-4342-B048-85BDC9FD1C3A}</a:tableStyleId>
              </a:tblPr>
              <a:tblGrid>
                <a:gridCol w="3492944"/>
                <a:gridCol w="3567262"/>
              </a:tblGrid>
              <a:tr h="475977">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kern="1200" cap="small" dirty="0" smtClean="0"/>
                        <a:t>FRENTE</a:t>
                      </a:r>
                      <a:r>
                        <a:rPr lang="es-ES" sz="1800" kern="1200" cap="small" baseline="0" dirty="0" smtClean="0"/>
                        <a:t> HECTOR JULIO PEINADO BECERRA</a:t>
                      </a:r>
                      <a:endParaRPr lang="es-ES" dirty="0">
                        <a:solidFill>
                          <a:srgbClr val="FFFF66"/>
                        </a:solidFill>
                      </a:endParaRPr>
                    </a:p>
                  </a:txBody>
                  <a:tcPr/>
                </a:tc>
                <a:tc hMerge="1">
                  <a:txBody>
                    <a:bodyPr/>
                    <a:lstStyle/>
                    <a:p>
                      <a:endParaRPr lang="es-ES" dirty="0"/>
                    </a:p>
                  </a:txBody>
                  <a:tcPr/>
                </a:tc>
              </a:tr>
              <a:tr h="690769">
                <a:tc>
                  <a:txBody>
                    <a:bodyPr/>
                    <a:lstStyle/>
                    <a:p>
                      <a:r>
                        <a:rPr lang="es-ES" sz="1400" dirty="0" smtClean="0"/>
                        <a:t>Primera Instancia. </a:t>
                      </a:r>
                      <a:r>
                        <a:rPr lang="es-ES" sz="1050" dirty="0" smtClean="0"/>
                        <a:t>M.P. Dra.</a:t>
                      </a:r>
                      <a:r>
                        <a:rPr lang="es-ES" sz="1050" baseline="0" dirty="0" smtClean="0"/>
                        <a:t> </a:t>
                      </a:r>
                      <a:r>
                        <a:rPr lang="es-ES" sz="1050" baseline="0" dirty="0" err="1" smtClean="0"/>
                        <a:t>Léster</a:t>
                      </a:r>
                      <a:r>
                        <a:rPr lang="es-ES" sz="1050" baseline="0" dirty="0" smtClean="0"/>
                        <a:t> María González Romero</a:t>
                      </a:r>
                    </a:p>
                    <a:p>
                      <a:endParaRPr lang="es-ES" sz="1050" baseline="0" dirty="0" smtClean="0"/>
                    </a:p>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Segunda Instancia. </a:t>
                      </a:r>
                      <a:r>
                        <a:rPr lang="es-ES" sz="1050" dirty="0" smtClean="0"/>
                        <a:t>M.P. Dr.</a:t>
                      </a:r>
                      <a:r>
                        <a:rPr lang="es-ES" sz="1050" baseline="0" dirty="0" smtClean="0"/>
                        <a:t> Gustavo Enrique Malo Fernández</a:t>
                      </a:r>
                    </a:p>
                    <a:p>
                      <a:endParaRPr lang="es-ES" sz="1050" baseline="0" dirty="0" smtClean="0"/>
                    </a:p>
                  </a:txBody>
                  <a:tcPr/>
                </a:tc>
                <a:tc>
                  <a:txBody>
                    <a:bodyPr/>
                    <a:lstStyle/>
                    <a:p>
                      <a:r>
                        <a:rPr lang="es-ES" sz="1400" dirty="0" smtClean="0"/>
                        <a:t>11 de</a:t>
                      </a:r>
                      <a:r>
                        <a:rPr lang="es-ES" sz="1400" baseline="0" dirty="0" smtClean="0"/>
                        <a:t> diciembre de 2014.  </a:t>
                      </a:r>
                      <a:r>
                        <a:rPr lang="es-ES" sz="1400" baseline="0" dirty="0" smtClean="0">
                          <a:hlinkClick r:id="rId2"/>
                        </a:rPr>
                        <a:t>Ver Sentencia</a:t>
                      </a:r>
                      <a:r>
                        <a:rPr lang="es-ES" sz="1400" baseline="0" dirty="0" smtClean="0"/>
                        <a:t>.   </a:t>
                      </a:r>
                      <a:endParaRPr lang="es-ES" sz="1400" dirty="0" smtClean="0"/>
                    </a:p>
                    <a:p>
                      <a:r>
                        <a:rPr lang="es-ES" sz="1400" dirty="0" smtClean="0"/>
                        <a:t>Aclaración</a:t>
                      </a:r>
                      <a:r>
                        <a:rPr lang="es-ES" sz="1400" baseline="0" dirty="0" smtClean="0"/>
                        <a:t> de la sentencia. </a:t>
                      </a:r>
                      <a:r>
                        <a:rPr lang="es-ES" sz="1400" baseline="0" dirty="0" smtClean="0">
                          <a:hlinkClick r:id="rId3"/>
                        </a:rPr>
                        <a:t>Ver Sentencia.</a:t>
                      </a:r>
                      <a:endParaRPr lang="es-ES" sz="1400" dirty="0" smtClean="0"/>
                    </a:p>
                    <a:p>
                      <a:endParaRPr lang="es-ES" sz="1400" dirty="0" smtClean="0"/>
                    </a:p>
                    <a:p>
                      <a:r>
                        <a:rPr lang="es-ES" sz="1400" dirty="0" smtClean="0"/>
                        <a:t>Rad: 46084 7 de octubre</a:t>
                      </a:r>
                      <a:r>
                        <a:rPr lang="es-ES" sz="1400" baseline="0" dirty="0" smtClean="0"/>
                        <a:t> de 2015.  </a:t>
                      </a:r>
                      <a:r>
                        <a:rPr lang="es-ES" sz="1400" u="sng" baseline="0" dirty="0" smtClean="0">
                          <a:solidFill>
                            <a:srgbClr val="7030A0"/>
                          </a:solidFill>
                          <a:hlinkClick r:id="rId4"/>
                        </a:rPr>
                        <a:t>Ver</a:t>
                      </a:r>
                      <a:r>
                        <a:rPr lang="es-ES" sz="1400" u="sng" baseline="0" dirty="0" smtClean="0">
                          <a:solidFill>
                            <a:srgbClr val="7030A0"/>
                          </a:solidFill>
                        </a:rPr>
                        <a:t> Sentencia</a:t>
                      </a:r>
                      <a:endParaRPr lang="es-ES" sz="1400" u="sng" dirty="0">
                        <a:solidFill>
                          <a:srgbClr val="7030A0"/>
                        </a:solidFill>
                      </a:endParaRPr>
                    </a:p>
                  </a:txBody>
                  <a:tcPr/>
                </a:tc>
              </a:tr>
              <a:tr h="287821">
                <a:tc>
                  <a:txBody>
                    <a:bodyPr/>
                    <a:lstStyle/>
                    <a:p>
                      <a:r>
                        <a:rPr lang="es-ES" sz="1400" dirty="0" smtClean="0"/>
                        <a:t>Postulados</a:t>
                      </a:r>
                      <a:endParaRPr lang="es-ES" sz="1050" dirty="0"/>
                    </a:p>
                  </a:txBody>
                  <a:tcPr/>
                </a:tc>
                <a:tc>
                  <a:txBody>
                    <a:bodyPr/>
                    <a:lstStyle/>
                    <a:p>
                      <a:r>
                        <a:rPr lang="es-ES" sz="1400" dirty="0" smtClean="0"/>
                        <a:t>Juan</a:t>
                      </a:r>
                      <a:r>
                        <a:rPr lang="es-ES" sz="1400" baseline="0" dirty="0" smtClean="0"/>
                        <a:t> Francisco Prada Márquez</a:t>
                      </a:r>
                      <a:endParaRPr lang="es-ES" sz="1400" dirty="0"/>
                    </a:p>
                  </a:txBody>
                  <a:tcPr/>
                </a:tc>
              </a:tr>
            </a:tbl>
          </a:graphicData>
        </a:graphic>
      </p:graphicFrame>
      <p:sp>
        <p:nvSpPr>
          <p:cNvPr id="11"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20</a:t>
            </a:r>
            <a:endParaRPr lang="es-ES" cap="small" dirty="0">
              <a:solidFill>
                <a:srgbClr val="C00000"/>
              </a:solidFill>
              <a:latin typeface="Agency FB" panose="020B0503020202020204" pitchFamily="34" charset="0"/>
            </a:endParaRPr>
          </a:p>
        </p:txBody>
      </p:sp>
      <p:pic>
        <p:nvPicPr>
          <p:cNvPr id="1026" name="Picture 2" descr="http://www.fiscalia.gov.co:8080/fotos/7134865.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0572" y="3982286"/>
            <a:ext cx="489655" cy="612070"/>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Group 111"/>
          <p:cNvGrpSpPr>
            <a:grpSpLocks/>
          </p:cNvGrpSpPr>
          <p:nvPr/>
        </p:nvGrpSpPr>
        <p:grpSpPr bwMode="auto">
          <a:xfrm>
            <a:off x="8257478" y="2238350"/>
            <a:ext cx="3228081" cy="1944216"/>
            <a:chOff x="748" y="80"/>
            <a:chExt cx="6495" cy="4240"/>
          </a:xfrm>
        </p:grpSpPr>
        <p:sp>
          <p:nvSpPr>
            <p:cNvPr id="1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2"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3"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6"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7"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9"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50"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Oval 106"/>
            <p:cNvSpPr>
              <a:spLocks noChangeArrowheads="1"/>
            </p:cNvSpPr>
            <p:nvPr/>
          </p:nvSpPr>
          <p:spPr bwMode="auto">
            <a:xfrm>
              <a:off x="4225" y="1493"/>
              <a:ext cx="258" cy="271"/>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52"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121 CuadroTexto"/>
          <p:cNvSpPr txBox="1"/>
          <p:nvPr/>
        </p:nvSpPr>
        <p:spPr>
          <a:xfrm>
            <a:off x="9736163" y="3982286"/>
            <a:ext cx="180712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243653620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975113875"/>
              </p:ext>
            </p:extLst>
          </p:nvPr>
        </p:nvGraphicFramePr>
        <p:xfrm>
          <a:off x="479376" y="4149080"/>
          <a:ext cx="10640096" cy="2446020"/>
        </p:xfrm>
        <a:graphic>
          <a:graphicData uri="http://schemas.openxmlformats.org/drawingml/2006/table">
            <a:tbl>
              <a:tblPr firstRow="1" bandRow="1">
                <a:tableStyleId>{5C22544A-7EE6-4342-B048-85BDC9FD1C3A}</a:tableStyleId>
              </a:tblPr>
              <a:tblGrid>
                <a:gridCol w="2660024"/>
                <a:gridCol w="2660024"/>
                <a:gridCol w="2660024"/>
                <a:gridCol w="2660024"/>
              </a:tblGrid>
              <a:tr h="272551">
                <a:tc gridSpan="4">
                  <a:txBody>
                    <a:bodyPr/>
                    <a:lstStyle/>
                    <a:p>
                      <a:pPr marL="0" indent="0" algn="ctr" defTabSz="179388"/>
                      <a:r>
                        <a:rPr lang="es-ES" sz="1400" b="1" dirty="0" smtClean="0">
                          <a:solidFill>
                            <a:srgbClr val="FFFFCC"/>
                          </a:solidFill>
                        </a:rPr>
                        <a:t>POSTULADOS</a:t>
                      </a:r>
                      <a:endParaRPr lang="es-ES" sz="1400" b="1"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 ARNUBIO </a:t>
                      </a:r>
                      <a:r>
                        <a:rPr lang="es-CO" sz="1000" b="1" i="0" u="none" strike="noStrike" dirty="0">
                          <a:solidFill>
                            <a:schemeClr val="tx2">
                              <a:lumMod val="75000"/>
                            </a:schemeClr>
                          </a:solidFill>
                          <a:effectLst/>
                          <a:latin typeface="Calibri" panose="020F0502020204030204" pitchFamily="34" charset="0"/>
                        </a:rPr>
                        <a:t>TRIANA MAHECHA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15. ANTONIO </a:t>
                      </a:r>
                      <a:r>
                        <a:rPr lang="es-CO" sz="1000" b="1" i="0" u="none" strike="noStrike" dirty="0">
                          <a:solidFill>
                            <a:schemeClr val="tx2">
                              <a:lumMod val="75000"/>
                            </a:schemeClr>
                          </a:solidFill>
                          <a:effectLst/>
                          <a:latin typeface="Calibri" panose="020F0502020204030204" pitchFamily="34" charset="0"/>
                        </a:rPr>
                        <a:t>DE JESUS SERNA DURANGO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SEGUNDO </a:t>
                      </a:r>
                      <a:r>
                        <a:rPr lang="es-CO" sz="1000" b="0" i="0" u="none" strike="noStrike" dirty="0" smtClean="0">
                          <a:solidFill>
                            <a:srgbClr val="366092"/>
                          </a:solidFill>
                          <a:effectLst/>
                          <a:latin typeface="Calibri" panose="020F0502020204030204" pitchFamily="34" charset="0"/>
                        </a:rPr>
                        <a:t>COMANDANTE </a:t>
                      </a:r>
                      <a:r>
                        <a:rPr lang="es-CO" sz="1000" b="0" i="0" u="none" strike="noStrike" dirty="0">
                          <a:solidFill>
                            <a:srgbClr val="366092"/>
                          </a:solidFill>
                          <a:effectLst/>
                          <a:latin typeface="Calibri" panose="020F0502020204030204" pitchFamily="34" charset="0"/>
                        </a:rPr>
                        <a:t>DE </a:t>
                      </a:r>
                      <a:r>
                        <a:rPr lang="es-CO" sz="1000" b="0" i="0" u="none" strike="noStrike" dirty="0" smtClean="0">
                          <a:solidFill>
                            <a:srgbClr val="366092"/>
                          </a:solidFill>
                          <a:effectLst/>
                          <a:latin typeface="Calibri" panose="020F0502020204030204" pitchFamily="34" charset="0"/>
                        </a:rPr>
                        <a:t>FRENTE</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 GERARDO </a:t>
                      </a:r>
                      <a:r>
                        <a:rPr lang="es-CO" sz="1000" b="1" i="0" u="none" strike="noStrike" dirty="0">
                          <a:solidFill>
                            <a:schemeClr val="tx2">
                              <a:lumMod val="75000"/>
                            </a:schemeClr>
                          </a:solidFill>
                          <a:effectLst/>
                          <a:latin typeface="Calibri" panose="020F0502020204030204" pitchFamily="34" charset="0"/>
                        </a:rPr>
                        <a:t>ZULUAGA CLAVIJO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SEGUNDO COMANDANTE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16. JHON </a:t>
                      </a:r>
                      <a:r>
                        <a:rPr lang="es-CO" sz="1000" b="1" i="0" u="none" strike="noStrike" dirty="0">
                          <a:solidFill>
                            <a:schemeClr val="tx2">
                              <a:lumMod val="75000"/>
                            </a:schemeClr>
                          </a:solidFill>
                          <a:effectLst/>
                          <a:latin typeface="Calibri" panose="020F0502020204030204" pitchFamily="34" charset="0"/>
                        </a:rPr>
                        <a:t>JAIRO PALOMEQUE MOSQUERA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3. ALVARO </a:t>
                      </a:r>
                      <a:r>
                        <a:rPr lang="es-CO" sz="1000" b="1" i="0" u="none" strike="noStrike" dirty="0">
                          <a:solidFill>
                            <a:schemeClr val="tx2">
                              <a:lumMod val="75000"/>
                            </a:schemeClr>
                          </a:solidFill>
                          <a:effectLst/>
                          <a:latin typeface="Calibri" panose="020F0502020204030204" pitchFamily="34" charset="0"/>
                        </a:rPr>
                        <a:t>SEPULVEDA QUINTERO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MILITAR</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17. JORGE </a:t>
                      </a:r>
                      <a:r>
                        <a:rPr lang="es-CO" sz="1000" b="1" i="0" u="none" strike="noStrike" dirty="0">
                          <a:solidFill>
                            <a:schemeClr val="tx2">
                              <a:lumMod val="75000"/>
                            </a:schemeClr>
                          </a:solidFill>
                          <a:effectLst/>
                          <a:latin typeface="Calibri" panose="020F0502020204030204" pitchFamily="34" charset="0"/>
                        </a:rPr>
                        <a:t>ENRIQUE ANDRADE SAJONERO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INSTRUCTOR DE ESCUELA</a:t>
                      </a:r>
                    </a:p>
                  </a:txBody>
                  <a:tcPr marL="0" marR="0" marT="0" marB="0" anchor="ctr">
                    <a:solidFill>
                      <a:schemeClr val="bg1">
                        <a:lumMod val="95000"/>
                      </a:schemeClr>
                    </a:solidFill>
                  </a:tcPr>
                </a:tc>
              </a:tr>
              <a:tr h="136275">
                <a:tc>
                  <a:txBody>
                    <a:bodyPr/>
                    <a:lstStyle/>
                    <a:p>
                      <a:pPr algn="l" fontAlgn="ctr"/>
                      <a:r>
                        <a:rPr lang="pt-BR" sz="1000" b="1" i="0" u="none" strike="noStrike" dirty="0" smtClean="0">
                          <a:solidFill>
                            <a:schemeClr val="tx2">
                              <a:lumMod val="75000"/>
                            </a:schemeClr>
                          </a:solidFill>
                          <a:effectLst/>
                          <a:latin typeface="Calibri" panose="020F0502020204030204" pitchFamily="34" charset="0"/>
                        </a:rPr>
                        <a:t>4. ORLANDO </a:t>
                      </a:r>
                      <a:r>
                        <a:rPr lang="pt-BR" sz="1000" b="1" i="0" u="none" strike="noStrike" dirty="0">
                          <a:solidFill>
                            <a:schemeClr val="tx2">
                              <a:lumMod val="75000"/>
                            </a:schemeClr>
                          </a:solidFill>
                          <a:effectLst/>
                          <a:latin typeface="Calibri" panose="020F0502020204030204" pitchFamily="34" charset="0"/>
                        </a:rPr>
                        <a:t>DE JESUS ARBOLEDA OSPINA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POLITICO</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18. GUILLERMO </a:t>
                      </a:r>
                      <a:r>
                        <a:rPr lang="es-CO" sz="1000" b="1" i="0" u="none" strike="noStrike" dirty="0">
                          <a:solidFill>
                            <a:schemeClr val="tx2">
                              <a:lumMod val="75000"/>
                            </a:schemeClr>
                          </a:solidFill>
                          <a:effectLst/>
                          <a:latin typeface="Calibri" panose="020F0502020204030204" pitchFamily="34" charset="0"/>
                        </a:rPr>
                        <a:t>DE JESUS ACEVEDO MEJIA</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FINANZAS</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5. JOSE </a:t>
                      </a:r>
                      <a:r>
                        <a:rPr lang="es-CO" sz="1000" b="1" i="0" u="none" strike="noStrike" dirty="0">
                          <a:solidFill>
                            <a:schemeClr val="tx2">
                              <a:lumMod val="75000"/>
                            </a:schemeClr>
                          </a:solidFill>
                          <a:effectLst/>
                          <a:latin typeface="Calibri" panose="020F0502020204030204" pitchFamily="34" charset="0"/>
                        </a:rPr>
                        <a:t>ANSELMO MARTINEZ BELTRAN</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19. RUBEN </a:t>
                      </a:r>
                      <a:r>
                        <a:rPr lang="es-CO" sz="1000" b="1" i="0" u="none" strike="noStrike" dirty="0">
                          <a:solidFill>
                            <a:schemeClr val="tx2">
                              <a:lumMod val="75000"/>
                            </a:schemeClr>
                          </a:solidFill>
                          <a:effectLst/>
                          <a:latin typeface="Calibri" panose="020F0502020204030204" pitchFamily="34" charset="0"/>
                        </a:rPr>
                        <a:t>AVELLANEDA PEREZ</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ESCUADRA</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6. FERNEY </a:t>
                      </a:r>
                      <a:r>
                        <a:rPr lang="es-CO" sz="1000" b="1" i="0" u="none" strike="noStrike" dirty="0">
                          <a:solidFill>
                            <a:schemeClr val="tx2">
                              <a:lumMod val="75000"/>
                            </a:schemeClr>
                          </a:solidFill>
                          <a:effectLst/>
                          <a:latin typeface="Calibri" panose="020F0502020204030204" pitchFamily="34" charset="0"/>
                        </a:rPr>
                        <a:t>TULIO CASTRILLON MIRA</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INSTRUCTOR DE ESCUELA</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20. OMAR </a:t>
                      </a:r>
                      <a:r>
                        <a:rPr lang="es-CO" sz="1000" b="1" i="0" u="none" strike="noStrike" dirty="0">
                          <a:solidFill>
                            <a:schemeClr val="tx2">
                              <a:lumMod val="75000"/>
                            </a:schemeClr>
                          </a:solidFill>
                          <a:effectLst/>
                          <a:latin typeface="Calibri" panose="020F0502020204030204" pitchFamily="34" charset="0"/>
                        </a:rPr>
                        <a:t>EGIDIO CARMONA TAMAYO</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7. JOSE </a:t>
                      </a:r>
                      <a:r>
                        <a:rPr lang="es-CO" sz="1000" b="1" i="0" u="none" strike="noStrike" dirty="0">
                          <a:solidFill>
                            <a:schemeClr val="tx2">
                              <a:lumMod val="75000"/>
                            </a:schemeClr>
                          </a:solidFill>
                          <a:effectLst/>
                          <a:latin typeface="Calibri" panose="020F0502020204030204" pitchFamily="34" charset="0"/>
                        </a:rPr>
                        <a:t>MANUEL PEREZ TAVERA</a:t>
                      </a:r>
                    </a:p>
                  </a:txBody>
                  <a:tcPr marL="0" marR="0" marT="0" marB="0" anchor="ctr">
                    <a:solidFill>
                      <a:schemeClr val="bg1">
                        <a:lumMod val="95000"/>
                      </a:schemeClr>
                    </a:solidFill>
                  </a:tcPr>
                </a:tc>
                <a:tc>
                  <a:txBody>
                    <a:bodyPr/>
                    <a:lstStyle/>
                    <a:p>
                      <a:pPr algn="l" fontAlgn="ctr"/>
                      <a:r>
                        <a:rPr lang="es-CO" sz="1000" b="0" i="0" u="none" strike="noStrike">
                          <a:solidFill>
                            <a:srgbClr val="366092"/>
                          </a:solidFill>
                          <a:effectLst/>
                          <a:latin typeface="Calibri" panose="020F0502020204030204" pitchFamily="34" charset="0"/>
                        </a:rPr>
                        <a:t>ESCOLTA</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21. JORGE </a:t>
                      </a:r>
                      <a:r>
                        <a:rPr lang="es-CO" sz="1000" b="1" i="0" u="none" strike="noStrike" dirty="0">
                          <a:solidFill>
                            <a:schemeClr val="tx2">
                              <a:lumMod val="75000"/>
                            </a:schemeClr>
                          </a:solidFill>
                          <a:effectLst/>
                          <a:latin typeface="Calibri" panose="020F0502020204030204" pitchFamily="34" charset="0"/>
                        </a:rPr>
                        <a:t>ALZATE BETANCUR</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RADIOPERADOR</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8DIDIER </a:t>
                      </a:r>
                      <a:r>
                        <a:rPr lang="es-CO" sz="1000" b="1" i="0" u="none" strike="noStrike" dirty="0">
                          <a:solidFill>
                            <a:schemeClr val="tx2">
                              <a:lumMod val="75000"/>
                            </a:schemeClr>
                          </a:solidFill>
                          <a:effectLst/>
                          <a:latin typeface="Calibri" panose="020F0502020204030204" pitchFamily="34" charset="0"/>
                        </a:rPr>
                        <a:t>MOGOLLON AGUIRRE</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SEGUNDO COMANDANTE DE FRENTE</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22. JOSE </a:t>
                      </a:r>
                      <a:r>
                        <a:rPr lang="es-CO" sz="1000" b="1" i="0" u="none" strike="noStrike" dirty="0">
                          <a:solidFill>
                            <a:schemeClr val="tx2">
                              <a:lumMod val="75000"/>
                            </a:schemeClr>
                          </a:solidFill>
                          <a:effectLst/>
                          <a:latin typeface="Calibri" panose="020F0502020204030204" pitchFamily="34" charset="0"/>
                        </a:rPr>
                        <a:t>RAUL GUZMAN NAVARRO</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COMANDANTE</a:t>
                      </a:r>
                      <a:r>
                        <a:rPr lang="es-CO" sz="1000" b="0" i="0" u="none" strike="noStrike" baseline="0" dirty="0" smtClean="0">
                          <a:solidFill>
                            <a:srgbClr val="366092"/>
                          </a:solidFill>
                          <a:effectLst/>
                          <a:latin typeface="Calibri" panose="020F0502020204030204" pitchFamily="34" charset="0"/>
                        </a:rPr>
                        <a:t> DE GRUPO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9. ADRIANO </a:t>
                      </a:r>
                      <a:r>
                        <a:rPr lang="es-CO" sz="1000" b="1" i="0" u="none" strike="noStrike" dirty="0">
                          <a:solidFill>
                            <a:schemeClr val="tx2">
                              <a:lumMod val="75000"/>
                            </a:schemeClr>
                          </a:solidFill>
                          <a:effectLst/>
                          <a:latin typeface="Calibri" panose="020F0502020204030204" pitchFamily="34" charset="0"/>
                        </a:rPr>
                        <a:t>ARAGON TORRES</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23. ROSO </a:t>
                      </a:r>
                      <a:r>
                        <a:rPr lang="es-CO" sz="1000" b="1" i="0" u="none" strike="noStrike" dirty="0">
                          <a:solidFill>
                            <a:schemeClr val="tx2">
                              <a:lumMod val="75000"/>
                            </a:schemeClr>
                          </a:solidFill>
                          <a:effectLst/>
                          <a:latin typeface="Calibri" panose="020F0502020204030204" pitchFamily="34" charset="0"/>
                        </a:rPr>
                        <a:t>SANTAMARIA BENAVIDES</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CASCO URBANO</a:t>
                      </a: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10. JUAN </a:t>
                      </a:r>
                      <a:r>
                        <a:rPr lang="es-CO" sz="1000" b="1" i="0" u="none" strike="noStrike" dirty="0">
                          <a:solidFill>
                            <a:schemeClr val="tx2">
                              <a:lumMod val="75000"/>
                            </a:schemeClr>
                          </a:solidFill>
                          <a:effectLst/>
                          <a:latin typeface="Calibri" panose="020F0502020204030204" pitchFamily="34" charset="0"/>
                        </a:rPr>
                        <a:t>EVANGELISTA CADENA</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COMANDANTE </a:t>
                      </a:r>
                      <a:r>
                        <a:rPr lang="es-CO" sz="1000" b="0" i="0" u="none" strike="noStrike" dirty="0">
                          <a:solidFill>
                            <a:srgbClr val="366092"/>
                          </a:solidFill>
                          <a:effectLst/>
                          <a:latin typeface="Calibri" panose="020F0502020204030204" pitchFamily="34" charset="0"/>
                        </a:rPr>
                        <a:t>DE FRENTE</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24. ISMAEL </a:t>
                      </a:r>
                      <a:r>
                        <a:rPr lang="es-CO" sz="1000" b="1" i="0" u="none" strike="noStrike" dirty="0">
                          <a:solidFill>
                            <a:schemeClr val="tx2">
                              <a:lumMod val="75000"/>
                            </a:schemeClr>
                          </a:solidFill>
                          <a:effectLst/>
                          <a:latin typeface="Calibri" panose="020F0502020204030204" pitchFamily="34" charset="0"/>
                        </a:rPr>
                        <a:t>MAHECHA </a:t>
                      </a:r>
                      <a:r>
                        <a:rPr lang="es-CO" sz="1000" b="1" i="0" u="none" strike="noStrike" dirty="0" err="1">
                          <a:solidFill>
                            <a:schemeClr val="tx2">
                              <a:lumMod val="75000"/>
                            </a:schemeClr>
                          </a:solidFill>
                          <a:effectLst/>
                          <a:latin typeface="Calibri" panose="020F0502020204030204" pitchFamily="34" charset="0"/>
                        </a:rPr>
                        <a:t>MAHECHA</a:t>
                      </a:r>
                      <a:endParaRPr lang="es-CO" sz="1000" b="1" i="0" u="none" strike="noStrike" dirty="0">
                        <a:solidFill>
                          <a:schemeClr val="tx2">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ESCOLTA</a:t>
                      </a:r>
                    </a:p>
                  </a:txBody>
                  <a:tcPr marL="0" marR="0" marT="0" marB="0" anchor="ctr">
                    <a:solidFill>
                      <a:schemeClr val="bg1">
                        <a:lumMod val="95000"/>
                      </a:schemeClr>
                    </a:solidFill>
                  </a:tcPr>
                </a:tc>
              </a:tr>
              <a:tr h="143089">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11. EULISES </a:t>
                      </a:r>
                      <a:r>
                        <a:rPr lang="es-CO" sz="1000" b="1" i="0" u="none" strike="noStrike" dirty="0">
                          <a:solidFill>
                            <a:schemeClr val="tx2">
                              <a:lumMod val="75000"/>
                            </a:schemeClr>
                          </a:solidFill>
                          <a:effectLst/>
                          <a:latin typeface="Calibri" panose="020F0502020204030204" pitchFamily="34" charset="0"/>
                        </a:rPr>
                        <a:t>LOZANO CORTES</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PATRULLERO</a:t>
                      </a:r>
                    </a:p>
                  </a:txBody>
                  <a:tcPr marL="0" marR="0" marT="0" marB="0" anchor="ctr">
                    <a:solidFill>
                      <a:schemeClr val="bg1">
                        <a:lumMod val="95000"/>
                      </a:schemeClr>
                    </a:solidFill>
                  </a:tcPr>
                </a:tc>
                <a:tc>
                  <a:txBody>
                    <a:bodyPr/>
                    <a:lstStyle/>
                    <a:p>
                      <a:pPr algn="l" fontAlgn="ctr"/>
                      <a:r>
                        <a:rPr lang="es-CO" sz="1050" b="1" i="0" u="none" strike="noStrike" dirty="0" smtClean="0">
                          <a:solidFill>
                            <a:schemeClr val="tx2">
                              <a:lumMod val="75000"/>
                            </a:schemeClr>
                          </a:solidFill>
                          <a:effectLst/>
                          <a:latin typeface="Corbel" panose="020B0503020204020204" pitchFamily="34" charset="0"/>
                        </a:rPr>
                        <a:t>25. HERIBERTO </a:t>
                      </a:r>
                      <a:r>
                        <a:rPr lang="es-CO" sz="1050" b="1" i="0" u="none" strike="noStrike" dirty="0">
                          <a:solidFill>
                            <a:schemeClr val="tx2">
                              <a:lumMod val="75000"/>
                            </a:schemeClr>
                          </a:solidFill>
                          <a:effectLst/>
                          <a:latin typeface="Corbel" panose="020B0503020204020204" pitchFamily="34" charset="0"/>
                        </a:rPr>
                        <a:t>SOLANO RUBIO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 </a:t>
                      </a:r>
                      <a:r>
                        <a:rPr lang="es-CO" sz="1000" b="0" i="0" u="none" strike="noStrike" dirty="0" smtClean="0">
                          <a:solidFill>
                            <a:srgbClr val="366092"/>
                          </a:solidFill>
                          <a:effectLst/>
                          <a:latin typeface="Calibri" panose="020F0502020204030204" pitchFamily="34" charset="0"/>
                        </a:rPr>
                        <a:t>PATRULLERO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12. WILLIAM </a:t>
                      </a:r>
                      <a:r>
                        <a:rPr lang="es-CO" sz="1000" b="1" i="0" u="none" strike="noStrike" dirty="0">
                          <a:solidFill>
                            <a:schemeClr val="tx2">
                              <a:lumMod val="75000"/>
                            </a:schemeClr>
                          </a:solidFill>
                          <a:effectLst/>
                          <a:latin typeface="Calibri" panose="020F0502020204030204" pitchFamily="34" charset="0"/>
                        </a:rPr>
                        <a:t>JAVIER IGLESIAS ABRIL</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FINANCIERO</a:t>
                      </a: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26. NELSON </a:t>
                      </a:r>
                      <a:r>
                        <a:rPr lang="es-CO" sz="1000" b="1" i="0" u="none" strike="noStrike" dirty="0">
                          <a:solidFill>
                            <a:schemeClr val="tx2">
                              <a:lumMod val="75000"/>
                            </a:schemeClr>
                          </a:solidFill>
                          <a:effectLst/>
                          <a:latin typeface="Calibri" panose="020F0502020204030204" pitchFamily="34" charset="0"/>
                        </a:rPr>
                        <a:t>OLARTE JARAMILLO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 </a:t>
                      </a:r>
                      <a:r>
                        <a:rPr lang="es-CO" sz="1000" b="0" i="0" u="none" strike="noStrike" dirty="0" smtClean="0">
                          <a:solidFill>
                            <a:srgbClr val="366092"/>
                          </a:solidFill>
                          <a:effectLst/>
                          <a:latin typeface="Calibri" panose="020F0502020204030204" pitchFamily="34" charset="0"/>
                        </a:rPr>
                        <a:t>PATRULLERO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13. IGNACIO </a:t>
                      </a:r>
                      <a:r>
                        <a:rPr lang="es-CO" sz="1000" b="1" i="0" u="none" strike="noStrike" dirty="0">
                          <a:solidFill>
                            <a:schemeClr val="tx2">
                              <a:lumMod val="75000"/>
                            </a:schemeClr>
                          </a:solidFill>
                          <a:effectLst/>
                          <a:latin typeface="Calibri" panose="020F0502020204030204" pitchFamily="34" charset="0"/>
                        </a:rPr>
                        <a:t>LEON CAMARGO</a:t>
                      </a:r>
                    </a:p>
                  </a:txBody>
                  <a:tcPr marL="0" marR="0" marT="0" marB="0" anchor="ctr">
                    <a:solidFill>
                      <a:schemeClr val="bg1">
                        <a:lumMod val="95000"/>
                      </a:schemeClr>
                    </a:solidFill>
                  </a:tcPr>
                </a:tc>
                <a:tc>
                  <a:txBody>
                    <a:bodyPr/>
                    <a:lstStyle/>
                    <a:p>
                      <a:pPr algn="l" fontAlgn="ctr"/>
                      <a:r>
                        <a:rPr lang="es-CO" sz="1000" b="0" i="0" u="none" strike="noStrike" dirty="0" smtClean="0">
                          <a:solidFill>
                            <a:srgbClr val="366092"/>
                          </a:solidFill>
                          <a:effectLst/>
                          <a:latin typeface="Calibri" panose="020F0502020204030204" pitchFamily="34" charset="0"/>
                        </a:rPr>
                        <a:t>COMANDANTE DE GRUPO</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27 LUIS</a:t>
                      </a:r>
                      <a:r>
                        <a:rPr lang="es-CO" sz="1000" b="1" i="0" u="none" strike="noStrike" baseline="0" dirty="0" smtClean="0">
                          <a:solidFill>
                            <a:schemeClr val="tx2">
                              <a:lumMod val="75000"/>
                            </a:schemeClr>
                          </a:solidFill>
                          <a:effectLst/>
                          <a:latin typeface="Calibri" panose="020F0502020204030204" pitchFamily="34" charset="0"/>
                        </a:rPr>
                        <a:t> ORTEGA ESPINOZA</a:t>
                      </a:r>
                      <a:endParaRPr lang="es-CO" sz="1000" b="1" i="0" u="none" strike="noStrike" dirty="0">
                        <a:solidFill>
                          <a:schemeClr val="tx2">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 </a:t>
                      </a:r>
                      <a:r>
                        <a:rPr lang="es-CO" sz="1000" b="0" i="0" u="none" strike="noStrike" dirty="0" smtClean="0">
                          <a:solidFill>
                            <a:srgbClr val="366092"/>
                          </a:solidFill>
                          <a:effectLst/>
                          <a:latin typeface="Calibri" panose="020F0502020204030204" pitchFamily="34" charset="0"/>
                        </a:rPr>
                        <a:t>COMANDANTE</a:t>
                      </a: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r h="136275">
                <a:tc>
                  <a:txBody>
                    <a:bodyPr/>
                    <a:lstStyle/>
                    <a:p>
                      <a:pPr algn="l" fontAlgn="ctr"/>
                      <a:r>
                        <a:rPr lang="es-CO" sz="1000" b="1" i="0" u="none" strike="noStrike" dirty="0" smtClean="0">
                          <a:solidFill>
                            <a:schemeClr val="tx2">
                              <a:lumMod val="75000"/>
                            </a:schemeClr>
                          </a:solidFill>
                          <a:effectLst/>
                          <a:latin typeface="Calibri" panose="020F0502020204030204" pitchFamily="34" charset="0"/>
                        </a:rPr>
                        <a:t>14. JESUS </a:t>
                      </a:r>
                      <a:r>
                        <a:rPr lang="es-CO" sz="1000" b="1" i="0" u="none" strike="noStrike" dirty="0">
                          <a:solidFill>
                            <a:schemeClr val="tx2">
                              <a:lumMod val="75000"/>
                            </a:schemeClr>
                          </a:solidFill>
                          <a:effectLst/>
                          <a:latin typeface="Calibri" panose="020F0502020204030204" pitchFamily="34" charset="0"/>
                        </a:rPr>
                        <a:t>MEDRANO</a:t>
                      </a:r>
                    </a:p>
                  </a:txBody>
                  <a:tcPr marL="0" marR="0" marT="0" marB="0" anchor="ctr">
                    <a:solidFill>
                      <a:schemeClr val="bg1">
                        <a:lumMod val="95000"/>
                      </a:schemeClr>
                    </a:solidFill>
                  </a:tcPr>
                </a:tc>
                <a:tc>
                  <a:txBody>
                    <a:bodyPr/>
                    <a:lstStyle/>
                    <a:p>
                      <a:pPr algn="l" fontAlgn="ctr"/>
                      <a:r>
                        <a:rPr lang="es-CO" sz="1000" b="0" i="0" u="none" strike="noStrike" dirty="0">
                          <a:solidFill>
                            <a:srgbClr val="366092"/>
                          </a:solidFill>
                          <a:effectLst/>
                          <a:latin typeface="Calibri" panose="020F0502020204030204" pitchFamily="34" charset="0"/>
                        </a:rPr>
                        <a:t>COMANDANTE DE FRENTE</a:t>
                      </a:r>
                    </a:p>
                  </a:txBody>
                  <a:tcPr marL="0" marR="0" marT="0" marB="0" anchor="ctr">
                    <a:solidFill>
                      <a:schemeClr val="bg1">
                        <a:lumMod val="95000"/>
                      </a:schemeClr>
                    </a:solidFill>
                  </a:tcPr>
                </a:tc>
                <a:tc>
                  <a:txBody>
                    <a:bodyPr/>
                    <a:lstStyle/>
                    <a:p>
                      <a:pPr algn="l" fontAlgn="ct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rgbClr val="366092"/>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159033" y="620688"/>
            <a:ext cx="4539536" cy="1323439"/>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17</a:t>
            </a:r>
          </a:p>
          <a:p>
            <a:pPr algn="r"/>
            <a:r>
              <a:rPr lang="es-ES" sz="1600" b="1" cap="small" dirty="0" smtClean="0">
                <a:solidFill>
                  <a:schemeClr val="accent5">
                    <a:lumMod val="20000"/>
                    <a:lumOff val="80000"/>
                  </a:schemeClr>
                </a:solidFill>
              </a:rPr>
              <a:t>Patrulleros: 10</a:t>
            </a:r>
          </a:p>
          <a:p>
            <a:pPr algn="r"/>
            <a:r>
              <a:rPr lang="es-ES" sz="1600" b="1" cap="small" dirty="0" smtClean="0">
                <a:solidFill>
                  <a:schemeClr val="accent5">
                    <a:lumMod val="20000"/>
                    <a:lumOff val="80000"/>
                  </a:schemeClr>
                </a:solidFill>
              </a:rPr>
              <a:t>Consolidado de conductas punibles: 411</a:t>
            </a:r>
          </a:p>
          <a:p>
            <a:pPr algn="r"/>
            <a:r>
              <a:rPr lang="es-ES" sz="1600" b="1" cap="small" dirty="0" smtClean="0">
                <a:solidFill>
                  <a:schemeClr val="accent5">
                    <a:lumMod val="20000"/>
                    <a:lumOff val="80000"/>
                  </a:schemeClr>
                </a:solidFill>
              </a:rPr>
              <a:t>hechos:  342</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víctimas: 300 aprox. </a:t>
            </a:r>
            <a:endParaRPr lang="es-ES" sz="1600" b="1" cap="small" dirty="0">
              <a:solidFill>
                <a:schemeClr val="accent5">
                  <a:lumMod val="20000"/>
                  <a:lumOff val="80000"/>
                </a:schemeClr>
              </a:solidFill>
            </a:endParaRPr>
          </a:p>
        </p:txBody>
      </p:sp>
      <p:sp>
        <p:nvSpPr>
          <p:cNvPr id="10" name="CuadroTexto 9"/>
          <p:cNvSpPr txBox="1"/>
          <p:nvPr/>
        </p:nvSpPr>
        <p:spPr>
          <a:xfrm>
            <a:off x="4223208" y="2407934"/>
            <a:ext cx="6480720" cy="400110"/>
          </a:xfrm>
          <a:prstGeom prst="rect">
            <a:avLst/>
          </a:prstGeom>
          <a:noFill/>
        </p:spPr>
        <p:txBody>
          <a:bodyPr wrap="square" rtlCol="0">
            <a:spAutoFit/>
          </a:bodyPr>
          <a:lstStyle/>
          <a:p>
            <a:r>
              <a:rPr lang="es-CO" sz="2000" b="1" dirty="0" smtClean="0">
                <a:solidFill>
                  <a:srgbClr val="C00000"/>
                </a:solidFill>
                <a:latin typeface="Agency FB" panose="020B0503020202020204" pitchFamily="34" charset="0"/>
              </a:rPr>
              <a:t>Proceso Priorizado</a:t>
            </a:r>
            <a:endParaRPr lang="es-CO" sz="2000" b="1" dirty="0">
              <a:solidFill>
                <a:srgbClr val="C00000"/>
              </a:solidFill>
              <a:latin typeface="Agency FB" panose="020B0503020202020204" pitchFamily="34" charset="0"/>
            </a:endParaRPr>
          </a:p>
        </p:txBody>
      </p:sp>
      <p:sp>
        <p:nvSpPr>
          <p:cNvPr id="11"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21</a:t>
            </a:r>
            <a:endParaRPr lang="es-ES" cap="small" dirty="0">
              <a:solidFill>
                <a:srgbClr val="C00000"/>
              </a:solidFill>
              <a:latin typeface="Agency FB" panose="020B0503020202020204" pitchFamily="34" charset="0"/>
            </a:endParaRPr>
          </a:p>
        </p:txBody>
      </p:sp>
      <p:graphicFrame>
        <p:nvGraphicFramePr>
          <p:cNvPr id="13" name="16 Tabla"/>
          <p:cNvGraphicFramePr>
            <a:graphicFrameLocks noGrp="1"/>
          </p:cNvGraphicFramePr>
          <p:nvPr>
            <p:extLst>
              <p:ext uri="{D42A27DB-BD31-4B8C-83A1-F6EECF244321}">
                <p14:modId xmlns:p14="http://schemas.microsoft.com/office/powerpoint/2010/main" val="2172365235"/>
              </p:ext>
            </p:extLst>
          </p:nvPr>
        </p:nvGraphicFramePr>
        <p:xfrm>
          <a:off x="482798" y="620688"/>
          <a:ext cx="6765330" cy="1857245"/>
        </p:xfrm>
        <a:graphic>
          <a:graphicData uri="http://schemas.openxmlformats.org/drawingml/2006/table">
            <a:tbl>
              <a:tblPr firstRow="1" bandRow="1">
                <a:tableStyleId>{5C22544A-7EE6-4342-B048-85BDC9FD1C3A}</a:tableStyleId>
              </a:tblPr>
              <a:tblGrid>
                <a:gridCol w="3455626"/>
                <a:gridCol w="3309704"/>
              </a:tblGrid>
              <a:tr h="394205">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a:t>
                      </a:r>
                      <a:r>
                        <a:rPr lang="es-ES" sz="1800" b="1" kern="1200" cap="small" baseline="0" dirty="0" smtClean="0">
                          <a:solidFill>
                            <a:srgbClr val="FFFF66"/>
                          </a:solidFill>
                          <a:latin typeface="+mn-lt"/>
                          <a:ea typeface="+mn-ea"/>
                          <a:cs typeface="Arial" pitchFamily="34" charset="0"/>
                        </a:rPr>
                        <a:t> CAMPESINAS DE PUERTO BOYACA</a:t>
                      </a:r>
                      <a:endParaRPr lang="es-ES" dirty="0">
                        <a:solidFill>
                          <a:srgbClr val="FFFF66"/>
                        </a:solidFill>
                      </a:endParaRPr>
                    </a:p>
                  </a:txBody>
                  <a:tcPr/>
                </a:tc>
                <a:tc hMerge="1">
                  <a:txBody>
                    <a:bodyPr/>
                    <a:lstStyle/>
                    <a:p>
                      <a:endParaRPr lang="es-ES" dirty="0"/>
                    </a:p>
                  </a:txBody>
                  <a:tcPr/>
                </a:tc>
              </a:tr>
              <a:tr h="905820">
                <a:tc>
                  <a:txBody>
                    <a:bodyPr/>
                    <a:lstStyle/>
                    <a:p>
                      <a:r>
                        <a:rPr lang="es-ES" sz="1400" dirty="0" smtClean="0"/>
                        <a:t>Primera Instancia. </a:t>
                      </a:r>
                      <a:r>
                        <a:rPr lang="es-ES" sz="1050" dirty="0" smtClean="0"/>
                        <a:t>M.P. Dr.</a:t>
                      </a:r>
                      <a:r>
                        <a:rPr lang="es-ES" sz="1050" baseline="0" dirty="0" smtClean="0"/>
                        <a:t> Eduardo Castellanos Roso</a:t>
                      </a:r>
                    </a:p>
                    <a:p>
                      <a:endParaRPr lang="es-ES" sz="1050" baseline="0" dirty="0" smtClean="0"/>
                    </a:p>
                    <a:p>
                      <a:endParaRPr lang="es-ES" sz="1050" baseline="0" dirty="0" smtClean="0"/>
                    </a:p>
                    <a:p>
                      <a:r>
                        <a:rPr lang="es-ES" sz="1050" baseline="0" dirty="0" smtClean="0"/>
                        <a:t>Segunda Instancia. M.P. Dr. Gustavo Enrique Malo Fernández</a:t>
                      </a:r>
                      <a:endParaRPr lang="es-ES" sz="1050" dirty="0"/>
                    </a:p>
                  </a:txBody>
                  <a:tcPr/>
                </a:tc>
                <a:tc>
                  <a:txBody>
                    <a:bodyPr/>
                    <a:lstStyle/>
                    <a:p>
                      <a:r>
                        <a:rPr lang="es-ES" sz="1400" baseline="0" dirty="0" smtClean="0"/>
                        <a:t>16</a:t>
                      </a:r>
                      <a:r>
                        <a:rPr lang="es-ES" sz="1400" dirty="0" smtClean="0"/>
                        <a:t> de</a:t>
                      </a:r>
                      <a:r>
                        <a:rPr lang="es-ES" sz="1400" baseline="0" dirty="0" smtClean="0"/>
                        <a:t> diciembre de 2014.  </a:t>
                      </a:r>
                      <a:r>
                        <a:rPr lang="es-ES" sz="1400" baseline="0" dirty="0" smtClean="0">
                          <a:hlinkClick r:id="rId2"/>
                        </a:rPr>
                        <a:t>Ver Sentencia y Salvamento Parcial de Voto.</a:t>
                      </a:r>
                      <a:endParaRPr lang="es-ES" sz="1400" baseline="0" dirty="0" smtClean="0"/>
                    </a:p>
                    <a:p>
                      <a:endParaRPr lang="es-ES" sz="1400" dirty="0" smtClean="0"/>
                    </a:p>
                    <a:p>
                      <a:r>
                        <a:rPr lang="es-ES" sz="1400" dirty="0" smtClean="0"/>
                        <a:t>Rad. 45547 16 de</a:t>
                      </a:r>
                      <a:r>
                        <a:rPr lang="es-ES" sz="1400" baseline="0" dirty="0" smtClean="0"/>
                        <a:t> diciembre de 2015. </a:t>
                      </a:r>
                      <a:r>
                        <a:rPr lang="es-ES" sz="1400" u="sng" baseline="0" dirty="0" smtClean="0">
                          <a:solidFill>
                            <a:srgbClr val="7030A0"/>
                          </a:solidFill>
                          <a:hlinkClick r:id="rId3"/>
                        </a:rPr>
                        <a:t>Ver Sentencia</a:t>
                      </a:r>
                      <a:endParaRPr lang="es-ES" sz="1400" u="sng" dirty="0">
                        <a:solidFill>
                          <a:srgbClr val="7030A0"/>
                        </a:solidFill>
                      </a:endParaRPr>
                    </a:p>
                  </a:txBody>
                  <a:tcPr/>
                </a:tc>
              </a:tr>
              <a:tr h="238374">
                <a:tc>
                  <a:txBody>
                    <a:bodyPr/>
                    <a:lstStyle/>
                    <a:p>
                      <a:r>
                        <a:rPr lang="es-ES" sz="1400" dirty="0" smtClean="0"/>
                        <a:t>Postulados</a:t>
                      </a:r>
                      <a:endParaRPr lang="es-ES" sz="1050" dirty="0"/>
                    </a:p>
                  </a:txBody>
                  <a:tcPr/>
                </a:tc>
                <a:tc>
                  <a:txBody>
                    <a:bodyPr/>
                    <a:lstStyle/>
                    <a:p>
                      <a:r>
                        <a:rPr lang="es-ES" sz="1400" dirty="0" smtClean="0"/>
                        <a:t>27</a:t>
                      </a:r>
                      <a:endParaRPr lang="es-ES" sz="1400" dirty="0"/>
                    </a:p>
                  </a:txBody>
                  <a:tcPr/>
                </a:tc>
              </a:tr>
            </a:tbl>
          </a:graphicData>
        </a:graphic>
      </p:graphicFrame>
      <p:grpSp>
        <p:nvGrpSpPr>
          <p:cNvPr id="14" name="Group 111"/>
          <p:cNvGrpSpPr>
            <a:grpSpLocks/>
          </p:cNvGrpSpPr>
          <p:nvPr/>
        </p:nvGrpSpPr>
        <p:grpSpPr bwMode="auto">
          <a:xfrm>
            <a:off x="8470488" y="1905936"/>
            <a:ext cx="3228081" cy="1955112"/>
            <a:chOff x="748" y="80"/>
            <a:chExt cx="6495" cy="4240"/>
          </a:xfrm>
        </p:grpSpPr>
        <p:sp>
          <p:nvSpPr>
            <p:cNvPr id="15"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6"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7"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9"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0"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1"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2"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3"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2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2"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3"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4"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5"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6"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7"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8"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39"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1"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2"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43"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4"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5"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46"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7"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8"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49" name="Oval 67"/>
            <p:cNvSpPr>
              <a:spLocks noChangeArrowheads="1"/>
            </p:cNvSpPr>
            <p:nvPr/>
          </p:nvSpPr>
          <p:spPr bwMode="auto">
            <a:xfrm>
              <a:off x="2185" y="1106"/>
              <a:ext cx="101" cy="168"/>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0" name="Text Box 86"/>
            <p:cNvSpPr txBox="1">
              <a:spLocks noChangeArrowheads="1"/>
            </p:cNvSpPr>
            <p:nvPr/>
          </p:nvSpPr>
          <p:spPr bwMode="auto">
            <a:xfrm>
              <a:off x="4515" y="1179"/>
              <a:ext cx="2696" cy="1402"/>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A. Campesinas de Puerto Boyacá</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51"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2" name="Oval 106"/>
            <p:cNvSpPr>
              <a:spLocks noChangeArrowheads="1"/>
            </p:cNvSpPr>
            <p:nvPr/>
          </p:nvSpPr>
          <p:spPr bwMode="auto">
            <a:xfrm>
              <a:off x="4225" y="1493"/>
              <a:ext cx="290" cy="299"/>
            </a:xfrm>
            <a:prstGeom prst="ellipse">
              <a:avLst/>
            </a:prstGeom>
            <a:solidFill>
              <a:srgbClr val="FF00FF"/>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53" name="Oval 59"/>
          <p:cNvSpPr>
            <a:spLocks noChangeArrowheads="1"/>
          </p:cNvSpPr>
          <p:nvPr/>
        </p:nvSpPr>
        <p:spPr bwMode="auto">
          <a:xfrm rot="19856723">
            <a:off x="9055091" y="2594539"/>
            <a:ext cx="143579" cy="166271"/>
          </a:xfrm>
          <a:prstGeom prst="ellipse">
            <a:avLst/>
          </a:prstGeom>
          <a:gradFill rotWithShape="1">
            <a:gsLst>
              <a:gs pos="0">
                <a:srgbClr val="CC0066"/>
              </a:gs>
              <a:gs pos="50000">
                <a:srgbClr val="E43CF6"/>
              </a:gs>
              <a:gs pos="100000">
                <a:srgbClr val="CC0066"/>
              </a:gs>
            </a:gsLst>
            <a:lin ang="5400000" scaled="1"/>
          </a:gra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95000"/>
                  <a:lumOff val="5000"/>
                </a:schemeClr>
              </a:solidFill>
              <a:effectLst>
                <a:outerShdw blurRad="38100" dist="38100" dir="2700000" algn="tl">
                  <a:srgbClr val="000000">
                    <a:alpha val="43137"/>
                  </a:srgbClr>
                </a:outerShdw>
              </a:effectLst>
              <a:latin typeface="Arial Narrow" pitchFamily="34" charset="0"/>
            </a:endParaRPr>
          </a:p>
        </p:txBody>
      </p:sp>
      <p:sp>
        <p:nvSpPr>
          <p:cNvPr id="5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graphicFrame>
        <p:nvGraphicFramePr>
          <p:cNvPr id="55" name="Tabla 54"/>
          <p:cNvGraphicFramePr>
            <a:graphicFrameLocks noGrp="1"/>
          </p:cNvGraphicFramePr>
          <p:nvPr>
            <p:extLst>
              <p:ext uri="{D42A27DB-BD31-4B8C-83A1-F6EECF244321}">
                <p14:modId xmlns:p14="http://schemas.microsoft.com/office/powerpoint/2010/main" val="3806825736"/>
              </p:ext>
            </p:extLst>
          </p:nvPr>
        </p:nvGraphicFramePr>
        <p:xfrm>
          <a:off x="911424" y="2770059"/>
          <a:ext cx="6408712" cy="1127760"/>
        </p:xfrm>
        <a:graphic>
          <a:graphicData uri="http://schemas.openxmlformats.org/drawingml/2006/table">
            <a:tbl>
              <a:tblPr firstRow="1" bandRow="1">
                <a:tableStyleId>{5C22544A-7EE6-4342-B048-85BDC9FD1C3A}</a:tableStyleId>
              </a:tblPr>
              <a:tblGrid>
                <a:gridCol w="2074831"/>
                <a:gridCol w="589465"/>
                <a:gridCol w="2908492"/>
                <a:gridCol w="835924"/>
              </a:tblGrid>
              <a:tr h="269767">
                <a:tc gridSpan="4">
                  <a:txBody>
                    <a:bodyPr/>
                    <a:lstStyle/>
                    <a:p>
                      <a:pPr algn="ctr"/>
                      <a:r>
                        <a:rPr lang="es-ES" sz="1400" dirty="0" smtClean="0"/>
                        <a:t>CONDUCTAS</a:t>
                      </a:r>
                      <a:r>
                        <a:rPr lang="es-ES" sz="1400" baseline="0" dirty="0" smtClean="0"/>
                        <a:t>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42790">
                <a:tc>
                  <a:txBody>
                    <a:bodyPr/>
                    <a:lstStyle/>
                    <a:p>
                      <a:r>
                        <a:rPr lang="es-ES" sz="1200" dirty="0" smtClean="0"/>
                        <a:t>Homicidios</a:t>
                      </a:r>
                      <a:endParaRPr lang="es-ES" sz="1200" dirty="0"/>
                    </a:p>
                  </a:txBody>
                  <a:tcPr/>
                </a:tc>
                <a:tc>
                  <a:txBody>
                    <a:bodyPr/>
                    <a:lstStyle/>
                    <a:p>
                      <a:r>
                        <a:rPr lang="es-ES" sz="1200" dirty="0" smtClean="0"/>
                        <a:t>55</a:t>
                      </a:r>
                      <a:endParaRPr lang="es-ES" sz="1200" dirty="0"/>
                    </a:p>
                  </a:txBody>
                  <a:tcPr/>
                </a:tc>
                <a:tc>
                  <a:txBody>
                    <a:bodyPr/>
                    <a:lstStyle/>
                    <a:p>
                      <a:r>
                        <a:rPr lang="es-ES" sz="1200" dirty="0" smtClean="0"/>
                        <a:t>Violencia</a:t>
                      </a:r>
                      <a:r>
                        <a:rPr lang="es-ES" sz="1200" baseline="0" dirty="0" smtClean="0"/>
                        <a:t> basada en género</a:t>
                      </a:r>
                      <a:endParaRPr lang="es-ES" sz="1200" dirty="0"/>
                    </a:p>
                  </a:txBody>
                  <a:tcPr/>
                </a:tc>
                <a:tc>
                  <a:txBody>
                    <a:bodyPr/>
                    <a:lstStyle/>
                    <a:p>
                      <a:r>
                        <a:rPr lang="es-ES" sz="1200" dirty="0" smtClean="0"/>
                        <a:t>13</a:t>
                      </a:r>
                      <a:endParaRPr lang="es-ES" sz="1200" dirty="0"/>
                    </a:p>
                  </a:txBody>
                  <a:tcPr/>
                </a:tc>
              </a:tr>
              <a:tr h="242790">
                <a:tc>
                  <a:txBody>
                    <a:bodyPr/>
                    <a:lstStyle/>
                    <a:p>
                      <a:r>
                        <a:rPr lang="es-ES" sz="1200" dirty="0" smtClean="0"/>
                        <a:t>Reclutamiento ilícito</a:t>
                      </a:r>
                      <a:endParaRPr lang="es-ES" sz="1200" dirty="0"/>
                    </a:p>
                  </a:txBody>
                  <a:tcPr/>
                </a:tc>
                <a:tc>
                  <a:txBody>
                    <a:bodyPr/>
                    <a:lstStyle/>
                    <a:p>
                      <a:r>
                        <a:rPr lang="es-ES" sz="1200" dirty="0" smtClean="0"/>
                        <a:t>109</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116</a:t>
                      </a:r>
                      <a:endParaRPr lang="es-ES" sz="1200" dirty="0"/>
                    </a:p>
                  </a:txBody>
                  <a:tcPr/>
                </a:tc>
              </a:tr>
              <a:tr h="242790">
                <a:tc>
                  <a:txBody>
                    <a:bodyPr/>
                    <a:lstStyle/>
                    <a:p>
                      <a:r>
                        <a:rPr lang="es-ES" sz="1200" dirty="0" smtClean="0"/>
                        <a:t>Desplazamiento Forzado</a:t>
                      </a:r>
                      <a:endParaRPr lang="es-ES" sz="1200" dirty="0"/>
                    </a:p>
                  </a:txBody>
                  <a:tcPr/>
                </a:tc>
                <a:tc>
                  <a:txBody>
                    <a:bodyPr/>
                    <a:lstStyle/>
                    <a:p>
                      <a:r>
                        <a:rPr lang="es-ES" sz="1200" dirty="0" smtClean="0"/>
                        <a:t>96</a:t>
                      </a:r>
                      <a:endParaRPr lang="es-ES" sz="1200" dirty="0"/>
                    </a:p>
                  </a:txBody>
                  <a:tcPr/>
                </a:tc>
                <a:tc>
                  <a:txBody>
                    <a:bodyPr/>
                    <a:lstStyle/>
                    <a:p>
                      <a:r>
                        <a:rPr lang="es-ES" sz="1200" dirty="0" smtClean="0"/>
                        <a:t>Hechos de connotación</a:t>
                      </a:r>
                      <a:endParaRPr lang="es-ES" sz="1200" dirty="0"/>
                    </a:p>
                  </a:txBody>
                  <a:tcPr/>
                </a:tc>
                <a:tc>
                  <a:txBody>
                    <a:bodyPr/>
                    <a:lstStyle/>
                    <a:p>
                      <a:r>
                        <a:rPr lang="es-ES" sz="1200" dirty="0" smtClean="0"/>
                        <a:t>22</a:t>
                      </a:r>
                      <a:endParaRPr lang="es-ES" sz="1200" dirty="0"/>
                    </a:p>
                  </a:txBody>
                  <a:tcPr/>
                </a:tc>
              </a:tr>
            </a:tbl>
          </a:graphicData>
        </a:graphic>
      </p:graphicFrame>
      <p:sp>
        <p:nvSpPr>
          <p:cNvPr id="56" name="121 CuadroTexto"/>
          <p:cNvSpPr txBox="1"/>
          <p:nvPr/>
        </p:nvSpPr>
        <p:spPr>
          <a:xfrm>
            <a:off x="9800368" y="3377002"/>
            <a:ext cx="180712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Tree>
    <p:extLst>
      <p:ext uri="{BB962C8B-B14F-4D97-AF65-F5344CB8AC3E}">
        <p14:creationId xmlns:p14="http://schemas.microsoft.com/office/powerpoint/2010/main" val="145926994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19336" y="372571"/>
            <a:ext cx="11521280" cy="1544261"/>
          </a:xfrm>
        </p:spPr>
        <p:txBody>
          <a:bodyPr>
            <a:normAutofit/>
          </a:bodyPr>
          <a:lstStyle/>
          <a:p>
            <a:pPr lvl="0" algn="ctr"/>
            <a:r>
              <a:rPr lang="es-ES" b="1" cap="small" dirty="0" smtClean="0">
                <a:solidFill>
                  <a:srgbClr val="C00000"/>
                </a:solidFill>
                <a:cs typeface="Arial" pitchFamily="34" charset="0"/>
              </a:rPr>
              <a:t>Sentencia 21</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Autodefensas Campesinas de Puerto Boyacá</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a:t>
            </a:r>
            <a:r>
              <a:rPr lang="es-ES" cap="small" dirty="0">
                <a:solidFill>
                  <a:schemeClr val="accent6">
                    <a:lumMod val="75000"/>
                  </a:schemeClr>
                </a:solidFill>
              </a:rPr>
              <a:t>de </a:t>
            </a:r>
            <a:r>
              <a:rPr lang="es-ES" cap="small" dirty="0" smtClean="0">
                <a:solidFill>
                  <a:schemeClr val="accent6">
                    <a:lumMod val="75000"/>
                  </a:schemeClr>
                </a:solidFill>
              </a:rPr>
              <a:t>Injerencia</a:t>
            </a:r>
            <a:endParaRPr lang="es-CO" sz="2000" cap="small" dirty="0">
              <a:solidFill>
                <a:schemeClr val="accent6">
                  <a:lumMod val="75000"/>
                </a:schemeClr>
              </a:solidFill>
            </a:endParaRPr>
          </a:p>
        </p:txBody>
      </p:sp>
      <p:sp>
        <p:nvSpPr>
          <p:cNvPr id="5" name="Rectángulo 4"/>
          <p:cNvSpPr/>
          <p:nvPr/>
        </p:nvSpPr>
        <p:spPr>
          <a:xfrm>
            <a:off x="407368" y="1936181"/>
            <a:ext cx="11089232" cy="4662815"/>
          </a:xfrm>
          <a:prstGeom prst="rect">
            <a:avLst/>
          </a:prstGeom>
        </p:spPr>
        <p:txBody>
          <a:bodyPr wrap="square">
            <a:spAutoFit/>
          </a:bodyPr>
          <a:lstStyle/>
          <a:p>
            <a:pPr algn="just"/>
            <a:r>
              <a:rPr lang="es-CO" sz="1100" dirty="0">
                <a:latin typeface="Tahoma" panose="020B0604030504040204" pitchFamily="34" charset="0"/>
                <a:ea typeface="Tahoma" panose="020B0604030504040204" pitchFamily="34" charset="0"/>
                <a:cs typeface="Tahoma" panose="020B0604030504040204" pitchFamily="34" charset="0"/>
              </a:rPr>
              <a:t>Puerto Boyacá y San Vicente de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Los dos ejes de la violencia histórica en la región del Magdalena Medio. </a:t>
            </a:r>
          </a:p>
          <a:p>
            <a:pPr algn="just"/>
            <a:endParaRPr lang="es-CO" sz="1100" dirty="0" smtClean="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Las </a:t>
            </a:r>
            <a:r>
              <a:rPr lang="es-CO" sz="1100" dirty="0">
                <a:latin typeface="Tahoma" panose="020B0604030504040204" pitchFamily="34" charset="0"/>
                <a:ea typeface="Tahoma" panose="020B0604030504040204" pitchFamily="34" charset="0"/>
                <a:cs typeface="Tahoma" panose="020B0604030504040204" pitchFamily="34" charset="0"/>
              </a:rPr>
              <a:t>Autodefensas Campesinas del Magdalena Medio, operaron en Santander desde la década de los años ochenta, y de manera concentrada en las provincias Comunera, de Vélez, y de forma intensa en la provincia de García </a:t>
            </a:r>
            <a:r>
              <a:rPr lang="es-CO" sz="1100" dirty="0" smtClean="0">
                <a:latin typeface="Tahoma" panose="020B0604030504040204" pitchFamily="34" charset="0"/>
                <a:ea typeface="Tahoma" panose="020B0604030504040204" pitchFamily="34" charset="0"/>
                <a:cs typeface="Tahoma" panose="020B0604030504040204" pitchFamily="34" charset="0"/>
              </a:rPr>
              <a:t>Rovira. </a:t>
            </a:r>
            <a:r>
              <a:rPr lang="es-CO" sz="1100" dirty="0">
                <a:latin typeface="Tahoma" panose="020B0604030504040204" pitchFamily="34" charset="0"/>
                <a:ea typeface="Tahoma" panose="020B0604030504040204" pitchFamily="34" charset="0"/>
                <a:cs typeface="Tahoma" panose="020B0604030504040204" pitchFamily="34" charset="0"/>
              </a:rPr>
              <a:t>El Bloque Central Bolívar y las Autodefensas Campesinas del Magdalena Medio operaron en algunos municipios de Santander, incluidos aquellos que pertenecen a la región del Magdalena Medio. Desde esta región, el paramilitarismo incursionó y se desplegó por todo el departamento de Santander, siendo el municipio de Cimitarra el punto de partida. En los municipios de Puerto Parra y Puente Nacional existieron también bases paramilitares desde mediados de los ochentas y allí el dominio antisubversivo no tuvo </a:t>
            </a:r>
            <a:r>
              <a:rPr lang="es-CO" sz="1100" dirty="0" smtClean="0">
                <a:latin typeface="Tahoma" panose="020B0604030504040204" pitchFamily="34" charset="0"/>
                <a:ea typeface="Tahoma" panose="020B0604030504040204" pitchFamily="34" charset="0"/>
                <a:cs typeface="Tahoma" panose="020B0604030504040204" pitchFamily="34" charset="0"/>
              </a:rPr>
              <a:t>disputa. </a:t>
            </a:r>
            <a:endParaRPr lang="es-CO" sz="1100" dirty="0">
              <a:latin typeface="Tahoma" panose="020B0604030504040204" pitchFamily="34" charset="0"/>
              <a:ea typeface="Tahoma" panose="020B0604030504040204" pitchFamily="34" charset="0"/>
              <a:cs typeface="Tahoma" panose="020B0604030504040204" pitchFamily="34" charset="0"/>
            </a:endParaRPr>
          </a:p>
          <a:p>
            <a:pPr algn="just"/>
            <a:endParaRPr lang="es-CO" sz="1100" dirty="0" smtClean="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La </a:t>
            </a:r>
            <a:r>
              <a:rPr lang="es-CO" sz="1100" dirty="0">
                <a:latin typeface="Tahoma" panose="020B0604030504040204" pitchFamily="34" charset="0"/>
                <a:ea typeface="Tahoma" panose="020B0604030504040204" pitchFamily="34" charset="0"/>
                <a:cs typeface="Tahoma" panose="020B0604030504040204" pitchFamily="34" charset="0"/>
              </a:rPr>
              <a:t>Provincia de Vélez, en el departamento de Santander, está integrada por los municipios de Aguada, Albania, Bolívar, Barbosa, El Peñón, Cimitarra, </a:t>
            </a:r>
            <a:r>
              <a:rPr lang="es-CO" sz="1100" dirty="0" err="1">
                <a:latin typeface="Tahoma" panose="020B0604030504040204" pitchFamily="34" charset="0"/>
                <a:ea typeface="Tahoma" panose="020B0604030504040204" pitchFamily="34" charset="0"/>
                <a:cs typeface="Tahoma" panose="020B0604030504040204" pitchFamily="34" charset="0"/>
              </a:rPr>
              <a:t>Chipatá</a:t>
            </a:r>
            <a:r>
              <a:rPr lang="es-CO" sz="1100" dirty="0">
                <a:latin typeface="Tahoma" panose="020B0604030504040204" pitchFamily="34" charset="0"/>
                <a:ea typeface="Tahoma" panose="020B0604030504040204" pitchFamily="34" charset="0"/>
                <a:cs typeface="Tahoma" panose="020B0604030504040204" pitchFamily="34" charset="0"/>
              </a:rPr>
              <a:t>, Florián, </a:t>
            </a:r>
            <a:r>
              <a:rPr lang="es-CO" sz="1100" dirty="0" err="1">
                <a:latin typeface="Tahoma" panose="020B0604030504040204" pitchFamily="34" charset="0"/>
                <a:ea typeface="Tahoma" panose="020B0604030504040204" pitchFamily="34" charset="0"/>
                <a:cs typeface="Tahoma" panose="020B0604030504040204" pitchFamily="34" charset="0"/>
              </a:rPr>
              <a:t>Guepsa</a:t>
            </a:r>
            <a:r>
              <a:rPr lang="es-CO" sz="1100" dirty="0">
                <a:latin typeface="Tahoma" panose="020B0604030504040204" pitchFamily="34" charset="0"/>
                <a:ea typeface="Tahoma" panose="020B0604030504040204" pitchFamily="34" charset="0"/>
                <a:cs typeface="Tahoma" panose="020B0604030504040204" pitchFamily="34" charset="0"/>
              </a:rPr>
              <a:t>, </a:t>
            </a:r>
            <a:r>
              <a:rPr lang="es-CO" sz="1100" dirty="0" err="1">
                <a:latin typeface="Tahoma" panose="020B0604030504040204" pitchFamily="34" charset="0"/>
                <a:ea typeface="Tahoma" panose="020B0604030504040204" pitchFamily="34" charset="0"/>
                <a:cs typeface="Tahoma" panose="020B0604030504040204" pitchFamily="34" charset="0"/>
              </a:rPr>
              <a:t>Guavatá</a:t>
            </a:r>
            <a:r>
              <a:rPr lang="es-CO" sz="1100" dirty="0">
                <a:latin typeface="Tahoma" panose="020B0604030504040204" pitchFamily="34" charset="0"/>
                <a:ea typeface="Tahoma" panose="020B0604030504040204" pitchFamily="34" charset="0"/>
                <a:cs typeface="Tahoma" panose="020B0604030504040204" pitchFamily="34" charset="0"/>
              </a:rPr>
              <a:t>, Jesús María, La Paz, La Belleza, Landázuri, Puente Nacional, Puerto Parra, San Benito, Sucre y Vélez. </a:t>
            </a: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La </a:t>
            </a:r>
            <a:r>
              <a:rPr lang="es-CO" sz="1100" dirty="0">
                <a:latin typeface="Tahoma" panose="020B0604030504040204" pitchFamily="34" charset="0"/>
                <a:ea typeface="Tahoma" panose="020B0604030504040204" pitchFamily="34" charset="0"/>
                <a:cs typeface="Tahoma" panose="020B0604030504040204" pitchFamily="34" charset="0"/>
              </a:rPr>
              <a:t>provincia de Mares comprende los municipios de Barrancabermeja, El Carmen del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a:t>
            </a:r>
            <a:r>
              <a:rPr lang="es-CO" sz="1100" dirty="0" err="1">
                <a:latin typeface="Tahoma" panose="020B0604030504040204" pitchFamily="34" charset="0"/>
                <a:ea typeface="Tahoma" panose="020B0604030504040204" pitchFamily="34" charset="0"/>
                <a:cs typeface="Tahoma" panose="020B0604030504040204" pitchFamily="34" charset="0"/>
              </a:rPr>
              <a:t>Betulia</a:t>
            </a:r>
            <a:r>
              <a:rPr lang="es-CO" sz="1100" dirty="0">
                <a:latin typeface="Tahoma" panose="020B0604030504040204" pitchFamily="34" charset="0"/>
                <a:ea typeface="Tahoma" panose="020B0604030504040204" pitchFamily="34" charset="0"/>
                <a:cs typeface="Tahoma" panose="020B0604030504040204" pitchFamily="34" charset="0"/>
              </a:rPr>
              <a:t>, Puerto </a:t>
            </a:r>
            <a:r>
              <a:rPr lang="es-CO" sz="1100" dirty="0" err="1">
                <a:latin typeface="Tahoma" panose="020B0604030504040204" pitchFamily="34" charset="0"/>
                <a:ea typeface="Tahoma" panose="020B0604030504040204" pitchFamily="34" charset="0"/>
                <a:cs typeface="Tahoma" panose="020B0604030504040204" pitchFamily="34" charset="0"/>
              </a:rPr>
              <a:t>Wilches</a:t>
            </a:r>
            <a:r>
              <a:rPr lang="es-CO" sz="1100" dirty="0">
                <a:latin typeface="Tahoma" panose="020B0604030504040204" pitchFamily="34" charset="0"/>
                <a:ea typeface="Tahoma" panose="020B0604030504040204" pitchFamily="34" charset="0"/>
                <a:cs typeface="Tahoma" panose="020B0604030504040204" pitchFamily="34" charset="0"/>
              </a:rPr>
              <a:t>, Sabana de Torres, San Vicente del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y </a:t>
            </a:r>
            <a:r>
              <a:rPr lang="es-CO" sz="1100" dirty="0" err="1">
                <a:latin typeface="Tahoma" panose="020B0604030504040204" pitchFamily="34" charset="0"/>
                <a:ea typeface="Tahoma" panose="020B0604030504040204" pitchFamily="34" charset="0"/>
                <a:cs typeface="Tahoma" panose="020B0604030504040204" pitchFamily="34" charset="0"/>
              </a:rPr>
              <a:t>Zapatoca</a:t>
            </a:r>
            <a:r>
              <a:rPr lang="es-CO" sz="1100" dirty="0">
                <a:latin typeface="Tahoma" panose="020B0604030504040204" pitchFamily="34" charset="0"/>
                <a:ea typeface="Tahoma" panose="020B0604030504040204" pitchFamily="34" charset="0"/>
                <a:cs typeface="Tahoma" panose="020B0604030504040204" pitchFamily="34" charset="0"/>
              </a:rPr>
              <a:t>. </a:t>
            </a:r>
            <a:endParaRPr lang="es-CO" sz="1100" dirty="0" smtClean="0">
              <a:latin typeface="Tahoma" panose="020B0604030504040204" pitchFamily="34" charset="0"/>
              <a:ea typeface="Tahoma" panose="020B0604030504040204" pitchFamily="34" charset="0"/>
              <a:cs typeface="Tahoma" panose="020B0604030504040204" pitchFamily="34" charset="0"/>
            </a:endParaRP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Por </a:t>
            </a:r>
            <a:r>
              <a:rPr lang="es-CO" sz="1100" dirty="0">
                <a:latin typeface="Tahoma" panose="020B0604030504040204" pitchFamily="34" charset="0"/>
                <a:ea typeface="Tahoma" panose="020B0604030504040204" pitchFamily="34" charset="0"/>
                <a:cs typeface="Tahoma" panose="020B0604030504040204" pitchFamily="34" charset="0"/>
              </a:rPr>
              <a:t>su parte, el Bloque Central Bolívar operó con el Frente Fidel Castaño en las áreas urbanas de Barrancabermeja y Bucaramanga; con el Frente Cacique </a:t>
            </a:r>
            <a:r>
              <a:rPr lang="es-CO" sz="1100" dirty="0" err="1">
                <a:latin typeface="Tahoma" panose="020B0604030504040204" pitchFamily="34" charset="0"/>
                <a:ea typeface="Tahoma" panose="020B0604030504040204" pitchFamily="34" charset="0"/>
                <a:cs typeface="Tahoma" panose="020B0604030504040204" pitchFamily="34" charset="0"/>
              </a:rPr>
              <a:t>Guanentá</a:t>
            </a:r>
            <a:r>
              <a:rPr lang="es-CO" sz="1100" dirty="0">
                <a:latin typeface="Tahoma" panose="020B0604030504040204" pitchFamily="34" charset="0"/>
                <a:ea typeface="Tahoma" panose="020B0604030504040204" pitchFamily="34" charset="0"/>
                <a:cs typeface="Tahoma" panose="020B0604030504040204" pitchFamily="34" charset="0"/>
              </a:rPr>
              <a:t>, en la provincia de </a:t>
            </a:r>
            <a:r>
              <a:rPr lang="es-CO" sz="1100" dirty="0" err="1">
                <a:latin typeface="Tahoma" panose="020B0604030504040204" pitchFamily="34" charset="0"/>
                <a:ea typeface="Tahoma" panose="020B0604030504040204" pitchFamily="34" charset="0"/>
                <a:cs typeface="Tahoma" panose="020B0604030504040204" pitchFamily="34" charset="0"/>
              </a:rPr>
              <a:t>Guanentá</a:t>
            </a:r>
            <a:r>
              <a:rPr lang="es-CO" sz="1100" dirty="0">
                <a:latin typeface="Tahoma" panose="020B0604030504040204" pitchFamily="34" charset="0"/>
                <a:ea typeface="Tahoma" panose="020B0604030504040204" pitchFamily="34" charset="0"/>
                <a:cs typeface="Tahoma" panose="020B0604030504040204" pitchFamily="34" charset="0"/>
              </a:rPr>
              <a:t> y parte de la de Vélez; y las Autodefensas Unidas de Santander y Sur del Cesar, que nacieron desde mediados de la década de los noventa, operaron en las provincias de Soto y </a:t>
            </a:r>
            <a:r>
              <a:rPr lang="es-CO" sz="1100" dirty="0" smtClean="0">
                <a:latin typeface="Tahoma" panose="020B0604030504040204" pitchFamily="34" charset="0"/>
                <a:ea typeface="Tahoma" panose="020B0604030504040204" pitchFamily="34" charset="0"/>
                <a:cs typeface="Tahoma" panose="020B0604030504040204" pitchFamily="34" charset="0"/>
              </a:rPr>
              <a:t>Mares. La </a:t>
            </a:r>
            <a:r>
              <a:rPr lang="es-CO" sz="1100" dirty="0">
                <a:latin typeface="Tahoma" panose="020B0604030504040204" pitchFamily="34" charset="0"/>
                <a:ea typeface="Tahoma" panose="020B0604030504040204" pitchFamily="34" charset="0"/>
                <a:cs typeface="Tahoma" panose="020B0604030504040204" pitchFamily="34" charset="0"/>
              </a:rPr>
              <a:t>provincia de Mares fue, durante la década de los años ochenta, y hasta los dos primeros años de los noventas, la zona más fuerte del ELN en el país. </a:t>
            </a: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smtClean="0">
                <a:latin typeface="Tahoma" panose="020B0604030504040204" pitchFamily="34" charset="0"/>
                <a:ea typeface="Tahoma" panose="020B0604030504040204" pitchFamily="34" charset="0"/>
                <a:cs typeface="Tahoma" panose="020B0604030504040204" pitchFamily="34" charset="0"/>
              </a:rPr>
              <a:t>Sin </a:t>
            </a:r>
            <a:r>
              <a:rPr lang="es-CO" sz="1100" dirty="0">
                <a:latin typeface="Tahoma" panose="020B0604030504040204" pitchFamily="34" charset="0"/>
                <a:ea typeface="Tahoma" panose="020B0604030504040204" pitchFamily="34" charset="0"/>
                <a:cs typeface="Tahoma" panose="020B0604030504040204" pitchFamily="34" charset="0"/>
              </a:rPr>
              <a:t>embargo, la presión de las fuerzas militares colombianas entre 1991 y 1995, y la ofensiva paramilitar de los mismos años, convirtió esta zona en uno de las áreas más dominadas por el paramilitarismo, tanto que para 1998 la hegemonía era </a:t>
            </a:r>
            <a:r>
              <a:rPr lang="es-CO" sz="1100" dirty="0" smtClean="0">
                <a:latin typeface="Tahoma" panose="020B0604030504040204" pitchFamily="34" charset="0"/>
                <a:ea typeface="Tahoma" panose="020B0604030504040204" pitchFamily="34" charset="0"/>
                <a:cs typeface="Tahoma" panose="020B0604030504040204" pitchFamily="34" charset="0"/>
              </a:rPr>
              <a:t>paramilitar.</a:t>
            </a:r>
          </a:p>
          <a:p>
            <a:pPr algn="just"/>
            <a:endParaRPr lang="es-CO" sz="1100" dirty="0">
              <a:latin typeface="Tahoma" panose="020B0604030504040204" pitchFamily="34" charset="0"/>
              <a:ea typeface="Tahoma" panose="020B0604030504040204" pitchFamily="34" charset="0"/>
              <a:cs typeface="Tahoma" panose="020B0604030504040204" pitchFamily="34" charset="0"/>
            </a:endParaRPr>
          </a:p>
          <a:p>
            <a:pPr algn="just"/>
            <a:r>
              <a:rPr lang="es-CO" sz="1100" dirty="0">
                <a:latin typeface="Tahoma" panose="020B0604030504040204" pitchFamily="34" charset="0"/>
                <a:ea typeface="Tahoma" panose="020B0604030504040204" pitchFamily="34" charset="0"/>
                <a:cs typeface="Tahoma" panose="020B0604030504040204" pitchFamily="34" charset="0"/>
              </a:rPr>
              <a:t>“El avance de las autodefensas se produjo en municipios como San Vicente y El Carmen de </a:t>
            </a:r>
            <a:r>
              <a:rPr lang="es-CO" sz="1100" dirty="0" err="1">
                <a:latin typeface="Tahoma" panose="020B0604030504040204" pitchFamily="34" charset="0"/>
                <a:ea typeface="Tahoma" panose="020B0604030504040204" pitchFamily="34" charset="0"/>
                <a:cs typeface="Tahoma" panose="020B0604030504040204" pitchFamily="34" charset="0"/>
              </a:rPr>
              <a:t>Chucurí</a:t>
            </a:r>
            <a:r>
              <a:rPr lang="es-CO" sz="1100" dirty="0">
                <a:latin typeface="Tahoma" panose="020B0604030504040204" pitchFamily="34" charset="0"/>
                <a:ea typeface="Tahoma" panose="020B0604030504040204" pitchFamily="34" charset="0"/>
                <a:cs typeface="Tahoma" panose="020B0604030504040204" pitchFamily="34" charset="0"/>
              </a:rPr>
              <a:t> en Santander, antes que en el Cesar, y fue así como las autodefensas lograron ganar importante influencia en la primera mitad de los noventa, consolidando de esta manera una ofensiva que se había iniciado en los ochenta. En municipios como Puerto Parra y Cimitarra, también en Santander, la consolidación de las autodefensas se había dado en los ochenta, después de una oleada de asesinatos que desplazó buena parte de las bases sociales de las guerrillas y de la dirigencia de la izquierda política legal que había logrado un importante control del poder local. Situación parecida se vivió en Puerto Boyacá, </a:t>
            </a:r>
            <a:r>
              <a:rPr lang="es-CO" sz="1100" dirty="0" err="1">
                <a:latin typeface="Tahoma" panose="020B0604030504040204" pitchFamily="34" charset="0"/>
                <a:ea typeface="Tahoma" panose="020B0604030504040204" pitchFamily="34" charset="0"/>
                <a:cs typeface="Tahoma" panose="020B0604030504040204" pitchFamily="34" charset="0"/>
              </a:rPr>
              <a:t>Yacopí</a:t>
            </a:r>
            <a:r>
              <a:rPr lang="es-CO" sz="1100" dirty="0">
                <a:latin typeface="Tahoma" panose="020B0604030504040204" pitchFamily="34" charset="0"/>
                <a:ea typeface="Tahoma" panose="020B0604030504040204" pitchFamily="34" charset="0"/>
                <a:cs typeface="Tahoma" panose="020B0604030504040204" pitchFamily="34" charset="0"/>
              </a:rPr>
              <a:t>, Cundinamarca, y Puerto </a:t>
            </a:r>
            <a:r>
              <a:rPr lang="es-CO" sz="1100" dirty="0" err="1">
                <a:latin typeface="Tahoma" panose="020B0604030504040204" pitchFamily="34" charset="0"/>
                <a:ea typeface="Tahoma" panose="020B0604030504040204" pitchFamily="34" charset="0"/>
                <a:cs typeface="Tahoma" panose="020B0604030504040204" pitchFamily="34" charset="0"/>
              </a:rPr>
              <a:t>Berrío</a:t>
            </a:r>
            <a:r>
              <a:rPr lang="es-CO" sz="1100" dirty="0">
                <a:latin typeface="Tahoma" panose="020B0604030504040204" pitchFamily="34" charset="0"/>
                <a:ea typeface="Tahoma" panose="020B0604030504040204" pitchFamily="34" charset="0"/>
                <a:cs typeface="Tahoma" panose="020B0604030504040204" pitchFamily="34" charset="0"/>
              </a:rPr>
              <a:t> y Puerto </a:t>
            </a:r>
            <a:r>
              <a:rPr lang="es-CO" sz="1100" dirty="0" err="1">
                <a:latin typeface="Tahoma" panose="020B0604030504040204" pitchFamily="34" charset="0"/>
                <a:ea typeface="Tahoma" panose="020B0604030504040204" pitchFamily="34" charset="0"/>
                <a:cs typeface="Tahoma" panose="020B0604030504040204" pitchFamily="34" charset="0"/>
              </a:rPr>
              <a:t>Nare</a:t>
            </a:r>
            <a:r>
              <a:rPr lang="es-CO" sz="1100" dirty="0">
                <a:latin typeface="Tahoma" panose="020B0604030504040204" pitchFamily="34" charset="0"/>
                <a:ea typeface="Tahoma" panose="020B0604030504040204" pitchFamily="34" charset="0"/>
                <a:cs typeface="Tahoma" panose="020B0604030504040204" pitchFamily="34" charset="0"/>
              </a:rPr>
              <a:t>, en Antioquia</a:t>
            </a:r>
            <a:r>
              <a:rPr lang="es-CO" sz="1100" dirty="0" smtClean="0">
                <a:latin typeface="Tahoma" panose="020B0604030504040204" pitchFamily="34" charset="0"/>
                <a:ea typeface="Tahoma" panose="020B0604030504040204" pitchFamily="34" charset="0"/>
                <a:cs typeface="Tahoma" panose="020B0604030504040204" pitchFamily="34" charset="0"/>
              </a:rPr>
              <a:t>.”</a:t>
            </a:r>
            <a:endParaRPr lang="es-CO" sz="1100" dirty="0">
              <a:solidFill>
                <a:prstClr val="black"/>
              </a:solidFill>
              <a:latin typeface="Tahoma" panose="020B0604030504040204" pitchFamily="34" charset="0"/>
              <a:ea typeface="Tahoma" panose="020B0604030504040204" pitchFamily="34" charset="0"/>
              <a:cs typeface="Tahoma" panose="020B0604030504040204" pitchFamily="34" charset="0"/>
            </a:endParaRPr>
          </a:p>
          <a:p>
            <a:pPr algn="just"/>
            <a:endParaRPr lang="es-CO" sz="110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1098211448"/>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52 CuadroTexto"/>
          <p:cNvSpPr txBox="1"/>
          <p:nvPr/>
        </p:nvSpPr>
        <p:spPr>
          <a:xfrm>
            <a:off x="7516911" y="889504"/>
            <a:ext cx="4107488" cy="1323439"/>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Patrulleros:  7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767</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58</a:t>
            </a:r>
          </a:p>
          <a:p>
            <a:pPr algn="r"/>
            <a:r>
              <a:rPr lang="es-ES" sz="1600" b="1" cap="small" dirty="0" smtClean="0">
                <a:solidFill>
                  <a:schemeClr val="accent5">
                    <a:lumMod val="20000"/>
                    <a:lumOff val="80000"/>
                  </a:schemeClr>
                </a:solidFill>
              </a:rPr>
              <a:t>Total </a:t>
            </a:r>
            <a:r>
              <a:rPr lang="es-ES" sz="1600" b="1" cap="small" dirty="0">
                <a:solidFill>
                  <a:schemeClr val="accent5">
                    <a:lumMod val="20000"/>
                    <a:lumOff val="80000"/>
                  </a:schemeClr>
                </a:solidFill>
              </a:rPr>
              <a:t>víctimas</a:t>
            </a:r>
            <a:r>
              <a:rPr lang="es-ES" sz="1600" b="1" cap="small" dirty="0" smtClean="0">
                <a:solidFill>
                  <a:schemeClr val="accent5">
                    <a:lumMod val="20000"/>
                    <a:lumOff val="80000"/>
                  </a:schemeClr>
                </a:solidFill>
              </a:rPr>
              <a:t>: 4971 </a:t>
            </a:r>
            <a:endParaRPr lang="es-ES" sz="1600" b="1" cap="small" dirty="0">
              <a:solidFill>
                <a:schemeClr val="accent5">
                  <a:lumMod val="20000"/>
                  <a:lumOff val="80000"/>
                </a:schemeClr>
              </a:solidFill>
            </a:endParaRPr>
          </a:p>
        </p:txBody>
      </p:sp>
      <p:graphicFrame>
        <p:nvGraphicFramePr>
          <p:cNvPr id="2" name="Tabla 1"/>
          <p:cNvGraphicFramePr>
            <a:graphicFrameLocks noGrp="1"/>
          </p:cNvGraphicFramePr>
          <p:nvPr>
            <p:extLst>
              <p:ext uri="{D42A27DB-BD31-4B8C-83A1-F6EECF244321}">
                <p14:modId xmlns:p14="http://schemas.microsoft.com/office/powerpoint/2010/main" val="1468509186"/>
              </p:ext>
            </p:extLst>
          </p:nvPr>
        </p:nvGraphicFramePr>
        <p:xfrm>
          <a:off x="875890" y="2764977"/>
          <a:ext cx="6172277" cy="4023360"/>
        </p:xfrm>
        <a:graphic>
          <a:graphicData uri="http://schemas.openxmlformats.org/drawingml/2006/table">
            <a:tbl>
              <a:tblPr firstRow="1" bandRow="1">
                <a:tableStyleId>{5C22544A-7EE6-4342-B048-85BDC9FD1C3A}</a:tableStyleId>
              </a:tblPr>
              <a:tblGrid>
                <a:gridCol w="1998284"/>
                <a:gridCol w="695056"/>
                <a:gridCol w="781938"/>
                <a:gridCol w="1891915"/>
                <a:gridCol w="805084"/>
              </a:tblGrid>
              <a:tr h="952055">
                <a:tc gridSpan="3">
                  <a:txBody>
                    <a:bodyPr/>
                    <a:lstStyle/>
                    <a:p>
                      <a:pPr algn="ctr"/>
                      <a:r>
                        <a:rPr lang="es-ES" sz="1400" dirty="0" smtClean="0"/>
                        <a:t>ORLANDO VILLA ZAPATA</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Comandante</a:t>
                      </a:r>
                    </a:p>
                    <a:p>
                      <a:pPr algn="ctr"/>
                      <a:endParaRPr lang="es-ES" sz="1400" dirty="0" smtClean="0"/>
                    </a:p>
                    <a:p>
                      <a:pPr algn="ctr"/>
                      <a:endParaRPr lang="es-ES" sz="1400" dirty="0" smtClean="0"/>
                    </a:p>
                    <a:p>
                      <a:pPr algn="ctr"/>
                      <a:endParaRPr lang="es-ES" sz="1400" dirty="0" smtClean="0"/>
                    </a:p>
                    <a:p>
                      <a:pPr algn="ctr"/>
                      <a:endParaRPr lang="es-ES" sz="1400" dirty="0"/>
                    </a:p>
                  </a:txBody>
                  <a:tcPr anchor="ctr"/>
                </a:tc>
                <a:tc hMerge="1">
                  <a:txBody>
                    <a:bodyPr/>
                    <a:lstStyle/>
                    <a:p>
                      <a:endParaRPr lang="es-CO"/>
                    </a:p>
                  </a:txBody>
                  <a:tcPr/>
                </a:tc>
              </a:tr>
              <a:tr h="274355">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274355">
                <a:tc>
                  <a:txBody>
                    <a:bodyPr/>
                    <a:lstStyle/>
                    <a:p>
                      <a:r>
                        <a:rPr lang="es-ES" sz="1400" dirty="0" smtClean="0"/>
                        <a:t>Homicidios</a:t>
                      </a:r>
                      <a:endParaRPr lang="es-ES" sz="1400" dirty="0"/>
                    </a:p>
                  </a:txBody>
                  <a:tcPr/>
                </a:tc>
                <a:tc>
                  <a:txBody>
                    <a:bodyPr/>
                    <a:lstStyle/>
                    <a:p>
                      <a:r>
                        <a:rPr lang="es-ES" sz="1400" dirty="0" smtClean="0"/>
                        <a:t>88</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69</a:t>
                      </a:r>
                      <a:endParaRPr lang="es-ES" sz="1400" dirty="0"/>
                    </a:p>
                  </a:txBody>
                  <a:tcPr/>
                </a:tc>
              </a:tr>
              <a:tr h="274355">
                <a:tc>
                  <a:txBody>
                    <a:bodyPr/>
                    <a:lstStyle/>
                    <a:p>
                      <a:r>
                        <a:rPr lang="es-ES" sz="1400" dirty="0" smtClean="0"/>
                        <a:t>Tentativa</a:t>
                      </a:r>
                      <a:r>
                        <a:rPr lang="es-ES" sz="1400" baseline="0" dirty="0" smtClean="0"/>
                        <a:t> de homicidio </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52</a:t>
                      </a:r>
                      <a:endParaRPr lang="es-ES" sz="1400" dirty="0"/>
                    </a:p>
                  </a:txBody>
                  <a:tcPr/>
                </a:tc>
              </a:tr>
              <a:tr h="299762">
                <a:tc>
                  <a:txBody>
                    <a:bodyPr/>
                    <a:lstStyle/>
                    <a:p>
                      <a:r>
                        <a:rPr lang="es-ES" sz="1400" dirty="0" smtClean="0"/>
                        <a:t>Acceso Carnal Violento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CO"/>
                    </a:p>
                  </a:txBody>
                  <a:tcPr/>
                </a:tc>
                <a:tc>
                  <a:txBody>
                    <a:bodyPr/>
                    <a:lstStyle/>
                    <a:p>
                      <a:r>
                        <a:rPr lang="es-ES" sz="1400" dirty="0" smtClean="0"/>
                        <a:t>5</a:t>
                      </a:r>
                      <a:endParaRPr lang="es-ES" sz="1400" dirty="0"/>
                    </a:p>
                  </a:txBody>
                  <a:tcPr/>
                </a:tc>
              </a:tr>
              <a:tr h="274355">
                <a:tc>
                  <a:txBody>
                    <a:bodyPr/>
                    <a:lstStyle/>
                    <a:p>
                      <a:r>
                        <a:rPr lang="es-ES" sz="1400" dirty="0" smtClean="0"/>
                        <a:t>Acto Sexual Violento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Desplazamiento forzado</a:t>
                      </a:r>
                      <a:endParaRPr lang="es-ES" sz="1400" dirty="0"/>
                    </a:p>
                  </a:txBody>
                  <a:tcPr/>
                </a:tc>
                <a:tc hMerge="1">
                  <a:txBody>
                    <a:bodyPr/>
                    <a:lstStyle/>
                    <a:p>
                      <a:endParaRPr lang="es-CO"/>
                    </a:p>
                  </a:txBody>
                  <a:tcPr/>
                </a:tc>
                <a:tc>
                  <a:txBody>
                    <a:bodyPr/>
                    <a:lstStyle/>
                    <a:p>
                      <a:r>
                        <a:rPr lang="es-ES" sz="1400" dirty="0" smtClean="0"/>
                        <a:t>34</a:t>
                      </a:r>
                      <a:endParaRPr lang="es-ES" sz="1400" dirty="0"/>
                    </a:p>
                  </a:txBody>
                  <a:tcPr/>
                </a:tc>
              </a:tr>
              <a:tr h="466403">
                <a:tc>
                  <a:txBody>
                    <a:bodyPr/>
                    <a:lstStyle/>
                    <a:p>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Exacciones o </a:t>
                      </a:r>
                      <a:r>
                        <a:rPr lang="es-ES" sz="1400" dirty="0" err="1" smtClean="0"/>
                        <a:t>contrib</a:t>
                      </a:r>
                      <a:r>
                        <a:rPr lang="es-ES" sz="1400" dirty="0" smtClean="0"/>
                        <a:t>.</a:t>
                      </a:r>
                      <a:endParaRPr lang="es-ES" sz="1400" dirty="0"/>
                    </a:p>
                  </a:txBody>
                  <a:tcPr/>
                </a:tc>
                <a:tc hMerge="1">
                  <a:txBody>
                    <a:bodyPr/>
                    <a:lstStyle/>
                    <a:p>
                      <a:endParaRPr lang="es-CO"/>
                    </a:p>
                  </a:txBody>
                  <a:tcPr/>
                </a:tc>
                <a:tc>
                  <a:txBody>
                    <a:bodyPr/>
                    <a:lstStyle/>
                    <a:p>
                      <a:r>
                        <a:rPr lang="es-ES" sz="1400" dirty="0" smtClean="0"/>
                        <a:t>7</a:t>
                      </a:r>
                      <a:endParaRPr lang="es-ES" sz="1400" dirty="0"/>
                    </a:p>
                  </a:txBody>
                  <a:tcPr/>
                </a:tc>
              </a:tr>
              <a:tr h="466403">
                <a:tc>
                  <a:txBody>
                    <a:bodyPr/>
                    <a:lstStyle/>
                    <a:p>
                      <a:r>
                        <a:rPr lang="es-ES" sz="1400" dirty="0" smtClean="0"/>
                        <a:t>Destrucción</a:t>
                      </a:r>
                      <a:r>
                        <a:rPr lang="es-ES" sz="1400" baseline="0" dirty="0" smtClean="0"/>
                        <a:t> y apropiación BB</a:t>
                      </a:r>
                      <a:endParaRPr lang="es-ES" sz="1400" dirty="0"/>
                    </a:p>
                  </a:txBody>
                  <a:tcPr/>
                </a:tc>
                <a:tc>
                  <a:txBody>
                    <a:bodyPr/>
                    <a:lstStyle/>
                    <a:p>
                      <a:r>
                        <a:rPr lang="es-ES" sz="1400" dirty="0" smtClean="0"/>
                        <a:t>27</a:t>
                      </a:r>
                      <a:endParaRPr lang="es-ES" sz="1400" dirty="0"/>
                    </a:p>
                  </a:txBody>
                  <a:tcPr/>
                </a:tc>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43</a:t>
                      </a:r>
                      <a:endParaRPr lang="es-ES" sz="1400" dirty="0"/>
                    </a:p>
                  </a:txBody>
                  <a:tcPr/>
                </a:tc>
              </a:tr>
              <a:tr h="274355">
                <a:tc>
                  <a:txBody>
                    <a:bodyPr/>
                    <a:lstStyle/>
                    <a:p>
                      <a:r>
                        <a:rPr lang="es-ES" sz="1400" dirty="0" smtClean="0"/>
                        <a:t>Otros</a:t>
                      </a:r>
                      <a:endParaRPr lang="es-ES" sz="1400" dirty="0"/>
                    </a:p>
                  </a:txBody>
                  <a:tcPr/>
                </a:tc>
                <a:tc>
                  <a:txBody>
                    <a:bodyPr/>
                    <a:lstStyle/>
                    <a:p>
                      <a:r>
                        <a:rPr lang="es-ES" sz="1400" dirty="0" smtClean="0"/>
                        <a:t>7</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1021561" y="1846219"/>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graphicFrame>
        <p:nvGraphicFramePr>
          <p:cNvPr id="10" name="16 Tabla"/>
          <p:cNvGraphicFramePr>
            <a:graphicFrameLocks noGrp="1"/>
          </p:cNvGraphicFramePr>
          <p:nvPr>
            <p:extLst>
              <p:ext uri="{D42A27DB-BD31-4B8C-83A1-F6EECF244321}">
                <p14:modId xmlns:p14="http://schemas.microsoft.com/office/powerpoint/2010/main" val="3420233575"/>
              </p:ext>
            </p:extLst>
          </p:nvPr>
        </p:nvGraphicFramePr>
        <p:xfrm>
          <a:off x="407368" y="620688"/>
          <a:ext cx="6840760" cy="1889760"/>
        </p:xfrm>
        <a:graphic>
          <a:graphicData uri="http://schemas.openxmlformats.org/drawingml/2006/table">
            <a:tbl>
              <a:tblPr firstRow="1" bandRow="1">
                <a:tableStyleId>{5C22544A-7EE6-4342-B048-85BDC9FD1C3A}</a:tableStyleId>
              </a:tblPr>
              <a:tblGrid>
                <a:gridCol w="3384376"/>
                <a:gridCol w="3456384"/>
              </a:tblGrid>
              <a:tr h="420047">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 VENCEDORES DE ARAUCA DE LAS AUTODEFENSAS UNIDAS DE COLOMBIA AUC</a:t>
                      </a:r>
                      <a:endParaRPr lang="es-ES" dirty="0">
                        <a:solidFill>
                          <a:srgbClr val="FFFF66"/>
                        </a:solidFill>
                      </a:endParaRPr>
                    </a:p>
                  </a:txBody>
                  <a:tcPr/>
                </a:tc>
                <a:tc hMerge="1">
                  <a:txBody>
                    <a:bodyPr/>
                    <a:lstStyle/>
                    <a:p>
                      <a:endParaRPr lang="es-ES" dirty="0"/>
                    </a:p>
                  </a:txBody>
                  <a:tcPr/>
                </a:tc>
              </a:tr>
              <a:tr h="620069">
                <a:tc>
                  <a:txBody>
                    <a:bodyPr/>
                    <a:lstStyle/>
                    <a:p>
                      <a:r>
                        <a:rPr lang="es-ES" sz="1400" dirty="0" smtClean="0"/>
                        <a:t>Primera Instancia. </a:t>
                      </a:r>
                      <a:r>
                        <a:rPr lang="es-ES" sz="1050" dirty="0" smtClean="0"/>
                        <a:t>M.P. Dra. </a:t>
                      </a:r>
                      <a:r>
                        <a:rPr lang="es-ES" sz="1050" dirty="0" err="1" smtClean="0"/>
                        <a:t>Uldi</a:t>
                      </a:r>
                      <a:r>
                        <a:rPr lang="es-ES" sz="1050" dirty="0" smtClean="0"/>
                        <a:t> Teresa Jiménez</a:t>
                      </a:r>
                      <a:r>
                        <a:rPr lang="es-ES" sz="1050" baseline="0" dirty="0" smtClean="0"/>
                        <a:t> López</a:t>
                      </a:r>
                    </a:p>
                    <a:p>
                      <a:endParaRPr lang="es-ES" sz="1050" baseline="0" dirty="0" smtClean="0"/>
                    </a:p>
                    <a:p>
                      <a:r>
                        <a:rPr lang="es-ES" sz="1050" baseline="0" dirty="0" smtClean="0"/>
                        <a:t>Sin Recurso</a:t>
                      </a:r>
                    </a:p>
                    <a:p>
                      <a:endParaRPr lang="es-ES" sz="1050" dirty="0"/>
                    </a:p>
                  </a:txBody>
                  <a:tcPr/>
                </a:tc>
                <a:tc>
                  <a:txBody>
                    <a:bodyPr/>
                    <a:lstStyle/>
                    <a:p>
                      <a:r>
                        <a:rPr lang="es-ES" sz="1400" dirty="0" smtClean="0"/>
                        <a:t>24</a:t>
                      </a:r>
                      <a:r>
                        <a:rPr lang="es-ES" sz="1400" baseline="0" dirty="0" smtClean="0"/>
                        <a:t> de febrero de 2015. </a:t>
                      </a:r>
                      <a:r>
                        <a:rPr lang="es-ES" sz="1400" u="sng" baseline="0" dirty="0" smtClean="0">
                          <a:solidFill>
                            <a:srgbClr val="7030A0"/>
                          </a:solidFill>
                          <a:hlinkClick r:id="rId2"/>
                        </a:rPr>
                        <a:t>Ver Sentencia </a:t>
                      </a:r>
                      <a:endParaRPr lang="es-ES" sz="1400" u="sng" dirty="0">
                        <a:solidFill>
                          <a:srgbClr val="7030A0"/>
                        </a:solidFill>
                      </a:endParaRPr>
                    </a:p>
                  </a:txBody>
                  <a:tcPr/>
                </a:tc>
              </a:tr>
              <a:tr h="200022">
                <a:tc>
                  <a:txBody>
                    <a:bodyPr/>
                    <a:lstStyle/>
                    <a:p>
                      <a:r>
                        <a:rPr lang="es-ES" sz="1400" dirty="0" smtClean="0"/>
                        <a:t>Postulados</a:t>
                      </a:r>
                      <a:endParaRPr lang="es-ES" sz="1050" dirty="0"/>
                    </a:p>
                  </a:txBody>
                  <a:tcPr/>
                </a:tc>
                <a:tc>
                  <a:txBody>
                    <a:bodyPr/>
                    <a:lstStyle/>
                    <a:p>
                      <a:r>
                        <a:rPr lang="es-ES" sz="1400" dirty="0" smtClean="0"/>
                        <a:t>8</a:t>
                      </a:r>
                      <a:endParaRPr lang="es-ES" sz="1400" dirty="0"/>
                    </a:p>
                  </a:txBody>
                  <a:tcPr/>
                </a:tc>
              </a:tr>
            </a:tbl>
          </a:graphicData>
        </a:graphic>
      </p:graphicFrame>
      <p:sp>
        <p:nvSpPr>
          <p:cNvPr id="13"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4"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22</a:t>
            </a:r>
            <a:endParaRPr lang="es-ES" cap="small" dirty="0">
              <a:solidFill>
                <a:srgbClr val="C00000"/>
              </a:solidFill>
              <a:latin typeface="Agency FB" panose="020B0503020202020204" pitchFamily="34" charset="0"/>
            </a:endParaRPr>
          </a:p>
        </p:txBody>
      </p:sp>
      <p:grpSp>
        <p:nvGrpSpPr>
          <p:cNvPr id="15" name="Group 3"/>
          <p:cNvGrpSpPr>
            <a:grpSpLocks/>
          </p:cNvGrpSpPr>
          <p:nvPr/>
        </p:nvGrpSpPr>
        <p:grpSpPr bwMode="auto">
          <a:xfrm>
            <a:off x="9120336" y="2636912"/>
            <a:ext cx="2457221" cy="1535434"/>
            <a:chOff x="1261" y="119"/>
            <a:chExt cx="5724" cy="4193"/>
          </a:xfrm>
        </p:grpSpPr>
        <p:sp>
          <p:nvSpPr>
            <p:cNvPr id="16" name="Freeform 6"/>
            <p:cNvSpPr>
              <a:spLocks/>
            </p:cNvSpPr>
            <p:nvPr/>
          </p:nvSpPr>
          <p:spPr bwMode="auto">
            <a:xfrm>
              <a:off x="2749" y="119"/>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7"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8"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9"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0" name="Freeform 10"/>
            <p:cNvSpPr>
              <a:spLocks/>
            </p:cNvSpPr>
            <p:nvPr/>
          </p:nvSpPr>
          <p:spPr bwMode="auto">
            <a:xfrm>
              <a:off x="1997" y="1867"/>
              <a:ext cx="240" cy="211"/>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1"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2"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3"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4"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5"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6"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7"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8"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9"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0"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1"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2"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3"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4"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5"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6"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7"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8"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9"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solidFill>
              <a:srgbClr val="99CC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0"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1"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2"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3"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4" name="Text Box 34"/>
            <p:cNvSpPr txBox="1">
              <a:spLocks noChangeArrowheads="1"/>
            </p:cNvSpPr>
            <p:nvPr/>
          </p:nvSpPr>
          <p:spPr bwMode="auto">
            <a:xfrm>
              <a:off x="2325" y="496"/>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5" name="Text Box 35"/>
            <p:cNvSpPr txBox="1">
              <a:spLocks noChangeArrowheads="1"/>
            </p:cNvSpPr>
            <p:nvPr/>
          </p:nvSpPr>
          <p:spPr bwMode="auto">
            <a:xfrm>
              <a:off x="2463" y="3025"/>
              <a:ext cx="378" cy="517"/>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6"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7"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8"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9" name="Oval 54"/>
            <p:cNvSpPr>
              <a:spLocks noChangeArrowheads="1"/>
            </p:cNvSpPr>
            <p:nvPr/>
          </p:nvSpPr>
          <p:spPr bwMode="auto">
            <a:xfrm rot="417877">
              <a:off x="3119" y="1634"/>
              <a:ext cx="449" cy="281"/>
            </a:xfrm>
            <a:prstGeom prst="ellipse">
              <a:avLst/>
            </a:prstGeom>
            <a:solidFill>
              <a:srgbClr val="99CC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0" name="Text Box 59"/>
            <p:cNvSpPr txBox="1">
              <a:spLocks noChangeArrowheads="1"/>
            </p:cNvSpPr>
            <p:nvPr/>
          </p:nvSpPr>
          <p:spPr bwMode="auto">
            <a:xfrm>
              <a:off x="3221" y="1533"/>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1" name="Text Box 70"/>
            <p:cNvSpPr txBox="1">
              <a:spLocks noChangeArrowheads="1"/>
            </p:cNvSpPr>
            <p:nvPr/>
          </p:nvSpPr>
          <p:spPr bwMode="auto">
            <a:xfrm>
              <a:off x="2983" y="1800"/>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dirty="0">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2" name="Rectangle 71"/>
            <p:cNvSpPr>
              <a:spLocks noChangeArrowheads="1"/>
            </p:cNvSpPr>
            <p:nvPr/>
          </p:nvSpPr>
          <p:spPr bwMode="auto">
            <a:xfrm>
              <a:off x="4602" y="647"/>
              <a:ext cx="2383" cy="113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53" name="Rectangle 77"/>
            <p:cNvSpPr>
              <a:spLocks noChangeArrowheads="1"/>
            </p:cNvSpPr>
            <p:nvPr/>
          </p:nvSpPr>
          <p:spPr bwMode="auto">
            <a:xfrm flipH="1">
              <a:off x="4995" y="655"/>
              <a:ext cx="272" cy="310"/>
            </a:xfrm>
            <a:prstGeom prst="rect">
              <a:avLst/>
            </a:prstGeom>
            <a:solidFill>
              <a:srgbClr val="99CC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4" name="Text Box 82"/>
            <p:cNvSpPr txBox="1">
              <a:spLocks noChangeArrowheads="1"/>
            </p:cNvSpPr>
            <p:nvPr/>
          </p:nvSpPr>
          <p:spPr bwMode="auto">
            <a:xfrm>
              <a:off x="3493" y="465"/>
              <a:ext cx="378" cy="517"/>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5" name="Text Box 88"/>
            <p:cNvSpPr txBox="1">
              <a:spLocks noChangeArrowheads="1"/>
            </p:cNvSpPr>
            <p:nvPr/>
          </p:nvSpPr>
          <p:spPr bwMode="auto">
            <a:xfrm>
              <a:off x="4581" y="936"/>
              <a:ext cx="2404" cy="92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800" b="1" dirty="0">
                  <a:solidFill>
                    <a:schemeClr val="tx1">
                      <a:lumMod val="85000"/>
                      <a:lumOff val="15000"/>
                    </a:schemeClr>
                  </a:solidFill>
                  <a:effectLst>
                    <a:outerShdw blurRad="38100" dist="38100" dir="2700000" algn="tl">
                      <a:srgbClr val="000000">
                        <a:alpha val="43137"/>
                      </a:srgbClr>
                    </a:outerShdw>
                  </a:effectLst>
                  <a:latin typeface="Calibri" pitchFamily="34" charset="0"/>
                </a:rPr>
                <a:t>VENCEDORES DE ARAUCA</a:t>
              </a:r>
            </a:p>
          </p:txBody>
        </p:sp>
      </p:grpSp>
      <p:pic>
        <p:nvPicPr>
          <p:cNvPr id="3" name="Imagen 2"/>
          <p:cNvPicPr>
            <a:picLocks noChangeAspect="1"/>
          </p:cNvPicPr>
          <p:nvPr/>
        </p:nvPicPr>
        <p:blipFill>
          <a:blip r:embed="rId5"/>
          <a:stretch>
            <a:fillRect/>
          </a:stretch>
        </p:blipFill>
        <p:spPr>
          <a:xfrm>
            <a:off x="5303912" y="3092377"/>
            <a:ext cx="526226" cy="657783"/>
          </a:xfrm>
          <a:prstGeom prst="rect">
            <a:avLst/>
          </a:prstGeom>
        </p:spPr>
      </p:pic>
    </p:spTree>
    <p:extLst>
      <p:ext uri="{BB962C8B-B14F-4D97-AF65-F5344CB8AC3E}">
        <p14:creationId xmlns:p14="http://schemas.microsoft.com/office/powerpoint/2010/main" val="122459962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242570" y="413956"/>
            <a:ext cx="7437606" cy="1056700"/>
          </a:xfrm>
          <a:prstGeom prst="rect">
            <a:avLst/>
          </a:prstGeom>
        </p:spPr>
        <p:txBody>
          <a:bodyPr wrap="square">
            <a:spAutoFit/>
          </a:bodyPr>
          <a:lstStyle/>
          <a:p>
            <a:pPr>
              <a:spcBef>
                <a:spcPts val="400"/>
              </a:spcBef>
              <a:spcAft>
                <a:spcPts val="400"/>
              </a:spcAft>
            </a:pPr>
            <a:r>
              <a:rPr lang="en-US" sz="2800" b="1" kern="0" cap="small" spc="50" dirty="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Víctimas reconocidas: </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37,569 </a:t>
            </a:r>
            <a:r>
              <a:rPr lang="en-US" sz="28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aprox</a:t>
            </a:r>
            <a:r>
              <a:rPr lang="en-US" sz="28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a:t>
            </a:r>
            <a:endParaRPr lang="es-CO" sz="2800" b="1" kern="0" cap="all" spc="50" dirty="0">
              <a:solidFill>
                <a:srgbClr val="C00000"/>
              </a:solidFill>
              <a:latin typeface="Verdana" panose="020B0604030504040204" pitchFamily="34" charset="0"/>
              <a:ea typeface="Times New Roman" panose="02020603050405020304" pitchFamily="18" charset="0"/>
              <a:cs typeface="Times New Roman" panose="02020603050405020304" pitchFamily="18" charset="0"/>
            </a:endParaRPr>
          </a:p>
          <a:p>
            <a:pPr>
              <a:spcBef>
                <a:spcPts val="400"/>
              </a:spcBef>
              <a:spcAft>
                <a:spcPts val="400"/>
              </a:spcAft>
            </a:pPr>
            <a:endParaRPr lang="es-CO" sz="2800" b="1" kern="0" cap="all" spc="50" dirty="0">
              <a:latin typeface="Verdana" panose="020B0604030504040204" pitchFamily="34" charset="0"/>
              <a:ea typeface="Times New Roman" panose="02020603050405020304" pitchFamily="18" charset="0"/>
              <a:cs typeface="Times New Roman" panose="02020603050405020304" pitchFamily="18" charset="0"/>
            </a:endParaRPr>
          </a:p>
        </p:txBody>
      </p:sp>
      <p:graphicFrame>
        <p:nvGraphicFramePr>
          <p:cNvPr id="3" name="Tabla 2"/>
          <p:cNvGraphicFramePr>
            <a:graphicFrameLocks noGrp="1"/>
          </p:cNvGraphicFramePr>
          <p:nvPr>
            <p:extLst>
              <p:ext uri="{D42A27DB-BD31-4B8C-83A1-F6EECF244321}">
                <p14:modId xmlns:p14="http://schemas.microsoft.com/office/powerpoint/2010/main" val="2288143804"/>
              </p:ext>
            </p:extLst>
          </p:nvPr>
        </p:nvGraphicFramePr>
        <p:xfrm>
          <a:off x="1343472" y="892945"/>
          <a:ext cx="8136904" cy="6048000"/>
        </p:xfrm>
        <a:graphic>
          <a:graphicData uri="http://schemas.openxmlformats.org/drawingml/2006/table">
            <a:tbl>
              <a:tblPr bandRow="1">
                <a:tableStyleId>{68D230F3-CF80-4859-8CE7-A43EE81993B5}</a:tableStyleId>
              </a:tblPr>
              <a:tblGrid>
                <a:gridCol w="6844125"/>
                <a:gridCol w="1292779"/>
              </a:tblGrid>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Bloques</a:t>
                      </a:r>
                      <a:r>
                        <a:rPr lang="en-US" sz="1200" dirty="0" smtClean="0">
                          <a:solidFill>
                            <a:schemeClr val="bg2">
                              <a:lumMod val="25000"/>
                            </a:schemeClr>
                          </a:solidFill>
                          <a:latin typeface="Arial Narrow" panose="020B0606020202030204" pitchFamily="34" charset="0"/>
                        </a:rPr>
                        <a:t> Montes de María</a:t>
                      </a:r>
                      <a:r>
                        <a:rPr lang="en-US" sz="1200" baseline="0" dirty="0" smtClean="0">
                          <a:solidFill>
                            <a:schemeClr val="bg2">
                              <a:lumMod val="25000"/>
                            </a:schemeClr>
                          </a:solidFill>
                          <a:latin typeface="Arial Narrow" panose="020B0606020202030204" pitchFamily="34" charset="0"/>
                        </a:rPr>
                        <a:t> y </a:t>
                      </a:r>
                      <a:r>
                        <a:rPr lang="en-US" sz="1200" baseline="0" dirty="0" err="1" smtClean="0">
                          <a:solidFill>
                            <a:schemeClr val="bg2">
                              <a:lumMod val="25000"/>
                            </a:schemeClr>
                          </a:solidFill>
                          <a:latin typeface="Arial Narrow" panose="020B0606020202030204" pitchFamily="34" charset="0"/>
                        </a:rPr>
                        <a:t>Frente</a:t>
                      </a:r>
                      <a:r>
                        <a:rPr lang="en-US" sz="1200" baseline="0" dirty="0" smtClean="0">
                          <a:solidFill>
                            <a:schemeClr val="bg2">
                              <a:lumMod val="25000"/>
                            </a:schemeClr>
                          </a:solidFill>
                          <a:latin typeface="Arial Narrow" panose="020B0606020202030204" pitchFamily="34" charset="0"/>
                        </a:rPr>
                        <a:t>  Canal</a:t>
                      </a:r>
                      <a:r>
                        <a:rPr lang="en-US" sz="1200" dirty="0" smtClean="0">
                          <a:solidFill>
                            <a:schemeClr val="bg2">
                              <a:lumMod val="25000"/>
                            </a:schemeClr>
                          </a:solidFill>
                          <a:latin typeface="Arial Narrow" panose="020B0606020202030204" pitchFamily="34" charset="0"/>
                        </a:rPr>
                        <a:t> del </a:t>
                      </a:r>
                      <a:r>
                        <a:rPr lang="en-US" sz="1200" dirty="0" err="1" smtClean="0">
                          <a:solidFill>
                            <a:schemeClr val="bg2">
                              <a:lumMod val="25000"/>
                            </a:schemeClr>
                          </a:solidFill>
                          <a:latin typeface="Arial Narrow" panose="020B0606020202030204" pitchFamily="34" charset="0"/>
                        </a:rPr>
                        <a:t>Dique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1.908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a:t>
                      </a:r>
                      <a:r>
                        <a:rPr lang="en-US" sz="1200" dirty="0" err="1" smtClean="0">
                          <a:solidFill>
                            <a:schemeClr val="bg2">
                              <a:lumMod val="25000"/>
                            </a:schemeClr>
                          </a:solidFill>
                          <a:latin typeface="Arial Narrow" panose="020B0606020202030204" pitchFamily="34" charset="0"/>
                        </a:rPr>
                        <a:t>Fronteras</a:t>
                      </a:r>
                      <a:r>
                        <a:rPr lang="en-US" sz="1200" baseline="0" dirty="0" smtClean="0">
                          <a:solidFill>
                            <a:schemeClr val="bg2">
                              <a:lumMod val="25000"/>
                            </a:schemeClr>
                          </a:solidFill>
                          <a:latin typeface="Arial Narrow" panose="020B0606020202030204" pitchFamily="34" charset="0"/>
                        </a:rPr>
                        <a:t> del Bloque </a:t>
                      </a:r>
                      <a:r>
                        <a:rPr lang="en-US" sz="1200" baseline="0" dirty="0" err="1" smtClean="0">
                          <a:solidFill>
                            <a:schemeClr val="bg2">
                              <a:lumMod val="25000"/>
                            </a:schemeClr>
                          </a:solidFill>
                          <a:latin typeface="Arial Narrow" panose="020B0606020202030204" pitchFamily="34" charset="0"/>
                        </a:rPr>
                        <a:t>Catatumbo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10.683</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Vencedores</a:t>
                      </a:r>
                      <a:r>
                        <a:rPr lang="en-US" sz="1200" dirty="0" smtClean="0">
                          <a:solidFill>
                            <a:schemeClr val="bg2">
                              <a:lumMod val="25000"/>
                            </a:schemeClr>
                          </a:solidFill>
                          <a:latin typeface="Arial Narrow" panose="020B0606020202030204" pitchFamily="34" charset="0"/>
                        </a:rPr>
                        <a:t> de Arauca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5.378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Elmer Cárdenas</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519</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Bananero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628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Heroes</a:t>
                      </a:r>
                      <a:r>
                        <a:rPr lang="en-US" sz="1200" baseline="0" dirty="0" smtClean="0">
                          <a:solidFill>
                            <a:schemeClr val="bg2">
                              <a:lumMod val="25000"/>
                            </a:schemeClr>
                          </a:solidFill>
                          <a:latin typeface="Arial Narrow" panose="020B0606020202030204" pitchFamily="34" charset="0"/>
                        </a:rPr>
                        <a:t> de Tolová, Metro Cacique Nutibara y Heroes de Granada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402</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a:t>
                      </a:r>
                      <a:r>
                        <a:rPr lang="en-US" sz="1200" dirty="0" err="1" smtClean="0">
                          <a:solidFill>
                            <a:schemeClr val="bg2">
                              <a:lumMod val="25000"/>
                            </a:schemeClr>
                          </a:solidFill>
                          <a:latin typeface="Arial Narrow" panose="020B0606020202030204" pitchFamily="34" charset="0"/>
                        </a:rPr>
                        <a:t>Calima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454</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Central Bolívar</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2,964</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err="1" smtClean="0">
                          <a:solidFill>
                            <a:schemeClr val="bg2">
                              <a:lumMod val="25000"/>
                            </a:schemeClr>
                          </a:solidFill>
                          <a:latin typeface="Arial Narrow" panose="020B0606020202030204" pitchFamily="34" charset="0"/>
                        </a:rPr>
                        <a:t>Frente</a:t>
                      </a:r>
                      <a:r>
                        <a:rPr lang="en-US" sz="1200" dirty="0" smtClean="0">
                          <a:solidFill>
                            <a:schemeClr val="bg2">
                              <a:lumMod val="25000"/>
                            </a:schemeClr>
                          </a:solidFill>
                          <a:latin typeface="Arial Narrow" panose="020B0606020202030204" pitchFamily="34" charset="0"/>
                        </a:rPr>
                        <a:t> Hector Julio </a:t>
                      </a:r>
                      <a:r>
                        <a:rPr lang="en-US" sz="1200" dirty="0" err="1" smtClean="0">
                          <a:solidFill>
                            <a:schemeClr val="bg2">
                              <a:lumMod val="25000"/>
                            </a:schemeClr>
                          </a:solidFill>
                          <a:latin typeface="Arial Narrow" panose="020B0606020202030204" pitchFamily="34" charset="0"/>
                        </a:rPr>
                        <a:t>Peinado</a:t>
                      </a:r>
                      <a:r>
                        <a:rPr lang="en-US" sz="1200" dirty="0" smtClean="0">
                          <a:solidFill>
                            <a:schemeClr val="bg2">
                              <a:lumMod val="25000"/>
                            </a:schemeClr>
                          </a:solidFill>
                          <a:latin typeface="Arial Narrow" panose="020B0606020202030204" pitchFamily="34" charset="0"/>
                        </a:rPr>
                        <a:t> Becerra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1.007</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del Meta</a:t>
                      </a:r>
                      <a:r>
                        <a:rPr lang="en-US" sz="1200" baseline="0" dirty="0" smtClean="0">
                          <a:solidFill>
                            <a:schemeClr val="bg2">
                              <a:lumMod val="25000"/>
                            </a:schemeClr>
                          </a:solidFill>
                          <a:latin typeface="Arial Narrow" panose="020B0606020202030204" pitchFamily="34" charset="0"/>
                        </a:rPr>
                        <a:t> y Vichada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471</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del Magdalena Medio</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1.320</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Cundinamarca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368</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Norte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5,006</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Autodefensas Campesinas de Puerto Boyacá</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349</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smtClean="0">
                          <a:solidFill>
                            <a:schemeClr val="bg2">
                              <a:lumMod val="25000"/>
                            </a:schemeClr>
                          </a:solidFill>
                          <a:latin typeface="Arial Narrow" panose="020B0606020202030204" pitchFamily="34" charset="0"/>
                        </a:rPr>
                        <a:t>Bloque Tolima</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1,209</a:t>
                      </a:r>
                      <a:endParaRPr lang="es-CO" sz="1200" dirty="0">
                        <a:solidFill>
                          <a:schemeClr val="bg2">
                            <a:lumMod val="25000"/>
                          </a:schemeClr>
                        </a:solidFill>
                        <a:latin typeface="Arial Narrow" panose="020B0606020202030204" pitchFamily="34" charset="0"/>
                      </a:endParaRP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Mineros</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1.903</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Córdoba</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390</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Ejercito Revolucionario Guevarista</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841</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 Héroes de los Llanos y Guaviare</a:t>
                      </a: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314</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Ejercito de Liberación Nacional – CAP</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107</a:t>
                      </a:r>
                    </a:p>
                  </a:txBody>
                  <a:tcPr/>
                </a:tc>
              </a:tr>
              <a:tr h="288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Bloque</a:t>
                      </a:r>
                      <a:r>
                        <a:rPr lang="es-CO" sz="1200" baseline="0" dirty="0" smtClean="0">
                          <a:solidFill>
                            <a:schemeClr val="bg2">
                              <a:lumMod val="25000"/>
                            </a:schemeClr>
                          </a:solidFill>
                          <a:latin typeface="Arial Narrow" panose="020B0606020202030204" pitchFamily="34" charset="0"/>
                        </a:rPr>
                        <a:t> Pacifico-</a:t>
                      </a:r>
                      <a:r>
                        <a:rPr lang="es-CO" sz="1200" baseline="0" dirty="0" err="1" smtClean="0">
                          <a:solidFill>
                            <a:schemeClr val="bg2">
                              <a:lumMod val="25000"/>
                            </a:schemeClr>
                          </a:solidFill>
                          <a:latin typeface="Arial Narrow" panose="020B0606020202030204" pitchFamily="34" charset="0"/>
                        </a:rPr>
                        <a:t>Heroes</a:t>
                      </a:r>
                      <a:r>
                        <a:rPr lang="es-CO" sz="1200" baseline="0" dirty="0" smtClean="0">
                          <a:solidFill>
                            <a:schemeClr val="bg2">
                              <a:lumMod val="25000"/>
                            </a:schemeClr>
                          </a:solidFill>
                          <a:latin typeface="Arial Narrow" panose="020B0606020202030204" pitchFamily="34" charset="0"/>
                        </a:rPr>
                        <a:t> del Chocó y el Frente Suroeste</a:t>
                      </a:r>
                      <a:endParaRPr lang="es-CO" sz="1200" dirty="0">
                        <a:solidFill>
                          <a:schemeClr val="bg2">
                            <a:lumMod val="25000"/>
                          </a:schemeClr>
                        </a:solidFill>
                        <a:latin typeface="Arial Narrow" panose="020B0606020202030204" pitchFamily="34" charset="0"/>
                      </a:endParaRPr>
                    </a:p>
                  </a:txBody>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CO" sz="1200" dirty="0" smtClean="0">
                          <a:solidFill>
                            <a:schemeClr val="bg2">
                              <a:lumMod val="25000"/>
                            </a:schemeClr>
                          </a:solidFill>
                          <a:latin typeface="Arial Narrow" panose="020B0606020202030204" pitchFamily="34" charset="0"/>
                        </a:rPr>
                        <a:t>1,397</a:t>
                      </a:r>
                    </a:p>
                  </a:txBody>
                  <a:tcPr/>
                </a:tc>
              </a:tr>
            </a:tbl>
          </a:graphicData>
        </a:graphic>
      </p:graphicFrame>
      <p:sp>
        <p:nvSpPr>
          <p:cNvPr id="5" name="CuadroTexto 4"/>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174637326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1324738023"/>
              </p:ext>
            </p:extLst>
          </p:nvPr>
        </p:nvGraphicFramePr>
        <p:xfrm>
          <a:off x="335360" y="2186312"/>
          <a:ext cx="5688634" cy="3817145"/>
        </p:xfrm>
        <a:graphic>
          <a:graphicData uri="http://schemas.openxmlformats.org/drawingml/2006/table">
            <a:tbl>
              <a:tblPr firstRow="1" bandRow="1">
                <a:tableStyleId>{5C22544A-7EE6-4342-B048-85BDC9FD1C3A}</a:tableStyleId>
              </a:tblPr>
              <a:tblGrid>
                <a:gridCol w="1841705"/>
                <a:gridCol w="640593"/>
                <a:gridCol w="720667"/>
                <a:gridCol w="1743669"/>
                <a:gridCol w="742000"/>
              </a:tblGrid>
              <a:tr h="314640">
                <a:tc gridSpan="3">
                  <a:txBody>
                    <a:bodyPr/>
                    <a:lstStyle/>
                    <a:p>
                      <a:pPr algn="ctr"/>
                      <a:r>
                        <a:rPr lang="es-ES" sz="1400" dirty="0" smtClean="0"/>
                        <a:t>FERNEY</a:t>
                      </a:r>
                      <a:r>
                        <a:rPr lang="es-ES" sz="1400" baseline="0" dirty="0" smtClean="0"/>
                        <a:t> ALVARADO PULGARIN</a:t>
                      </a:r>
                    </a:p>
                    <a:p>
                      <a:pPr algn="ctr"/>
                      <a:endParaRPr lang="es-ES" sz="1400" baseline="0" dirty="0" smtClean="0"/>
                    </a:p>
                    <a:p>
                      <a:pPr algn="ctr"/>
                      <a:endParaRPr lang="es-ES" sz="1400" baseline="0" dirty="0" smtClean="0"/>
                    </a:p>
                    <a:p>
                      <a:pPr algn="ct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endParaRPr lang="es-ES" sz="1400" dirty="0"/>
                    </a:p>
                  </a:txBody>
                  <a:tcPr anchor="ctr"/>
                </a:tc>
                <a:tc hMerge="1">
                  <a:txBody>
                    <a:bodyPr/>
                    <a:lstStyle/>
                    <a:p>
                      <a:endParaRPr lang="es-CO"/>
                    </a:p>
                  </a:txBody>
                  <a:tcPr/>
                </a:tc>
              </a:tr>
              <a:tr h="314640">
                <a:tc gridSpan="5">
                  <a:txBody>
                    <a:bodyPr/>
                    <a:lstStyle/>
                    <a:p>
                      <a:pPr algn="ctr"/>
                      <a:r>
                        <a:rPr lang="es-ES" sz="1400" b="1" dirty="0" smtClean="0"/>
                        <a:t>Conductas punibles por las que fue condenado</a:t>
                      </a:r>
                      <a:endParaRPr lang="es-ES" sz="1400" b="1"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25049">
                <a:tc>
                  <a:txBody>
                    <a:bodyPr/>
                    <a:lstStyle/>
                    <a:p>
                      <a:r>
                        <a:rPr lang="es-ES" sz="1400" dirty="0" smtClean="0"/>
                        <a:t>Homicidios</a:t>
                      </a:r>
                      <a:endParaRPr lang="es-ES" sz="1400" dirty="0"/>
                    </a:p>
                  </a:txBody>
                  <a:tcPr/>
                </a:tc>
                <a:tc>
                  <a:txBody>
                    <a:bodyPr/>
                    <a:lstStyle/>
                    <a:p>
                      <a:r>
                        <a:rPr lang="es-ES" sz="1400" dirty="0" smtClean="0"/>
                        <a:t>26</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26</a:t>
                      </a:r>
                      <a:endParaRPr lang="es-ES" sz="1400" dirty="0"/>
                    </a:p>
                  </a:txBody>
                  <a:tcPr/>
                </a:tc>
              </a:tr>
              <a:tr h="358438">
                <a:tc>
                  <a:txBody>
                    <a:bodyPr/>
                    <a:lstStyle/>
                    <a:p>
                      <a:r>
                        <a:rPr lang="es-ES" sz="1400" dirty="0" smtClean="0"/>
                        <a:t>Tentativa</a:t>
                      </a:r>
                      <a:r>
                        <a:rPr lang="es-ES" sz="1400" baseline="0" dirty="0" smtClean="0"/>
                        <a:t> de homicidio </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26</a:t>
                      </a:r>
                      <a:endParaRPr lang="es-ES" sz="1400" dirty="0"/>
                    </a:p>
                  </a:txBody>
                  <a:tcPr/>
                </a:tc>
              </a:tr>
              <a:tr h="534888">
                <a:tc>
                  <a:txBody>
                    <a:bodyPr/>
                    <a:lstStyle/>
                    <a:p>
                      <a:r>
                        <a:rPr lang="es-ES" sz="1400" dirty="0" smtClean="0"/>
                        <a:t>Acceso Carnal Violento</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9</a:t>
                      </a:r>
                      <a:endParaRPr lang="es-ES" sz="1400" dirty="0"/>
                    </a:p>
                  </a:txBody>
                  <a:tcPr/>
                </a:tc>
              </a:tr>
              <a:tr h="344396">
                <a:tc>
                  <a:txBody>
                    <a:bodyPr/>
                    <a:lstStyle/>
                    <a:p>
                      <a:r>
                        <a:rPr lang="es-ES" sz="1400" smtClean="0"/>
                        <a:t>Acto Sexual Violento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a:p>
                  </a:txBody>
                  <a:tcPr/>
                </a:tc>
                <a:tc>
                  <a:txBody>
                    <a:bodyPr/>
                    <a:lstStyle/>
                    <a:p>
                      <a:r>
                        <a:rPr lang="es-ES" sz="1400" dirty="0" smtClean="0"/>
                        <a:t>7</a:t>
                      </a:r>
                      <a:endParaRPr lang="es-ES" sz="1400" dirty="0"/>
                    </a:p>
                  </a:txBody>
                  <a:tcPr/>
                </a:tc>
              </a:tr>
              <a:tr h="534888">
                <a:tc>
                  <a:txBody>
                    <a:bodyPr/>
                    <a:lstStyle/>
                    <a:p>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4</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p>
                    <a:p>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459966">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407368" y="1816979"/>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22 </a:t>
            </a:r>
            <a:endParaRPr lang="es-ES" cap="small" dirty="0">
              <a:solidFill>
                <a:srgbClr val="C00000"/>
              </a:solidFill>
              <a:latin typeface="Agency FB" panose="020B0503020202020204" pitchFamily="34" charset="0"/>
            </a:endParaRPr>
          </a:p>
        </p:txBody>
      </p:sp>
      <p:sp>
        <p:nvSpPr>
          <p:cNvPr id="11" name="10 CuadroTexto"/>
          <p:cNvSpPr txBox="1"/>
          <p:nvPr/>
        </p:nvSpPr>
        <p:spPr>
          <a:xfrm>
            <a:off x="551384" y="1124744"/>
            <a:ext cx="10945216" cy="369332"/>
          </a:xfrm>
          <a:prstGeom prst="rect">
            <a:avLst/>
          </a:prstGeom>
          <a:noFill/>
        </p:spPr>
        <p:txBody>
          <a:bodyPr wrap="square" rtlCol="0">
            <a:spAutoFit/>
          </a:bodyPr>
          <a:lstStyle/>
          <a:p>
            <a:r>
              <a:rPr lang="es-CO" b="1" dirty="0" smtClean="0">
                <a:solidFill>
                  <a:srgbClr val="DBFF75"/>
                </a:solidFill>
                <a:latin typeface="+mj-lt"/>
              </a:rPr>
              <a:t>BLOQUE  VENCEDORES DE  ARAUCA DE LAS AUTODEFENSAS UNIDAS DE COLOMBIA AUC</a:t>
            </a:r>
            <a:endParaRPr lang="es-CO" b="1" dirty="0">
              <a:solidFill>
                <a:srgbClr val="DBFF75"/>
              </a:solidFill>
              <a:latin typeface="+mj-lt"/>
            </a:endParaRPr>
          </a:p>
        </p:txBody>
      </p:sp>
      <p:graphicFrame>
        <p:nvGraphicFramePr>
          <p:cNvPr id="13" name="Tabla 1"/>
          <p:cNvGraphicFramePr>
            <a:graphicFrameLocks noGrp="1"/>
          </p:cNvGraphicFramePr>
          <p:nvPr>
            <p:extLst>
              <p:ext uri="{D42A27DB-BD31-4B8C-83A1-F6EECF244321}">
                <p14:modId xmlns:p14="http://schemas.microsoft.com/office/powerpoint/2010/main" val="4166306931"/>
              </p:ext>
            </p:extLst>
          </p:nvPr>
        </p:nvGraphicFramePr>
        <p:xfrm>
          <a:off x="6240016" y="2186312"/>
          <a:ext cx="5755740" cy="3834975"/>
        </p:xfrm>
        <a:graphic>
          <a:graphicData uri="http://schemas.openxmlformats.org/drawingml/2006/table">
            <a:tbl>
              <a:tblPr firstRow="1" bandRow="1">
                <a:tableStyleId>{5C22544A-7EE6-4342-B048-85BDC9FD1C3A}</a:tableStyleId>
              </a:tblPr>
              <a:tblGrid>
                <a:gridCol w="1863430"/>
                <a:gridCol w="648150"/>
                <a:gridCol w="1349864"/>
                <a:gridCol w="1143543"/>
                <a:gridCol w="750753"/>
              </a:tblGrid>
              <a:tr h="951718">
                <a:tc gridSpan="3">
                  <a:txBody>
                    <a:bodyPr/>
                    <a:lstStyle/>
                    <a:p>
                      <a:pPr algn="ctr"/>
                      <a:r>
                        <a:rPr lang="es-ES" sz="1400" dirty="0" smtClean="0"/>
                        <a:t>MIGUEL ISAIAS GUANARE PARALES</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r"/>
                      <a:endParaRPr lang="es-ES" sz="1400" dirty="0" smtClean="0"/>
                    </a:p>
                    <a:p>
                      <a:pPr algn="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351643">
                <a:tc gridSpan="5">
                  <a:txBody>
                    <a:bodyPr/>
                    <a:lstStyle/>
                    <a:p>
                      <a:pPr algn="ctr"/>
                      <a:r>
                        <a:rPr lang="es-ES" sz="1400" b="1" dirty="0" smtClean="0"/>
                        <a:t>Conductas punibles por las que fue condenado</a:t>
                      </a:r>
                      <a:endParaRPr lang="es-ES" sz="1400" b="1"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63277">
                <a:tc>
                  <a:txBody>
                    <a:bodyPr/>
                    <a:lstStyle/>
                    <a:p>
                      <a:r>
                        <a:rPr lang="es-ES" sz="1400" dirty="0" smtClean="0"/>
                        <a:t>Homicidios</a:t>
                      </a:r>
                      <a:endParaRPr lang="es-ES" sz="1400" dirty="0"/>
                    </a:p>
                  </a:txBody>
                  <a:tcPr/>
                </a:tc>
                <a:tc>
                  <a:txBody>
                    <a:bodyPr/>
                    <a:lstStyle/>
                    <a:p>
                      <a:r>
                        <a:rPr lang="es-ES" sz="1400" dirty="0" smtClean="0"/>
                        <a:t>10</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22</a:t>
                      </a:r>
                      <a:endParaRPr lang="es-ES" sz="1400" dirty="0"/>
                    </a:p>
                  </a:txBody>
                  <a:tcPr/>
                </a:tc>
              </a:tr>
              <a:tr h="59779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Acceso Carnal Violento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24</a:t>
                      </a:r>
                      <a:endParaRPr lang="es-ES" sz="1400" dirty="0"/>
                    </a:p>
                  </a:txBody>
                  <a:tcPr/>
                </a:tc>
              </a:tr>
              <a:tr h="59779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7</a:t>
                      </a:r>
                      <a:endParaRPr lang="es-ES" sz="1400" dirty="0"/>
                    </a:p>
                  </a:txBody>
                  <a:tcPr/>
                </a:tc>
              </a:tr>
              <a:tr h="396234">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a:txBody>
                    <a:bodyPr/>
                    <a:lstStyle/>
                    <a:p>
                      <a:r>
                        <a:rPr lang="es-ES" sz="1400" dirty="0" smtClean="0"/>
                        <a:t>7</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dirty="0"/>
                    </a:p>
                  </a:txBody>
                  <a:tcPr/>
                </a:tc>
                <a:tc>
                  <a:txBody>
                    <a:bodyPr/>
                    <a:lstStyle/>
                    <a:p>
                      <a:r>
                        <a:rPr lang="es-ES" sz="1400" dirty="0" smtClean="0"/>
                        <a:t>11</a:t>
                      </a:r>
                      <a:endParaRPr lang="es-ES" sz="1400" dirty="0"/>
                    </a:p>
                  </a:txBody>
                  <a:tcPr/>
                </a:tc>
              </a:tr>
              <a:tr h="576519">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pic>
        <p:nvPicPr>
          <p:cNvPr id="3" name="Imagen 2"/>
          <p:cNvPicPr>
            <a:picLocks noChangeAspect="1"/>
          </p:cNvPicPr>
          <p:nvPr/>
        </p:nvPicPr>
        <p:blipFill>
          <a:blip r:embed="rId2"/>
          <a:stretch>
            <a:fillRect/>
          </a:stretch>
        </p:blipFill>
        <p:spPr>
          <a:xfrm>
            <a:off x="3647728" y="2229376"/>
            <a:ext cx="647700" cy="809625"/>
          </a:xfrm>
          <a:prstGeom prst="rect">
            <a:avLst/>
          </a:prstGeom>
        </p:spPr>
      </p:pic>
      <p:pic>
        <p:nvPicPr>
          <p:cNvPr id="4" name="Imagen 3"/>
          <p:cNvPicPr>
            <a:picLocks noChangeAspect="1"/>
          </p:cNvPicPr>
          <p:nvPr/>
        </p:nvPicPr>
        <p:blipFill>
          <a:blip r:embed="rId3"/>
          <a:stretch>
            <a:fillRect/>
          </a:stretch>
        </p:blipFill>
        <p:spPr>
          <a:xfrm>
            <a:off x="10200456" y="2240495"/>
            <a:ext cx="647700" cy="809625"/>
          </a:xfrm>
          <a:prstGeom prst="rect">
            <a:avLst/>
          </a:prstGeom>
        </p:spPr>
      </p:pic>
    </p:spTree>
    <p:extLst>
      <p:ext uri="{BB962C8B-B14F-4D97-AF65-F5344CB8AC3E}">
        <p14:creationId xmlns:p14="http://schemas.microsoft.com/office/powerpoint/2010/main" val="581483338"/>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3619005376"/>
              </p:ext>
            </p:extLst>
          </p:nvPr>
        </p:nvGraphicFramePr>
        <p:xfrm>
          <a:off x="479376" y="2125282"/>
          <a:ext cx="5688634" cy="4038216"/>
        </p:xfrm>
        <a:graphic>
          <a:graphicData uri="http://schemas.openxmlformats.org/drawingml/2006/table">
            <a:tbl>
              <a:tblPr firstRow="1" bandRow="1">
                <a:tableStyleId>{5C22544A-7EE6-4342-B048-85BDC9FD1C3A}</a:tableStyleId>
              </a:tblPr>
              <a:tblGrid>
                <a:gridCol w="1841705"/>
                <a:gridCol w="640593"/>
                <a:gridCol w="720667"/>
                <a:gridCol w="1743669"/>
                <a:gridCol w="742000"/>
              </a:tblGrid>
              <a:tr h="381490">
                <a:tc gridSpan="3">
                  <a:txBody>
                    <a:bodyPr/>
                    <a:lstStyle/>
                    <a:p>
                      <a:pPr algn="ctr"/>
                      <a:r>
                        <a:rPr lang="es-ES" sz="1400" dirty="0" smtClean="0"/>
                        <a:t>DOMINGO GARCES MORELO</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smtClean="0"/>
                    </a:p>
                    <a:p>
                      <a:pPr algn="ctr"/>
                      <a:endParaRPr lang="es-ES" sz="1400" dirty="0" smtClean="0"/>
                    </a:p>
                    <a:p>
                      <a:pPr algn="ctr"/>
                      <a:endParaRPr lang="es-ES" sz="1400" dirty="0"/>
                    </a:p>
                  </a:txBody>
                  <a:tcPr anchor="ctr"/>
                </a:tc>
                <a:tc hMerge="1">
                  <a:txBody>
                    <a:bodyPr/>
                    <a:lstStyle/>
                    <a:p>
                      <a:endParaRPr lang="es-CO"/>
                    </a:p>
                  </a:txBody>
                  <a:tcPr/>
                </a:tc>
              </a:tr>
              <a:tr h="381490">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94111">
                <a:tc>
                  <a:txBody>
                    <a:bodyPr/>
                    <a:lstStyle/>
                    <a:p>
                      <a:r>
                        <a:rPr lang="es-ES" sz="1400" dirty="0" smtClean="0"/>
                        <a:t>Homicidios</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18</a:t>
                      </a:r>
                      <a:endParaRPr lang="es-ES" sz="1400" dirty="0"/>
                    </a:p>
                  </a:txBody>
                  <a:tcPr/>
                </a:tc>
              </a:tr>
              <a:tr h="648533">
                <a:tc>
                  <a:txBody>
                    <a:bodyPr/>
                    <a:lstStyle/>
                    <a:p>
                      <a:r>
                        <a:rPr lang="es-ES" sz="1400" dirty="0" smtClean="0"/>
                        <a:t>Acceso Carnal Violento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417569">
                <a:tc>
                  <a:txBody>
                    <a:bodyPr/>
                    <a:lstStyle/>
                    <a:p>
                      <a:r>
                        <a:rPr lang="es-ES" sz="1400" smtClean="0"/>
                        <a:t>Acto Sexual Violento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a:p>
                  </a:txBody>
                  <a:tcPr/>
                </a:tc>
                <a:tc>
                  <a:txBody>
                    <a:bodyPr/>
                    <a:lstStyle/>
                    <a:p>
                      <a:r>
                        <a:rPr lang="es-ES" sz="1400" dirty="0" smtClean="0"/>
                        <a:t>11</a:t>
                      </a:r>
                      <a:endParaRPr lang="es-ES" sz="1400" dirty="0"/>
                    </a:p>
                  </a:txBody>
                  <a:tcPr/>
                </a:tc>
              </a:tr>
              <a:tr h="480580">
                <a:tc>
                  <a:txBody>
                    <a:bodyPr/>
                    <a:lstStyle/>
                    <a:p>
                      <a:r>
                        <a:rPr lang="es-ES" sz="1400" dirty="0" smtClean="0"/>
                        <a:t>Tortura</a:t>
                      </a:r>
                      <a:endParaRPr lang="es-ES" sz="1400" dirty="0"/>
                    </a:p>
                  </a:txBody>
                  <a:tcPr/>
                </a:tc>
                <a:tc>
                  <a:txBody>
                    <a:bodyPr/>
                    <a:lstStyle/>
                    <a:p>
                      <a:r>
                        <a:rPr lang="es-ES" sz="1400" dirty="0" smtClean="0"/>
                        <a:t>17</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hMerge="1">
                  <a:txBody>
                    <a:bodyPr/>
                    <a:lstStyle/>
                    <a:p>
                      <a:endParaRPr lang="es-CO"/>
                    </a:p>
                  </a:txBody>
                  <a:tcPr/>
                </a:tc>
                <a:tc>
                  <a:txBody>
                    <a:bodyPr/>
                    <a:lstStyle/>
                    <a:p>
                      <a:r>
                        <a:rPr lang="es-ES" sz="1400" dirty="0" smtClean="0"/>
                        <a:t>8</a:t>
                      </a:r>
                      <a:endParaRPr lang="es-ES" sz="1400" dirty="0"/>
                    </a:p>
                  </a:txBody>
                  <a:tcPr/>
                </a:tc>
              </a:tr>
              <a:tr h="557693">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479376" y="1755950"/>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22 </a:t>
            </a:r>
            <a:endParaRPr lang="es-ES" cap="small" dirty="0">
              <a:solidFill>
                <a:srgbClr val="C00000"/>
              </a:solidFill>
              <a:latin typeface="Agency FB" panose="020B0503020202020204" pitchFamily="34" charset="0"/>
            </a:endParaRPr>
          </a:p>
        </p:txBody>
      </p:sp>
      <p:graphicFrame>
        <p:nvGraphicFramePr>
          <p:cNvPr id="13" name="Tabla 1"/>
          <p:cNvGraphicFramePr>
            <a:graphicFrameLocks noGrp="1"/>
          </p:cNvGraphicFramePr>
          <p:nvPr>
            <p:extLst>
              <p:ext uri="{D42A27DB-BD31-4B8C-83A1-F6EECF244321}">
                <p14:modId xmlns:p14="http://schemas.microsoft.com/office/powerpoint/2010/main" val="553518807"/>
              </p:ext>
            </p:extLst>
          </p:nvPr>
        </p:nvGraphicFramePr>
        <p:xfrm>
          <a:off x="6240016" y="2125282"/>
          <a:ext cx="5688634" cy="4003963"/>
        </p:xfrm>
        <a:graphic>
          <a:graphicData uri="http://schemas.openxmlformats.org/drawingml/2006/table">
            <a:tbl>
              <a:tblPr firstRow="1" bandRow="1">
                <a:tableStyleId>{5C22544A-7EE6-4342-B048-85BDC9FD1C3A}</a:tableStyleId>
              </a:tblPr>
              <a:tblGrid>
                <a:gridCol w="1841705"/>
                <a:gridCol w="640593"/>
                <a:gridCol w="1334126"/>
                <a:gridCol w="1130210"/>
                <a:gridCol w="742000"/>
              </a:tblGrid>
              <a:tr h="1122291">
                <a:tc gridSpan="3">
                  <a:txBody>
                    <a:bodyPr/>
                    <a:lstStyle/>
                    <a:p>
                      <a:pPr algn="ctr"/>
                      <a:r>
                        <a:rPr lang="es-ES" sz="1400" dirty="0" smtClean="0"/>
                        <a:t>JHON</a:t>
                      </a:r>
                      <a:r>
                        <a:rPr lang="es-ES" sz="1400" baseline="0" dirty="0" smtClean="0"/>
                        <a:t> JIMMY PEREZ ORTIZ</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smtClean="0"/>
                    </a:p>
                    <a:p>
                      <a:pPr algn="ctr"/>
                      <a:endParaRPr lang="es-ES" sz="1400" dirty="0" smtClean="0"/>
                    </a:p>
                    <a:p>
                      <a:pPr algn="ctr"/>
                      <a:endParaRPr lang="es-ES" sz="1400" dirty="0"/>
                    </a:p>
                  </a:txBody>
                  <a:tcPr anchor="ctr"/>
                </a:tc>
                <a:tc hMerge="1">
                  <a:txBody>
                    <a:bodyPr/>
                    <a:lstStyle/>
                    <a:p>
                      <a:endParaRPr lang="es-CO"/>
                    </a:p>
                  </a:txBody>
                  <a:tcPr/>
                </a:tc>
              </a:tr>
              <a:tr h="347065">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58547">
                <a:tc>
                  <a:txBody>
                    <a:bodyPr/>
                    <a:lstStyle/>
                    <a:p>
                      <a:r>
                        <a:rPr lang="es-ES" sz="1400" dirty="0" smtClean="0"/>
                        <a:t>Homicidios</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16</a:t>
                      </a:r>
                      <a:endParaRPr lang="es-ES" sz="1400" dirty="0"/>
                    </a:p>
                  </a:txBody>
                  <a:tcPr/>
                </a:tc>
              </a:tr>
              <a:tr h="59001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Acceso Carnal Violento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20</a:t>
                      </a:r>
                      <a:endParaRPr lang="es-ES" sz="1400" dirty="0"/>
                    </a:p>
                  </a:txBody>
                  <a:tcPr/>
                </a:tc>
              </a:tr>
              <a:tr h="59001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Prostitución</a:t>
                      </a:r>
                      <a:r>
                        <a:rPr lang="es-ES" sz="1400" baseline="0" dirty="0" smtClean="0"/>
                        <a:t> forzada o esclavitud sexual</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4</a:t>
                      </a:r>
                      <a:endParaRPr lang="es-ES" sz="1400" dirty="0"/>
                    </a:p>
                  </a:txBody>
                  <a:tcPr/>
                </a:tc>
              </a:tr>
              <a:tr h="39107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a:txBody>
                    <a:bodyPr/>
                    <a:lstStyle/>
                    <a:p>
                      <a:r>
                        <a:rPr lang="es-ES" sz="1400" dirty="0" smtClean="0"/>
                        <a:t>7</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dirty="0"/>
                    </a:p>
                  </a:txBody>
                  <a:tcPr/>
                </a:tc>
                <a:tc>
                  <a:txBody>
                    <a:bodyPr/>
                    <a:lstStyle/>
                    <a:p>
                      <a:r>
                        <a:rPr lang="es-ES" sz="1400" dirty="0" smtClean="0"/>
                        <a:t>8</a:t>
                      </a:r>
                      <a:endParaRPr lang="es-ES" sz="1400" dirty="0"/>
                    </a:p>
                  </a:txBody>
                  <a:tcPr/>
                </a:tc>
              </a:tr>
              <a:tr h="569015">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9" name="8 CuadroTexto"/>
          <p:cNvSpPr txBox="1"/>
          <p:nvPr/>
        </p:nvSpPr>
        <p:spPr>
          <a:xfrm>
            <a:off x="767408" y="980728"/>
            <a:ext cx="10945216" cy="369332"/>
          </a:xfrm>
          <a:prstGeom prst="rect">
            <a:avLst/>
          </a:prstGeom>
          <a:noFill/>
        </p:spPr>
        <p:txBody>
          <a:bodyPr wrap="square" rtlCol="0">
            <a:spAutoFit/>
          </a:bodyPr>
          <a:lstStyle/>
          <a:p>
            <a:r>
              <a:rPr lang="es-CO" b="1" dirty="0" smtClean="0">
                <a:solidFill>
                  <a:srgbClr val="DBFF75"/>
                </a:solidFill>
                <a:latin typeface="+mj-lt"/>
              </a:rPr>
              <a:t>BLOQUE  VENCEDORES DE  ARAUCA DE LAS AUTODEFENSAS UNIDAS DE COLOMBIA AUC</a:t>
            </a:r>
            <a:endParaRPr lang="es-CO" b="1" dirty="0">
              <a:solidFill>
                <a:srgbClr val="DBFF75"/>
              </a:solidFill>
              <a:latin typeface="+mj-lt"/>
            </a:endParaRPr>
          </a:p>
        </p:txBody>
      </p:sp>
      <p:pic>
        <p:nvPicPr>
          <p:cNvPr id="3" name="Imagen 2"/>
          <p:cNvPicPr>
            <a:picLocks noChangeAspect="1"/>
          </p:cNvPicPr>
          <p:nvPr/>
        </p:nvPicPr>
        <p:blipFill>
          <a:blip r:embed="rId2"/>
          <a:stretch>
            <a:fillRect/>
          </a:stretch>
        </p:blipFill>
        <p:spPr>
          <a:xfrm>
            <a:off x="4439816" y="2420888"/>
            <a:ext cx="647700" cy="809625"/>
          </a:xfrm>
          <a:prstGeom prst="rect">
            <a:avLst/>
          </a:prstGeom>
        </p:spPr>
      </p:pic>
      <p:pic>
        <p:nvPicPr>
          <p:cNvPr id="4" name="Imagen 3"/>
          <p:cNvPicPr>
            <a:picLocks noChangeAspect="1"/>
          </p:cNvPicPr>
          <p:nvPr/>
        </p:nvPicPr>
        <p:blipFill>
          <a:blip r:embed="rId3"/>
          <a:stretch>
            <a:fillRect/>
          </a:stretch>
        </p:blipFill>
        <p:spPr>
          <a:xfrm>
            <a:off x="10704512" y="2420888"/>
            <a:ext cx="647700" cy="723900"/>
          </a:xfrm>
          <a:prstGeom prst="rect">
            <a:avLst/>
          </a:prstGeom>
        </p:spPr>
      </p:pic>
    </p:spTree>
    <p:extLst>
      <p:ext uri="{BB962C8B-B14F-4D97-AF65-F5344CB8AC3E}">
        <p14:creationId xmlns:p14="http://schemas.microsoft.com/office/powerpoint/2010/main" val="68815636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3065839333"/>
              </p:ext>
            </p:extLst>
          </p:nvPr>
        </p:nvGraphicFramePr>
        <p:xfrm>
          <a:off x="430306" y="2256224"/>
          <a:ext cx="5688634" cy="1977938"/>
        </p:xfrm>
        <a:graphic>
          <a:graphicData uri="http://schemas.openxmlformats.org/drawingml/2006/table">
            <a:tbl>
              <a:tblPr firstRow="1" bandRow="1">
                <a:tableStyleId>{5C22544A-7EE6-4342-B048-85BDC9FD1C3A}</a:tableStyleId>
              </a:tblPr>
              <a:tblGrid>
                <a:gridCol w="1841705"/>
                <a:gridCol w="640593"/>
                <a:gridCol w="1262118"/>
                <a:gridCol w="1202218"/>
                <a:gridCol w="742000"/>
              </a:tblGrid>
              <a:tr h="392909">
                <a:tc gridSpan="3">
                  <a:txBody>
                    <a:bodyPr/>
                    <a:lstStyle/>
                    <a:p>
                      <a:pPr algn="ctr"/>
                      <a:r>
                        <a:rPr lang="es-ES" sz="1400" dirty="0" smtClean="0"/>
                        <a:t>FREDY</a:t>
                      </a:r>
                      <a:r>
                        <a:rPr lang="es-ES" sz="1400" baseline="0" dirty="0" smtClean="0"/>
                        <a:t> OCTAVIO ROMERO SARMIENTO</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392909">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405908">
                <a:tc>
                  <a:txBody>
                    <a:bodyPr/>
                    <a:lstStyle/>
                    <a:p>
                      <a:r>
                        <a:rPr lang="es-ES" sz="1400" dirty="0" smtClean="0"/>
                        <a:t>Exacciones</a:t>
                      </a:r>
                      <a:r>
                        <a:rPr lang="es-ES" sz="1400" baseline="0" dirty="0" smtClean="0"/>
                        <a:t> o </a:t>
                      </a:r>
                      <a:r>
                        <a:rPr lang="es-ES" sz="1400" baseline="0" dirty="0" err="1" smtClean="0"/>
                        <a:t>contrib</a:t>
                      </a:r>
                      <a:r>
                        <a:rPr lang="es-ES" sz="1400" baseline="0" dirty="0" smtClean="0"/>
                        <a:t>.</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447601">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8" name="CuadroTexto 7"/>
          <p:cNvSpPr txBox="1"/>
          <p:nvPr/>
        </p:nvSpPr>
        <p:spPr>
          <a:xfrm>
            <a:off x="407368" y="1755950"/>
            <a:ext cx="6480720"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Postulados </a:t>
            </a:r>
            <a:endParaRPr lang="es-CO" dirty="0">
              <a:solidFill>
                <a:schemeClr val="accent5">
                  <a:lumMod val="75000"/>
                </a:schemeClr>
              </a:solidFill>
              <a:latin typeface="Agency FB" panose="020B0503020202020204" pitchFamily="34" charset="0"/>
            </a:endParaRPr>
          </a:p>
        </p:txBody>
      </p:sp>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22 </a:t>
            </a:r>
            <a:endParaRPr lang="es-ES" cap="small" dirty="0">
              <a:solidFill>
                <a:srgbClr val="C00000"/>
              </a:solidFill>
              <a:latin typeface="Agency FB" panose="020B0503020202020204" pitchFamily="34" charset="0"/>
            </a:endParaRPr>
          </a:p>
        </p:txBody>
      </p:sp>
      <p:graphicFrame>
        <p:nvGraphicFramePr>
          <p:cNvPr id="13" name="Tabla 1"/>
          <p:cNvGraphicFramePr>
            <a:graphicFrameLocks noGrp="1"/>
          </p:cNvGraphicFramePr>
          <p:nvPr>
            <p:extLst>
              <p:ext uri="{D42A27DB-BD31-4B8C-83A1-F6EECF244321}">
                <p14:modId xmlns:p14="http://schemas.microsoft.com/office/powerpoint/2010/main" val="2967249391"/>
              </p:ext>
            </p:extLst>
          </p:nvPr>
        </p:nvGraphicFramePr>
        <p:xfrm>
          <a:off x="6240016" y="2492896"/>
          <a:ext cx="5688634" cy="3041326"/>
        </p:xfrm>
        <a:graphic>
          <a:graphicData uri="http://schemas.openxmlformats.org/drawingml/2006/table">
            <a:tbl>
              <a:tblPr firstRow="1" bandRow="1">
                <a:tableStyleId>{5C22544A-7EE6-4342-B048-85BDC9FD1C3A}</a:tableStyleId>
              </a:tblPr>
              <a:tblGrid>
                <a:gridCol w="1841705"/>
                <a:gridCol w="640593"/>
                <a:gridCol w="1334126"/>
                <a:gridCol w="1130210"/>
                <a:gridCol w="742000"/>
              </a:tblGrid>
              <a:tr h="293954">
                <a:tc gridSpan="3">
                  <a:txBody>
                    <a:bodyPr/>
                    <a:lstStyle/>
                    <a:p>
                      <a:pPr algn="ctr"/>
                      <a:r>
                        <a:rPr lang="es-ES" sz="1400" dirty="0" smtClean="0"/>
                        <a:t>SAMUEL</a:t>
                      </a:r>
                      <a:r>
                        <a:rPr lang="es-ES" sz="1400" baseline="0" dirty="0" smtClean="0"/>
                        <a:t> APONTE SAAVEDRA</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293954">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14884">
                <a:tc>
                  <a:txBody>
                    <a:bodyPr/>
                    <a:lstStyle/>
                    <a:p>
                      <a:r>
                        <a:rPr lang="es-ES" sz="1400" dirty="0" smtClean="0"/>
                        <a:t>Homicidios</a:t>
                      </a:r>
                      <a:endParaRPr lang="es-ES" sz="1400" dirty="0"/>
                    </a:p>
                  </a:txBody>
                  <a:tcPr/>
                </a:tc>
                <a:tc>
                  <a:txBody>
                    <a:bodyPr/>
                    <a:lstStyle/>
                    <a:p>
                      <a:r>
                        <a:rPr lang="es-ES" sz="1400" dirty="0" smtClean="0"/>
                        <a:t>10</a:t>
                      </a:r>
                      <a:endParaRPr lang="es-ES" sz="1400" dirty="0"/>
                    </a:p>
                  </a:txBody>
                  <a:tcPr/>
                </a:tc>
                <a:tc gridSpan="2">
                  <a:txBody>
                    <a:bodyPr/>
                    <a:lstStyle/>
                    <a:p>
                      <a:r>
                        <a:rPr lang="es-ES" sz="1400" dirty="0" smtClean="0"/>
                        <a:t>Desaparición forzada</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347228">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Tentativa</a:t>
                      </a:r>
                      <a:r>
                        <a:rPr lang="es-ES" sz="1400" baseline="0" dirty="0" smtClean="0"/>
                        <a:t> de homicidio</a:t>
                      </a:r>
                      <a:endParaRPr lang="es-ES" sz="1400" dirty="0"/>
                    </a:p>
                  </a:txBody>
                  <a:tcPr/>
                </a:tc>
                <a:tc>
                  <a:txBody>
                    <a:bodyPr/>
                    <a:lstStyle/>
                    <a:p>
                      <a:r>
                        <a:rPr lang="es-ES" sz="1400" dirty="0" smtClean="0"/>
                        <a:t>7</a:t>
                      </a:r>
                      <a:endParaRPr lang="es-ES" sz="1400" dirty="0"/>
                    </a:p>
                  </a:txBody>
                  <a:tcPr/>
                </a:tc>
                <a:tc gridSpan="2">
                  <a:txBody>
                    <a:bodyPr/>
                    <a:lstStyle/>
                    <a:p>
                      <a:r>
                        <a:rPr lang="es-ES" sz="1400" dirty="0" smtClean="0"/>
                        <a:t>Tortura</a:t>
                      </a:r>
                      <a:endParaRPr lang="es-ES" sz="1400" dirty="0"/>
                    </a:p>
                  </a:txBody>
                  <a:tcPr/>
                </a:tc>
                <a:tc hMerge="1">
                  <a:txBody>
                    <a:bodyPr/>
                    <a:lstStyle/>
                    <a:p>
                      <a:endParaRPr lang="es-CO"/>
                    </a:p>
                  </a:txBody>
                  <a:tcPr/>
                </a:tc>
                <a:tc>
                  <a:txBody>
                    <a:bodyPr/>
                    <a:lstStyle/>
                    <a:p>
                      <a:r>
                        <a:rPr lang="es-ES" sz="1400" dirty="0" smtClean="0"/>
                        <a:t>2</a:t>
                      </a:r>
                      <a:endParaRPr lang="es-ES" sz="1400" dirty="0"/>
                    </a:p>
                  </a:txBody>
                  <a:tcPr/>
                </a:tc>
              </a:tr>
              <a:tr h="499721">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terrorismo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Desplazamiento</a:t>
                      </a:r>
                      <a:r>
                        <a:rPr lang="es-ES" sz="1400" baseline="0" dirty="0" smtClean="0"/>
                        <a:t> forzado</a:t>
                      </a:r>
                      <a:endParaRPr lang="es-ES" sz="1400" dirty="0"/>
                    </a:p>
                  </a:txBody>
                  <a:tcPr/>
                </a:tc>
                <a:tc hMerge="1">
                  <a:txBody>
                    <a:bodyPr/>
                    <a:lstStyle/>
                    <a:p>
                      <a:endParaRPr lang="es-CO"/>
                    </a:p>
                  </a:txBody>
                  <a:tcPr/>
                </a:tc>
                <a:tc>
                  <a:txBody>
                    <a:bodyPr/>
                    <a:lstStyle/>
                    <a:p>
                      <a:r>
                        <a:rPr lang="es-ES" sz="1400" dirty="0" smtClean="0"/>
                        <a:t>3</a:t>
                      </a:r>
                      <a:endParaRPr lang="es-ES" sz="1400" dirty="0"/>
                    </a:p>
                  </a:txBody>
                  <a:tcPr/>
                </a:tc>
              </a:tr>
              <a:tr h="34345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Secuestro</a:t>
                      </a:r>
                      <a:endParaRPr lang="es-ES" sz="1400" dirty="0"/>
                    </a:p>
                  </a:txBody>
                  <a:tcPr/>
                </a:tc>
                <a:tc>
                  <a:txBody>
                    <a:bodyPr/>
                    <a:lstStyle/>
                    <a:p>
                      <a:r>
                        <a:rPr lang="es-ES" sz="1400" dirty="0" smtClean="0"/>
                        <a:t>1</a:t>
                      </a:r>
                      <a:endParaRPr lang="es-ES" sz="1400" dirty="0"/>
                    </a:p>
                  </a:txBody>
                  <a:tcPr/>
                </a:tc>
                <a:tc gridSpan="2">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a:t>
                      </a:r>
                      <a:endParaRPr lang="es-ES" sz="1400" dirty="0"/>
                    </a:p>
                  </a:txBody>
                  <a:tcPr/>
                </a:tc>
                <a:tc hMerge="1">
                  <a:txBody>
                    <a:bodyPr/>
                    <a:lstStyle/>
                    <a:p>
                      <a:endParaRPr lang="es-CO" dirty="0"/>
                    </a:p>
                  </a:txBody>
                  <a:tcPr/>
                </a:tc>
                <a:tc>
                  <a:txBody>
                    <a:bodyPr/>
                    <a:lstStyle/>
                    <a:p>
                      <a:r>
                        <a:rPr lang="es-ES" sz="1400" dirty="0" smtClean="0"/>
                        <a:t>7</a:t>
                      </a:r>
                      <a:endParaRPr lang="es-ES" sz="1400" dirty="0"/>
                    </a:p>
                  </a:txBody>
                  <a:tcPr/>
                </a:tc>
              </a:tr>
              <a:tr h="499721">
                <a:tc>
                  <a:txBody>
                    <a:bodyPr/>
                    <a:lstStyle/>
                    <a:p>
                      <a:r>
                        <a:rPr lang="es-ES" sz="1400" dirty="0" smtClean="0"/>
                        <a:t>Otros</a:t>
                      </a:r>
                      <a:endParaRPr lang="es-ES" sz="1400" dirty="0"/>
                    </a:p>
                  </a:txBody>
                  <a:tcPr/>
                </a:tc>
                <a:tc>
                  <a:txBody>
                    <a:bodyPr/>
                    <a:lstStyle/>
                    <a:p>
                      <a:r>
                        <a:rPr lang="es-ES" sz="1400" dirty="0" smtClean="0"/>
                        <a:t>2</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graphicFrame>
        <p:nvGraphicFramePr>
          <p:cNvPr id="9" name="Tabla 1"/>
          <p:cNvGraphicFramePr>
            <a:graphicFrameLocks noGrp="1"/>
          </p:cNvGraphicFramePr>
          <p:nvPr>
            <p:extLst>
              <p:ext uri="{D42A27DB-BD31-4B8C-83A1-F6EECF244321}">
                <p14:modId xmlns:p14="http://schemas.microsoft.com/office/powerpoint/2010/main" val="1429554447"/>
              </p:ext>
            </p:extLst>
          </p:nvPr>
        </p:nvGraphicFramePr>
        <p:xfrm>
          <a:off x="335360" y="4365104"/>
          <a:ext cx="5688634" cy="2232248"/>
        </p:xfrm>
        <a:graphic>
          <a:graphicData uri="http://schemas.openxmlformats.org/drawingml/2006/table">
            <a:tbl>
              <a:tblPr firstRow="1" bandRow="1">
                <a:tableStyleId>{5C22544A-7EE6-4342-B048-85BDC9FD1C3A}</a:tableStyleId>
              </a:tblPr>
              <a:tblGrid>
                <a:gridCol w="1841705"/>
                <a:gridCol w="640593"/>
                <a:gridCol w="1262118"/>
                <a:gridCol w="1202218"/>
                <a:gridCol w="742000"/>
              </a:tblGrid>
              <a:tr h="293954">
                <a:tc gridSpan="3">
                  <a:txBody>
                    <a:bodyPr/>
                    <a:lstStyle/>
                    <a:p>
                      <a:pPr algn="ctr"/>
                      <a:r>
                        <a:rPr lang="es-ES" sz="1400" dirty="0" smtClean="0"/>
                        <a:t>CAMPO</a:t>
                      </a:r>
                      <a:r>
                        <a:rPr lang="es-ES" sz="1400" baseline="0" dirty="0" smtClean="0"/>
                        <a:t> ELIAS CARREÑO CASTRO</a:t>
                      </a:r>
                      <a:endParaRPr lang="es-ES" sz="1400" dirty="0"/>
                    </a:p>
                  </a:txBody>
                  <a:tcPr anchor="ctr"/>
                </a:tc>
                <a:tc hMerge="1">
                  <a:txBody>
                    <a:bodyPr/>
                    <a:lstStyle/>
                    <a:p>
                      <a:endParaRPr lang="es-CO"/>
                    </a:p>
                  </a:txBody>
                  <a:tcPr/>
                </a:tc>
                <a:tc hMerge="1">
                  <a:txBody>
                    <a:bodyPr/>
                    <a:lstStyle/>
                    <a:p>
                      <a:endParaRPr lang="es-CO"/>
                    </a:p>
                  </a:txBody>
                  <a:tcPr/>
                </a:tc>
                <a:tc gridSpan="2">
                  <a:txBody>
                    <a:bodyPr/>
                    <a:lstStyle/>
                    <a:p>
                      <a:pPr algn="ctr"/>
                      <a:r>
                        <a:rPr lang="es-ES" sz="1400" dirty="0" smtClean="0"/>
                        <a:t>Patrullero</a:t>
                      </a:r>
                    </a:p>
                    <a:p>
                      <a:pPr algn="ctr"/>
                      <a:endParaRPr lang="es-ES" sz="1400" dirty="0" smtClean="0"/>
                    </a:p>
                    <a:p>
                      <a:pPr algn="ctr"/>
                      <a:endParaRPr lang="es-ES" sz="1400" dirty="0"/>
                    </a:p>
                  </a:txBody>
                  <a:tcPr anchor="ctr"/>
                </a:tc>
                <a:tc hMerge="1">
                  <a:txBody>
                    <a:bodyPr/>
                    <a:lstStyle/>
                    <a:p>
                      <a:endParaRPr lang="es-CO"/>
                    </a:p>
                  </a:txBody>
                  <a:tcPr/>
                </a:tc>
              </a:tr>
              <a:tr h="293954">
                <a:tc gridSpan="5">
                  <a:txBody>
                    <a:bodyPr/>
                    <a:lstStyle/>
                    <a:p>
                      <a:pPr algn="ctr"/>
                      <a:r>
                        <a:rPr lang="es-ES" sz="1400" dirty="0" smtClean="0"/>
                        <a:t>Conductas punibles por las que fue condenado</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r>
              <a:tr h="314884">
                <a:tc>
                  <a:txBody>
                    <a:bodyPr/>
                    <a:lstStyle/>
                    <a:p>
                      <a:r>
                        <a:rPr lang="es-ES" sz="1400" dirty="0" smtClean="0"/>
                        <a:t>Homicidio</a:t>
                      </a:r>
                      <a:endParaRPr lang="es-ES" sz="1400" dirty="0"/>
                    </a:p>
                  </a:txBody>
                  <a:tcPr/>
                </a:tc>
                <a:tc>
                  <a:txBody>
                    <a:bodyPr/>
                    <a:lstStyle/>
                    <a:p>
                      <a:r>
                        <a:rPr lang="es-ES" sz="1400" dirty="0" smtClean="0"/>
                        <a:t>4</a:t>
                      </a:r>
                      <a:endParaRPr lang="es-ES" sz="1400" dirty="0"/>
                    </a:p>
                  </a:txBody>
                  <a:tcPr/>
                </a:tc>
                <a:tc gridSpan="2">
                  <a:txBody>
                    <a:bodyPr/>
                    <a:lstStyle/>
                    <a:p>
                      <a:r>
                        <a:rPr lang="es-ES" sz="1400" dirty="0" smtClean="0"/>
                        <a:t>Acto sexual</a:t>
                      </a:r>
                      <a:r>
                        <a:rPr lang="es-ES" sz="1400" baseline="0" dirty="0" smtClean="0"/>
                        <a:t> violento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347228">
                <a:tc>
                  <a:txBody>
                    <a:bodyPr/>
                    <a:lstStyle/>
                    <a:p>
                      <a:r>
                        <a:rPr lang="es-ES" sz="1400" dirty="0" smtClean="0"/>
                        <a:t>Desplazamiento</a:t>
                      </a:r>
                      <a:r>
                        <a:rPr lang="es-ES" sz="1400" baseline="0" dirty="0" smtClean="0"/>
                        <a:t> forzado</a:t>
                      </a:r>
                      <a:endParaRPr lang="es-ES" sz="1400" dirty="0"/>
                    </a:p>
                  </a:txBody>
                  <a:tcPr/>
                </a:tc>
                <a:tc>
                  <a:txBody>
                    <a:bodyPr/>
                    <a:lstStyle/>
                    <a:p>
                      <a:r>
                        <a:rPr lang="es-ES" sz="1400" dirty="0" smtClean="0"/>
                        <a:t>12</a:t>
                      </a:r>
                      <a:endParaRPr lang="es-ES" sz="1400" dirty="0"/>
                    </a:p>
                  </a:txBody>
                  <a:tcPr/>
                </a:tc>
                <a:tc gridSpan="2">
                  <a:txBody>
                    <a:bodyPr/>
                    <a:lstStyle/>
                    <a:p>
                      <a:r>
                        <a:rPr lang="es-ES" sz="1400" dirty="0" smtClean="0"/>
                        <a:t>Secuestro</a:t>
                      </a:r>
                      <a:endParaRPr lang="es-ES" sz="1400" dirty="0"/>
                    </a:p>
                  </a:txBody>
                  <a:tcPr/>
                </a:tc>
                <a:tc hMerge="1">
                  <a:txBody>
                    <a:bodyPr/>
                    <a:lstStyle/>
                    <a:p>
                      <a:endParaRPr lang="es-CO"/>
                    </a:p>
                  </a:txBody>
                  <a:tcPr/>
                </a:tc>
                <a:tc>
                  <a:txBody>
                    <a:bodyPr/>
                    <a:lstStyle/>
                    <a:p>
                      <a:r>
                        <a:rPr lang="es-ES" sz="1400" dirty="0" smtClean="0"/>
                        <a:t>1</a:t>
                      </a:r>
                      <a:endParaRPr lang="es-ES" sz="1400" dirty="0"/>
                    </a:p>
                  </a:txBody>
                  <a:tcPr/>
                </a:tc>
              </a:tr>
              <a:tr h="362884">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c gridSpan="2">
                  <a:txBody>
                    <a:bodyPr/>
                    <a:lstStyle/>
                    <a:p>
                      <a:endParaRPr lang="es-ES" sz="1400" dirty="0"/>
                    </a:p>
                  </a:txBody>
                  <a:tcPr/>
                </a:tc>
                <a:tc hMerge="1">
                  <a:txBody>
                    <a:bodyPr/>
                    <a:lstStyle/>
                    <a:p>
                      <a:endParaRPr lang="es-CO"/>
                    </a:p>
                  </a:txBody>
                  <a:tcPr/>
                </a:tc>
                <a:tc>
                  <a:txBody>
                    <a:bodyPr/>
                    <a:lstStyle/>
                    <a:p>
                      <a:endParaRPr lang="es-ES" sz="1400" dirty="0"/>
                    </a:p>
                  </a:txBody>
                  <a:tcPr/>
                </a:tc>
              </a:tr>
            </a:tbl>
          </a:graphicData>
        </a:graphic>
      </p:graphicFrame>
      <p:sp>
        <p:nvSpPr>
          <p:cNvPr id="10" name="9 CuadroTexto"/>
          <p:cNvSpPr txBox="1"/>
          <p:nvPr/>
        </p:nvSpPr>
        <p:spPr>
          <a:xfrm>
            <a:off x="767408" y="980728"/>
            <a:ext cx="10945216" cy="369332"/>
          </a:xfrm>
          <a:prstGeom prst="rect">
            <a:avLst/>
          </a:prstGeom>
          <a:noFill/>
        </p:spPr>
        <p:txBody>
          <a:bodyPr wrap="square" rtlCol="0">
            <a:spAutoFit/>
          </a:bodyPr>
          <a:lstStyle/>
          <a:p>
            <a:r>
              <a:rPr lang="es-CO" b="1" dirty="0" smtClean="0">
                <a:solidFill>
                  <a:srgbClr val="DBFF75"/>
                </a:solidFill>
                <a:latin typeface="+mj-lt"/>
              </a:rPr>
              <a:t>BLOQUE  VENCEDORES DE  ARAUCA DE LAS AUTODEFENSAS UNIDAS DE COLOMBIA AUC</a:t>
            </a:r>
            <a:endParaRPr lang="es-CO" b="1" dirty="0">
              <a:solidFill>
                <a:srgbClr val="DBFF75"/>
              </a:solidFill>
              <a:latin typeface="+mj-lt"/>
            </a:endParaRPr>
          </a:p>
        </p:txBody>
      </p:sp>
      <p:pic>
        <p:nvPicPr>
          <p:cNvPr id="3" name="Imagen 2"/>
          <p:cNvPicPr>
            <a:picLocks noChangeAspect="1"/>
          </p:cNvPicPr>
          <p:nvPr/>
        </p:nvPicPr>
        <p:blipFill>
          <a:blip r:embed="rId2"/>
          <a:stretch>
            <a:fillRect/>
          </a:stretch>
        </p:blipFill>
        <p:spPr>
          <a:xfrm>
            <a:off x="4093065" y="2306458"/>
            <a:ext cx="504056" cy="630070"/>
          </a:xfrm>
          <a:prstGeom prst="rect">
            <a:avLst/>
          </a:prstGeom>
        </p:spPr>
      </p:pic>
      <p:pic>
        <p:nvPicPr>
          <p:cNvPr id="4" name="Imagen 3"/>
          <p:cNvPicPr>
            <a:picLocks noChangeAspect="1"/>
          </p:cNvPicPr>
          <p:nvPr/>
        </p:nvPicPr>
        <p:blipFill>
          <a:blip r:embed="rId3"/>
          <a:stretch>
            <a:fillRect/>
          </a:stretch>
        </p:blipFill>
        <p:spPr>
          <a:xfrm>
            <a:off x="4093065" y="4437112"/>
            <a:ext cx="504056" cy="630070"/>
          </a:xfrm>
          <a:prstGeom prst="rect">
            <a:avLst/>
          </a:prstGeom>
        </p:spPr>
      </p:pic>
      <p:pic>
        <p:nvPicPr>
          <p:cNvPr id="5" name="Imagen 4"/>
          <p:cNvPicPr>
            <a:picLocks noChangeAspect="1"/>
          </p:cNvPicPr>
          <p:nvPr/>
        </p:nvPicPr>
        <p:blipFill>
          <a:blip r:embed="rId4"/>
          <a:stretch>
            <a:fillRect/>
          </a:stretch>
        </p:blipFill>
        <p:spPr>
          <a:xfrm>
            <a:off x="10128448" y="2564904"/>
            <a:ext cx="439063" cy="548829"/>
          </a:xfrm>
          <a:prstGeom prst="rect">
            <a:avLst/>
          </a:prstGeom>
        </p:spPr>
      </p:pic>
    </p:spTree>
    <p:extLst>
      <p:ext uri="{BB962C8B-B14F-4D97-AF65-F5344CB8AC3E}">
        <p14:creationId xmlns:p14="http://schemas.microsoft.com/office/powerpoint/2010/main" val="197060849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Tabla 8"/>
          <p:cNvGraphicFramePr>
            <a:graphicFrameLocks noGrp="1"/>
          </p:cNvGraphicFramePr>
          <p:nvPr>
            <p:extLst>
              <p:ext uri="{D42A27DB-BD31-4B8C-83A1-F6EECF244321}">
                <p14:modId xmlns:p14="http://schemas.microsoft.com/office/powerpoint/2010/main" val="4267072304"/>
              </p:ext>
            </p:extLst>
          </p:nvPr>
        </p:nvGraphicFramePr>
        <p:xfrm>
          <a:off x="407368" y="3227602"/>
          <a:ext cx="4608512" cy="1957938"/>
        </p:xfrm>
        <a:graphic>
          <a:graphicData uri="http://schemas.openxmlformats.org/drawingml/2006/table">
            <a:tbl>
              <a:tblPr firstRow="1" bandRow="1">
                <a:tableStyleId>{5C22544A-7EE6-4342-B048-85BDC9FD1C3A}</a:tableStyleId>
              </a:tblPr>
              <a:tblGrid>
                <a:gridCol w="2651472"/>
                <a:gridCol w="1957040"/>
              </a:tblGrid>
              <a:tr h="464418">
                <a:tc gridSpan="2">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r>
              <a:tr h="1465172">
                <a:tc>
                  <a:txBody>
                    <a:bodyPr/>
                    <a:lstStyle/>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r>
                        <a:rPr lang="es-CO" sz="1400" b="1" i="0" u="none" strike="noStrike" dirty="0" smtClean="0">
                          <a:solidFill>
                            <a:schemeClr val="bg2">
                              <a:lumMod val="25000"/>
                            </a:schemeClr>
                          </a:solidFill>
                          <a:effectLst/>
                          <a:latin typeface="Calibri" panose="020F0502020204030204" pitchFamily="34" charset="0"/>
                        </a:rPr>
                        <a:t>SAUL RINCON CAMELO</a:t>
                      </a: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smtClean="0">
                        <a:solidFill>
                          <a:schemeClr val="bg2">
                            <a:lumMod val="25000"/>
                          </a:schemeClr>
                        </a:solidFill>
                        <a:effectLst/>
                        <a:latin typeface="Calibri" panose="020F0502020204030204" pitchFamily="34" charset="0"/>
                      </a:endParaRPr>
                    </a:p>
                    <a:p>
                      <a:pPr algn="l" fontAlgn="ctr"/>
                      <a:endParaRPr lang="es-CO" sz="1400" b="1"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marL="185738" lvl="1" indent="0" algn="l" fontAlgn="ctr"/>
                      <a:r>
                        <a:rPr lang="es-CO" sz="1400" b="0" i="0" u="none" strike="noStrike" dirty="0" smtClean="0">
                          <a:solidFill>
                            <a:schemeClr val="bg2">
                              <a:lumMod val="25000"/>
                            </a:schemeClr>
                          </a:solidFill>
                          <a:effectLst/>
                          <a:latin typeface="Calibri" panose="020F0502020204030204" pitchFamily="34" charset="0"/>
                        </a:rPr>
                        <a:t>Patrullero</a:t>
                      </a:r>
                      <a:endParaRPr lang="es-CO" sz="1400" b="0" i="0" u="none" strike="noStrike" dirty="0">
                        <a:solidFill>
                          <a:schemeClr val="bg2">
                            <a:lumMod val="2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12" name="52 CuadroTexto"/>
          <p:cNvSpPr txBox="1"/>
          <p:nvPr/>
        </p:nvSpPr>
        <p:spPr>
          <a:xfrm>
            <a:off x="7824192" y="620688"/>
            <a:ext cx="3891464" cy="1077218"/>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wrap="square" rtlCol="0">
            <a:spAutoFit/>
          </a:bodyPr>
          <a:lstStyle/>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Consolidado conductas punibles:  2</a:t>
            </a:r>
          </a:p>
          <a:p>
            <a:pPr algn="r"/>
            <a:r>
              <a:rPr lang="es-ES" sz="1600" b="1" cap="small" dirty="0" smtClean="0">
                <a:solidFill>
                  <a:schemeClr val="accent5">
                    <a:lumMod val="20000"/>
                    <a:lumOff val="80000"/>
                  </a:schemeClr>
                </a:solidFill>
              </a:rPr>
              <a:t>Hechos: 2</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4</a:t>
            </a:r>
            <a:endParaRPr lang="es-ES" sz="1600" b="1" cap="small" dirty="0">
              <a:solidFill>
                <a:schemeClr val="accent5">
                  <a:lumMod val="20000"/>
                  <a:lumOff val="80000"/>
                </a:schemeClr>
              </a:solidFill>
            </a:endParaRPr>
          </a:p>
        </p:txBody>
      </p:sp>
      <p:graphicFrame>
        <p:nvGraphicFramePr>
          <p:cNvPr id="2" name="Tabla 1"/>
          <p:cNvGraphicFramePr>
            <a:graphicFrameLocks noGrp="1"/>
          </p:cNvGraphicFramePr>
          <p:nvPr>
            <p:extLst/>
          </p:nvPr>
        </p:nvGraphicFramePr>
        <p:xfrm>
          <a:off x="5306944" y="4797152"/>
          <a:ext cx="6408712" cy="609600"/>
        </p:xfrm>
        <a:graphic>
          <a:graphicData uri="http://schemas.openxmlformats.org/drawingml/2006/table">
            <a:tbl>
              <a:tblPr firstRow="1" bandRow="1">
                <a:tableStyleId>{5C22544A-7EE6-4342-B048-85BDC9FD1C3A}</a:tableStyleId>
              </a:tblPr>
              <a:tblGrid>
                <a:gridCol w="2074831"/>
                <a:gridCol w="589465"/>
                <a:gridCol w="2908492"/>
                <a:gridCol w="835924"/>
              </a:tblGrid>
              <a:tr h="280525">
                <a:tc gridSpan="4">
                  <a:txBody>
                    <a:bodyPr/>
                    <a:lstStyle/>
                    <a:p>
                      <a:pPr algn="ctr"/>
                      <a:r>
                        <a:rPr lang="es-ES" sz="1400" dirty="0" smtClean="0"/>
                        <a:t>Conductas punibles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r>
              <a:tr h="280525">
                <a:tc>
                  <a:txBody>
                    <a:bodyPr/>
                    <a:lstStyle/>
                    <a:p>
                      <a:r>
                        <a:rPr lang="es-ES" sz="1400" dirty="0" smtClean="0"/>
                        <a:t>Exacciones o CA. </a:t>
                      </a:r>
                      <a:endParaRPr lang="es-ES" sz="1400" dirty="0"/>
                    </a:p>
                  </a:txBody>
                  <a:tcPr/>
                </a:tc>
                <a:tc>
                  <a:txBody>
                    <a:bodyPr/>
                    <a:lstStyle/>
                    <a:p>
                      <a:r>
                        <a:rPr lang="es-ES" sz="1400" dirty="0" smtClean="0"/>
                        <a:t>1</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1</a:t>
                      </a:r>
                      <a:endParaRPr lang="es-ES" sz="1400" dirty="0"/>
                    </a:p>
                  </a:txBody>
                  <a:tcPr/>
                </a:tc>
              </a:tr>
            </a:tbl>
          </a:graphicData>
        </a:graphic>
      </p:graphicFrame>
      <p:graphicFrame>
        <p:nvGraphicFramePr>
          <p:cNvPr id="10" name="9 Tabla"/>
          <p:cNvGraphicFramePr>
            <a:graphicFrameLocks noGrp="1"/>
          </p:cNvGraphicFramePr>
          <p:nvPr>
            <p:extLst/>
          </p:nvPr>
        </p:nvGraphicFramePr>
        <p:xfrm>
          <a:off x="407368" y="620688"/>
          <a:ext cx="6984776" cy="1729740"/>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a:t>
                      </a:r>
                      <a:r>
                        <a:rPr lang="es-ES" sz="1800" b="1" kern="1200" cap="small" baseline="0" dirty="0" smtClean="0">
                          <a:solidFill>
                            <a:srgbClr val="FFFF66"/>
                          </a:solidFill>
                          <a:latin typeface="+mn-lt"/>
                          <a:ea typeface="+mn-ea"/>
                          <a:cs typeface="Arial" pitchFamily="34" charset="0"/>
                        </a:rPr>
                        <a:t> Fidel Castaño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a:t>
                      </a:r>
                      <a:r>
                        <a:rPr lang="es-ES" sz="1050" baseline="0" dirty="0" err="1" smtClean="0"/>
                        <a:t>Uldi</a:t>
                      </a:r>
                      <a:r>
                        <a:rPr lang="es-ES" sz="1050" baseline="0" dirty="0" smtClean="0"/>
                        <a:t> Teresa Jiménez López</a:t>
                      </a:r>
                    </a:p>
                    <a:p>
                      <a:endParaRPr lang="es-ES" sz="1050" baseline="0" dirty="0" smtClean="0"/>
                    </a:p>
                    <a:p>
                      <a:r>
                        <a:rPr lang="es-ES" sz="1050" baseline="0" dirty="0" smtClean="0"/>
                        <a:t>Sin Recurso</a:t>
                      </a:r>
                      <a:endParaRPr lang="es-ES" sz="1050" dirty="0"/>
                    </a:p>
                  </a:txBody>
                  <a:tcPr/>
                </a:tc>
                <a:tc>
                  <a:txBody>
                    <a:bodyPr/>
                    <a:lstStyle/>
                    <a:p>
                      <a:r>
                        <a:rPr lang="es-ES" sz="1400" dirty="0" smtClean="0"/>
                        <a:t>10 de abril</a:t>
                      </a:r>
                      <a:r>
                        <a:rPr lang="es-ES" sz="1400" baseline="0" dirty="0" smtClean="0"/>
                        <a:t> </a:t>
                      </a:r>
                      <a:r>
                        <a:rPr lang="es-ES" sz="1400" dirty="0" smtClean="0"/>
                        <a:t>de 2015.  </a:t>
                      </a:r>
                      <a:r>
                        <a:rPr lang="es-ES" sz="1400" u="sng" dirty="0" smtClean="0">
                          <a:solidFill>
                            <a:srgbClr val="7030A0"/>
                          </a:solidFill>
                          <a:hlinkClick r:id="rId2"/>
                        </a:rPr>
                        <a:t>Ver Sentencia.</a:t>
                      </a:r>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11"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3"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23</a:t>
            </a:r>
            <a:endParaRPr lang="es-ES" cap="small" dirty="0">
              <a:solidFill>
                <a:srgbClr val="C00000"/>
              </a:solidFill>
              <a:latin typeface="Agency FB" panose="020B0503020202020204" pitchFamily="34" charset="0"/>
            </a:endParaRPr>
          </a:p>
        </p:txBody>
      </p:sp>
      <p:grpSp>
        <p:nvGrpSpPr>
          <p:cNvPr id="8" name="Group 3"/>
          <p:cNvGrpSpPr>
            <a:grpSpLocks/>
          </p:cNvGrpSpPr>
          <p:nvPr/>
        </p:nvGrpSpPr>
        <p:grpSpPr bwMode="auto">
          <a:xfrm>
            <a:off x="8256241" y="1988839"/>
            <a:ext cx="3459416" cy="1944217"/>
            <a:chOff x="1261" y="-82"/>
            <a:chExt cx="6517" cy="4394"/>
          </a:xfrm>
        </p:grpSpPr>
        <p:sp>
          <p:nvSpPr>
            <p:cNvPr id="14" name="Freeform 6"/>
            <p:cNvSpPr>
              <a:spLocks/>
            </p:cNvSpPr>
            <p:nvPr/>
          </p:nvSpPr>
          <p:spPr bwMode="auto">
            <a:xfrm>
              <a:off x="2722" y="-82"/>
              <a:ext cx="657" cy="538"/>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5" name="Freeform 7"/>
            <p:cNvSpPr>
              <a:spLocks/>
            </p:cNvSpPr>
            <p:nvPr/>
          </p:nvSpPr>
          <p:spPr bwMode="auto">
            <a:xfrm>
              <a:off x="2397" y="388"/>
              <a:ext cx="382" cy="61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6" name="Freeform 8"/>
            <p:cNvSpPr>
              <a:spLocks/>
            </p:cNvSpPr>
            <p:nvPr/>
          </p:nvSpPr>
          <p:spPr bwMode="auto">
            <a:xfrm>
              <a:off x="2310" y="445"/>
              <a:ext cx="180" cy="217"/>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7" name="Freeform 9" descr="Pergamino"/>
            <p:cNvSpPr>
              <a:spLocks/>
            </p:cNvSpPr>
            <p:nvPr/>
          </p:nvSpPr>
          <p:spPr bwMode="auto">
            <a:xfrm>
              <a:off x="2171" y="717"/>
              <a:ext cx="321" cy="481"/>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8" name="Freeform 11"/>
            <p:cNvSpPr>
              <a:spLocks/>
            </p:cNvSpPr>
            <p:nvPr/>
          </p:nvSpPr>
          <p:spPr bwMode="auto">
            <a:xfrm>
              <a:off x="1682" y="1979"/>
              <a:ext cx="463" cy="510"/>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19" name="Freeform 12"/>
            <p:cNvSpPr>
              <a:spLocks/>
            </p:cNvSpPr>
            <p:nvPr/>
          </p:nvSpPr>
          <p:spPr bwMode="auto">
            <a:xfrm>
              <a:off x="1808" y="1009"/>
              <a:ext cx="861" cy="8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0" name="Freeform 13"/>
            <p:cNvSpPr>
              <a:spLocks/>
            </p:cNvSpPr>
            <p:nvPr/>
          </p:nvSpPr>
          <p:spPr bwMode="auto">
            <a:xfrm>
              <a:off x="1593" y="1076"/>
              <a:ext cx="485" cy="1164"/>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1" name="Freeform 14"/>
            <p:cNvSpPr>
              <a:spLocks/>
            </p:cNvSpPr>
            <p:nvPr/>
          </p:nvSpPr>
          <p:spPr bwMode="auto">
            <a:xfrm>
              <a:off x="1976" y="871"/>
              <a:ext cx="415" cy="527"/>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2" name="Freeform 15"/>
            <p:cNvSpPr>
              <a:spLocks/>
            </p:cNvSpPr>
            <p:nvPr/>
          </p:nvSpPr>
          <p:spPr bwMode="auto">
            <a:xfrm>
              <a:off x="1487" y="2404"/>
              <a:ext cx="614" cy="585"/>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3" name="Freeform 16"/>
            <p:cNvSpPr>
              <a:spLocks/>
            </p:cNvSpPr>
            <p:nvPr/>
          </p:nvSpPr>
          <p:spPr bwMode="auto">
            <a:xfrm>
              <a:off x="1261" y="2544"/>
              <a:ext cx="598" cy="594"/>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4" name="Freeform 17"/>
            <p:cNvSpPr>
              <a:spLocks/>
            </p:cNvSpPr>
            <p:nvPr/>
          </p:nvSpPr>
          <p:spPr bwMode="auto">
            <a:xfrm>
              <a:off x="2043" y="1913"/>
              <a:ext cx="440" cy="580"/>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5" name="Freeform 18"/>
            <p:cNvSpPr>
              <a:spLocks/>
            </p:cNvSpPr>
            <p:nvPr/>
          </p:nvSpPr>
          <p:spPr bwMode="auto">
            <a:xfrm>
              <a:off x="1892" y="2286"/>
              <a:ext cx="600" cy="57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6" name="Freeform 19"/>
            <p:cNvSpPr>
              <a:spLocks/>
            </p:cNvSpPr>
            <p:nvPr/>
          </p:nvSpPr>
          <p:spPr bwMode="auto">
            <a:xfrm>
              <a:off x="1753" y="2880"/>
              <a:ext cx="871" cy="507"/>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7" name="Freeform 20"/>
            <p:cNvSpPr>
              <a:spLocks/>
            </p:cNvSpPr>
            <p:nvPr/>
          </p:nvSpPr>
          <p:spPr bwMode="auto">
            <a:xfrm>
              <a:off x="2315" y="1989"/>
              <a:ext cx="1100" cy="85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8" name="Freeform 21"/>
            <p:cNvSpPr>
              <a:spLocks/>
            </p:cNvSpPr>
            <p:nvPr/>
          </p:nvSpPr>
          <p:spPr bwMode="auto">
            <a:xfrm>
              <a:off x="3116" y="2768"/>
              <a:ext cx="752" cy="78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29" name="Freeform 22"/>
            <p:cNvSpPr>
              <a:spLocks/>
            </p:cNvSpPr>
            <p:nvPr/>
          </p:nvSpPr>
          <p:spPr bwMode="auto">
            <a:xfrm>
              <a:off x="2690" y="2526"/>
              <a:ext cx="952" cy="574"/>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0" name="Freeform 23"/>
            <p:cNvSpPr>
              <a:spLocks/>
            </p:cNvSpPr>
            <p:nvPr/>
          </p:nvSpPr>
          <p:spPr bwMode="auto">
            <a:xfrm>
              <a:off x="2487" y="3211"/>
              <a:ext cx="1295" cy="1101"/>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1" name="Freeform 24"/>
            <p:cNvSpPr>
              <a:spLocks/>
            </p:cNvSpPr>
            <p:nvPr/>
          </p:nvSpPr>
          <p:spPr bwMode="auto">
            <a:xfrm>
              <a:off x="2382" y="1784"/>
              <a:ext cx="470" cy="505"/>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2" name="Freeform 25"/>
            <p:cNvSpPr>
              <a:spLocks/>
            </p:cNvSpPr>
            <p:nvPr/>
          </p:nvSpPr>
          <p:spPr bwMode="auto">
            <a:xfrm>
              <a:off x="1976" y="2539"/>
              <a:ext cx="1265" cy="87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3" name="Freeform 26"/>
            <p:cNvSpPr>
              <a:spLocks/>
            </p:cNvSpPr>
            <p:nvPr/>
          </p:nvSpPr>
          <p:spPr bwMode="auto">
            <a:xfrm>
              <a:off x="3383" y="2266"/>
              <a:ext cx="1082" cy="713"/>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4" name="Freeform 27"/>
            <p:cNvSpPr>
              <a:spLocks/>
            </p:cNvSpPr>
            <p:nvPr/>
          </p:nvSpPr>
          <p:spPr bwMode="auto">
            <a:xfrm>
              <a:off x="3402" y="1669"/>
              <a:ext cx="958" cy="87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5" name="Freeform 28"/>
            <p:cNvSpPr>
              <a:spLocks/>
            </p:cNvSpPr>
            <p:nvPr/>
          </p:nvSpPr>
          <p:spPr bwMode="auto">
            <a:xfrm>
              <a:off x="2841" y="1683"/>
              <a:ext cx="874" cy="487"/>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6" name="Freeform 29"/>
            <p:cNvSpPr>
              <a:spLocks/>
            </p:cNvSpPr>
            <p:nvPr/>
          </p:nvSpPr>
          <p:spPr bwMode="auto">
            <a:xfrm>
              <a:off x="3051" y="1467"/>
              <a:ext cx="766" cy="2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7" name="Freeform 30"/>
            <p:cNvSpPr>
              <a:spLocks/>
            </p:cNvSpPr>
            <p:nvPr/>
          </p:nvSpPr>
          <p:spPr bwMode="auto">
            <a:xfrm>
              <a:off x="2468" y="1470"/>
              <a:ext cx="710" cy="603"/>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8" name="Freeform 31"/>
            <p:cNvSpPr>
              <a:spLocks/>
            </p:cNvSpPr>
            <p:nvPr/>
          </p:nvSpPr>
          <p:spPr bwMode="auto">
            <a:xfrm>
              <a:off x="2482" y="1208"/>
              <a:ext cx="543" cy="604"/>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solidFill>
              <a:srgbClr val="FF9900"/>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39" name="Freeform 32" descr="Pergamino"/>
            <p:cNvSpPr>
              <a:spLocks/>
            </p:cNvSpPr>
            <p:nvPr/>
          </p:nvSpPr>
          <p:spPr bwMode="auto">
            <a:xfrm>
              <a:off x="2612" y="518"/>
              <a:ext cx="346" cy="80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0" name="Freeform 33" descr="Pergamino"/>
            <p:cNvSpPr>
              <a:spLocks/>
            </p:cNvSpPr>
            <p:nvPr/>
          </p:nvSpPr>
          <p:spPr bwMode="auto">
            <a:xfrm>
              <a:off x="2771" y="922"/>
              <a:ext cx="371" cy="60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1" name="Text Box 34"/>
            <p:cNvSpPr txBox="1">
              <a:spLocks noChangeArrowheads="1"/>
            </p:cNvSpPr>
            <p:nvPr/>
          </p:nvSpPr>
          <p:spPr bwMode="auto">
            <a:xfrm>
              <a:off x="2325" y="496"/>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2" name="Text Box 35"/>
            <p:cNvSpPr txBox="1">
              <a:spLocks noChangeArrowheads="1"/>
            </p:cNvSpPr>
            <p:nvPr/>
          </p:nvSpPr>
          <p:spPr bwMode="auto">
            <a:xfrm>
              <a:off x="2463" y="3025"/>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3" name="Freeform 36" descr="Papel carta"/>
            <p:cNvSpPr>
              <a:spLocks/>
            </p:cNvSpPr>
            <p:nvPr/>
          </p:nvSpPr>
          <p:spPr bwMode="auto">
            <a:xfrm>
              <a:off x="1874" y="449"/>
              <a:ext cx="135" cy="19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3"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4" name="Freeform 37" descr="Pergamino"/>
            <p:cNvSpPr>
              <a:spLocks/>
            </p:cNvSpPr>
            <p:nvPr/>
          </p:nvSpPr>
          <p:spPr bwMode="auto">
            <a:xfrm>
              <a:off x="1624" y="499"/>
              <a:ext cx="156" cy="365"/>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5" name="Freeform 38"/>
            <p:cNvSpPr>
              <a:spLocks/>
            </p:cNvSpPr>
            <p:nvPr/>
          </p:nvSpPr>
          <p:spPr bwMode="auto">
            <a:xfrm>
              <a:off x="2196" y="556"/>
              <a:ext cx="527" cy="92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6" name="Oval 60"/>
            <p:cNvSpPr>
              <a:spLocks noChangeArrowheads="1"/>
            </p:cNvSpPr>
            <p:nvPr/>
          </p:nvSpPr>
          <p:spPr bwMode="auto">
            <a:xfrm rot="-4024154">
              <a:off x="2032" y="1432"/>
              <a:ext cx="957" cy="2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7" name="Rectangle 71"/>
            <p:cNvSpPr>
              <a:spLocks noChangeArrowheads="1"/>
            </p:cNvSpPr>
            <p:nvPr/>
          </p:nvSpPr>
          <p:spPr bwMode="auto">
            <a:xfrm>
              <a:off x="3495" y="296"/>
              <a:ext cx="4263" cy="929"/>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1200" b="1">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sp>
          <p:nvSpPr>
            <p:cNvPr id="48" name="Rectangle 79"/>
            <p:cNvSpPr>
              <a:spLocks noChangeArrowheads="1"/>
            </p:cNvSpPr>
            <p:nvPr/>
          </p:nvSpPr>
          <p:spPr bwMode="auto">
            <a:xfrm flipH="1" flipV="1">
              <a:off x="3627" y="678"/>
              <a:ext cx="338" cy="304"/>
            </a:xfrm>
            <a:prstGeom prst="rect">
              <a:avLst/>
            </a:prstGeom>
            <a:solidFill>
              <a:srgbClr val="FF9900"/>
            </a:solidFill>
            <a:ln w="9525">
              <a:solidFill>
                <a:schemeClr val="tx1"/>
              </a:solidFill>
              <a:miter lim="800000"/>
              <a:headEnd/>
              <a:tailEnd/>
            </a:ln>
            <a:effectLst/>
          </p:spPr>
          <p:txBody>
            <a:bodyPr wrap="none" anchor="ct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49" name="Text Box 82"/>
            <p:cNvSpPr txBox="1">
              <a:spLocks noChangeArrowheads="1"/>
            </p:cNvSpPr>
            <p:nvPr/>
          </p:nvSpPr>
          <p:spPr bwMode="auto">
            <a:xfrm>
              <a:off x="3493" y="465"/>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b="1">
                <a:solidFill>
                  <a:schemeClr val="tx1">
                    <a:lumMod val="85000"/>
                    <a:lumOff val="15000"/>
                  </a:schemeClr>
                </a:solidFill>
                <a:effectLst>
                  <a:outerShdw blurRad="38100" dist="38100" dir="2700000" algn="tl">
                    <a:srgbClr val="000000">
                      <a:alpha val="43137"/>
                    </a:srgbClr>
                  </a:outerShdw>
                </a:effectLst>
                <a:latin typeface="Arial Narrow" pitchFamily="34" charset="0"/>
              </a:endParaRPr>
            </a:p>
          </p:txBody>
        </p:sp>
        <p:sp>
          <p:nvSpPr>
            <p:cNvPr id="50" name="Text Box 87"/>
            <p:cNvSpPr txBox="1">
              <a:spLocks noChangeArrowheads="1"/>
            </p:cNvSpPr>
            <p:nvPr/>
          </p:nvSpPr>
          <p:spPr bwMode="auto">
            <a:xfrm>
              <a:off x="3965" y="298"/>
              <a:ext cx="3813" cy="815"/>
            </a:xfrm>
            <a:prstGeom prst="rect">
              <a:avLst/>
            </a:prstGeom>
            <a:noFill/>
            <a:ln w="9525">
              <a:noFill/>
              <a:miter lim="800000"/>
              <a:headEnd/>
              <a:tailEnd/>
            </a:ln>
            <a:effectLst/>
          </p:spPr>
          <p:txBody>
            <a:bodyPr wrap="none">
              <a:spAutoFit/>
            </a:bodyPr>
            <a:lstStyle/>
            <a:p>
              <a:pPr fontAlgn="auto">
                <a:spcBef>
                  <a:spcPts val="0"/>
                </a:spcBef>
                <a:spcAft>
                  <a:spcPts val="0"/>
                </a:spcAft>
                <a:defRPr/>
              </a:pPr>
              <a:r>
                <a:rPr lang="es-ES" sz="1200" b="1" dirty="0" smtClean="0">
                  <a:solidFill>
                    <a:schemeClr val="tx1">
                      <a:lumMod val="85000"/>
                      <a:lumOff val="15000"/>
                    </a:schemeClr>
                  </a:solidFill>
                  <a:effectLst>
                    <a:outerShdw blurRad="38100" dist="38100" dir="2700000" algn="tl">
                      <a:srgbClr val="000000">
                        <a:alpha val="43137"/>
                      </a:srgbClr>
                    </a:outerShdw>
                  </a:effectLst>
                  <a:latin typeface="Calibri" pitchFamily="34" charset="0"/>
                </a:rPr>
                <a:t>FRENTE FIDEL CASTAÑO DEL </a:t>
              </a:r>
            </a:p>
            <a:p>
              <a:pPr fontAlgn="auto">
                <a:spcBef>
                  <a:spcPts val="0"/>
                </a:spcBef>
                <a:spcAft>
                  <a:spcPts val="0"/>
                </a:spcAft>
                <a:defRPr/>
              </a:pPr>
              <a:r>
                <a:rPr lang="es-ES" sz="1200" b="1" dirty="0" smtClean="0">
                  <a:solidFill>
                    <a:schemeClr val="tx1">
                      <a:lumMod val="85000"/>
                      <a:lumOff val="15000"/>
                    </a:schemeClr>
                  </a:solidFill>
                  <a:effectLst>
                    <a:outerShdw blurRad="38100" dist="38100" dir="2700000" algn="tl">
                      <a:srgbClr val="000000">
                        <a:alpha val="43137"/>
                      </a:srgbClr>
                    </a:outerShdw>
                  </a:effectLst>
                  <a:latin typeface="Calibri" pitchFamily="34" charset="0"/>
                </a:rPr>
                <a:t>BCB</a:t>
              </a:r>
              <a:endParaRPr lang="es-ES" sz="1200" b="1" dirty="0">
                <a:solidFill>
                  <a:schemeClr val="tx1">
                    <a:lumMod val="85000"/>
                    <a:lumOff val="15000"/>
                  </a:schemeClr>
                </a:solidFill>
                <a:effectLst>
                  <a:outerShdw blurRad="38100" dist="38100" dir="2700000" algn="tl">
                    <a:srgbClr val="000000">
                      <a:alpha val="43137"/>
                    </a:srgbClr>
                  </a:outerShdw>
                </a:effectLst>
                <a:latin typeface="Calibri" pitchFamily="34" charset="0"/>
              </a:endParaRPr>
            </a:p>
          </p:txBody>
        </p:sp>
      </p:grpSp>
      <p:pic>
        <p:nvPicPr>
          <p:cNvPr id="3" name="Imagen 2"/>
          <p:cNvPicPr>
            <a:picLocks noChangeAspect="1"/>
          </p:cNvPicPr>
          <p:nvPr/>
        </p:nvPicPr>
        <p:blipFill>
          <a:blip r:embed="rId5"/>
          <a:stretch>
            <a:fillRect/>
          </a:stretch>
        </p:blipFill>
        <p:spPr>
          <a:xfrm>
            <a:off x="2171936" y="4005064"/>
            <a:ext cx="827720" cy="1034650"/>
          </a:xfrm>
          <a:prstGeom prst="rect">
            <a:avLst/>
          </a:prstGeom>
        </p:spPr>
      </p:pic>
    </p:spTree>
    <p:extLst>
      <p:ext uri="{BB962C8B-B14F-4D97-AF65-F5344CB8AC3E}">
        <p14:creationId xmlns:p14="http://schemas.microsoft.com/office/powerpoint/2010/main" val="2216529706"/>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7856751" y="2844720"/>
            <a:ext cx="1787601"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104800" y="3501008"/>
            <a:ext cx="1252939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392142" y="680791"/>
            <a:ext cx="4323513" cy="1815882"/>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1</a:t>
            </a:r>
          </a:p>
          <a:p>
            <a:pPr algn="r"/>
            <a:r>
              <a:rPr lang="es-ES" sz="1600" b="1" cap="small" dirty="0" smtClean="0">
                <a:solidFill>
                  <a:schemeClr val="accent5">
                    <a:lumMod val="20000"/>
                    <a:lumOff val="80000"/>
                  </a:schemeClr>
                </a:solidFill>
              </a:rPr>
              <a:t>Patrulleros:  9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Consolidado conductas punibles:  405</a:t>
            </a:r>
          </a:p>
          <a:p>
            <a:pPr algn="r"/>
            <a:r>
              <a:rPr lang="es-ES" sz="1600" b="1" cap="small" dirty="0" smtClean="0">
                <a:solidFill>
                  <a:schemeClr val="accent5">
                    <a:lumMod val="20000"/>
                    <a:lumOff val="80000"/>
                  </a:schemeClr>
                </a:solidFill>
              </a:rPr>
              <a:t>Hechos: 43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86</a:t>
            </a:r>
          </a:p>
          <a:p>
            <a:pPr algn="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ext uri="{D42A27DB-BD31-4B8C-83A1-F6EECF244321}">
                <p14:modId xmlns:p14="http://schemas.microsoft.com/office/powerpoint/2010/main" val="3214197496"/>
              </p:ext>
            </p:extLst>
          </p:nvPr>
        </p:nvGraphicFramePr>
        <p:xfrm>
          <a:off x="623392" y="3933056"/>
          <a:ext cx="5616624" cy="2808314"/>
        </p:xfrm>
        <a:graphic>
          <a:graphicData uri="http://schemas.openxmlformats.org/drawingml/2006/table">
            <a:tbl>
              <a:tblPr firstRow="1" bandRow="1">
                <a:tableStyleId>{5C22544A-7EE6-4342-B048-85BDC9FD1C3A}</a:tableStyleId>
              </a:tblPr>
              <a:tblGrid>
                <a:gridCol w="2621091"/>
                <a:gridCol w="538260"/>
                <a:gridCol w="1933054"/>
                <a:gridCol w="524219"/>
              </a:tblGrid>
              <a:tr h="584355">
                <a:tc gridSpan="2">
                  <a:txBody>
                    <a:bodyPr/>
                    <a:lstStyle/>
                    <a:p>
                      <a:pPr marL="704850" indent="0" algn="l" defTabSz="711200"/>
                      <a:r>
                        <a:rPr lang="es-ES" sz="1400" dirty="0" err="1" smtClean="0">
                          <a:solidFill>
                            <a:schemeClr val="tx1"/>
                          </a:solidFill>
                        </a:rPr>
                        <a:t>Norbey</a:t>
                      </a:r>
                      <a:r>
                        <a:rPr lang="es-ES" sz="1400" dirty="0" smtClean="0">
                          <a:solidFill>
                            <a:schemeClr val="tx1"/>
                          </a:solidFill>
                        </a:rPr>
                        <a:t> </a:t>
                      </a:r>
                      <a:r>
                        <a:rPr lang="es-ES" sz="1400" dirty="0" err="1" smtClean="0">
                          <a:solidFill>
                            <a:schemeClr val="tx1"/>
                          </a:solidFill>
                        </a:rPr>
                        <a:t>Ortíz</a:t>
                      </a:r>
                      <a:r>
                        <a:rPr lang="es-ES" sz="1400" baseline="0" dirty="0" smtClean="0">
                          <a:solidFill>
                            <a:schemeClr val="tx1"/>
                          </a:solidFill>
                        </a:rPr>
                        <a:t>  alias “</a:t>
                      </a:r>
                      <a:r>
                        <a:rPr lang="es-ES" sz="1400" baseline="0" dirty="0" err="1" smtClean="0">
                          <a:solidFill>
                            <a:schemeClr val="tx1"/>
                          </a:solidFill>
                        </a:rPr>
                        <a:t>Urabá</a:t>
                      </a:r>
                      <a:r>
                        <a:rPr lang="es-ES" sz="1400" baseline="0" dirty="0" smtClean="0">
                          <a:solidFill>
                            <a:schemeClr val="tx1"/>
                          </a:solidFill>
                        </a:rPr>
                        <a:t>”</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gridSpan="2">
                  <a:txBody>
                    <a:bodyPr/>
                    <a:lstStyle/>
                    <a:p>
                      <a:pPr marL="0" indent="0" algn="l" defTabSz="185738"/>
                      <a:r>
                        <a:rPr lang="es-ES" sz="1400" dirty="0" smtClean="0">
                          <a:solidFill>
                            <a:schemeClr val="tx1"/>
                          </a:solidFill>
                        </a:rPr>
                        <a:t>Comandante </a:t>
                      </a:r>
                      <a:r>
                        <a:rPr lang="es-ES" sz="1050" dirty="0" smtClean="0">
                          <a:solidFill>
                            <a:schemeClr val="tx1"/>
                          </a:solidFill>
                        </a:rPr>
                        <a:t>de contraguerrilla</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87141">
                <a:tc gridSpan="4">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43738">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a:txBody>
                    <a:bodyPr/>
                    <a:lstStyle/>
                    <a:p>
                      <a:r>
                        <a:rPr lang="es-ES" sz="1400" dirty="0" smtClean="0"/>
                        <a:t>Homicidio</a:t>
                      </a:r>
                      <a:endParaRPr lang="es-ES" sz="1400" dirty="0"/>
                    </a:p>
                  </a:txBody>
                  <a:tcPr/>
                </a:tc>
                <a:tc>
                  <a:txBody>
                    <a:bodyPr/>
                    <a:lstStyle/>
                    <a:p>
                      <a:r>
                        <a:rPr lang="es-ES" sz="1400" dirty="0" smtClean="0"/>
                        <a:t>22</a:t>
                      </a:r>
                      <a:endParaRPr lang="es-ES" sz="1400" dirty="0"/>
                    </a:p>
                  </a:txBody>
                  <a:tcPr/>
                </a:tc>
              </a:tr>
              <a:tr h="393118">
                <a:tc>
                  <a:txBody>
                    <a:bodyPr/>
                    <a:lstStyle/>
                    <a:p>
                      <a:r>
                        <a:rPr lang="es-ES" sz="1400" dirty="0" smtClean="0"/>
                        <a:t>Secuestro</a:t>
                      </a:r>
                      <a:endParaRPr lang="es-ES" sz="1400" dirty="0"/>
                    </a:p>
                  </a:txBody>
                  <a:tcPr/>
                </a:tc>
                <a:tc>
                  <a:txBody>
                    <a:bodyPr/>
                    <a:lstStyle/>
                    <a:p>
                      <a:r>
                        <a:rPr lang="es-ES" sz="1400" dirty="0" smtClean="0"/>
                        <a:t>10</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5</a:t>
                      </a:r>
                      <a:endParaRPr lang="es-ES" sz="1400" dirty="0"/>
                    </a:p>
                  </a:txBody>
                  <a:tcPr/>
                </a:tc>
              </a:tr>
              <a:tr h="343738">
                <a:tc>
                  <a:txBody>
                    <a:bodyPr/>
                    <a:lstStyle/>
                    <a:p>
                      <a:r>
                        <a:rPr lang="es-ES" sz="1400" dirty="0" smtClean="0"/>
                        <a:t>Desaparición forzada</a:t>
                      </a:r>
                      <a:endParaRPr lang="es-ES" sz="1400" dirty="0"/>
                    </a:p>
                  </a:txBody>
                  <a:tcPr/>
                </a:tc>
                <a:tc>
                  <a:txBody>
                    <a:bodyPr/>
                    <a:lstStyle/>
                    <a:p>
                      <a:r>
                        <a:rPr lang="es-ES" sz="1400" dirty="0" smtClean="0"/>
                        <a:t>2</a:t>
                      </a:r>
                      <a:endParaRPr lang="es-ES" sz="1400" dirty="0"/>
                    </a:p>
                  </a:txBody>
                  <a:tcPr/>
                </a:tc>
                <a:tc>
                  <a:txBody>
                    <a:bodyPr/>
                    <a:lstStyle/>
                    <a:p>
                      <a:r>
                        <a:rPr lang="es-ES" sz="1400" dirty="0" smtClean="0"/>
                        <a:t>Actos de terrorismo</a:t>
                      </a:r>
                      <a:endParaRPr lang="es-ES" sz="1400" dirty="0"/>
                    </a:p>
                  </a:txBody>
                  <a:tcPr/>
                </a:tc>
                <a:tc>
                  <a:txBody>
                    <a:bodyPr/>
                    <a:lstStyle/>
                    <a:p>
                      <a:r>
                        <a:rPr lang="es-ES" sz="1400" dirty="0" smtClean="0"/>
                        <a:t>1</a:t>
                      </a:r>
                      <a:endParaRPr lang="es-ES" sz="1400" dirty="0"/>
                    </a:p>
                  </a:txBody>
                  <a:tcPr/>
                </a:tc>
              </a:tr>
              <a:tr h="343738">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barbarie</a:t>
                      </a:r>
                      <a:endParaRPr lang="es-ES" sz="1400" dirty="0"/>
                    </a:p>
                  </a:txBody>
                  <a:tcPr/>
                </a:tc>
                <a:tc>
                  <a:txBody>
                    <a:bodyPr/>
                    <a:lstStyle/>
                    <a:p>
                      <a:r>
                        <a:rPr lang="es-ES" sz="1400" dirty="0" smtClean="0"/>
                        <a:t>1</a:t>
                      </a:r>
                      <a:endParaRPr lang="es-ES" sz="1400" dirty="0"/>
                    </a:p>
                  </a:txBody>
                  <a:tcPr/>
                </a:tc>
                <a:tc>
                  <a:txBody>
                    <a:bodyPr/>
                    <a:lstStyle/>
                    <a:p>
                      <a:r>
                        <a:rPr lang="es-ES" sz="1400" dirty="0" smtClean="0"/>
                        <a:t>Otros</a:t>
                      </a:r>
                      <a:endParaRPr lang="es-ES" sz="1400" dirty="0"/>
                    </a:p>
                  </a:txBody>
                  <a:tcPr/>
                </a:tc>
                <a:tc>
                  <a:txBody>
                    <a:bodyPr/>
                    <a:lstStyle/>
                    <a:p>
                      <a:r>
                        <a:rPr lang="es-ES" sz="1400" dirty="0" smtClean="0"/>
                        <a:t>7</a:t>
                      </a:r>
                      <a:endParaRPr lang="es-ES" sz="1400" dirty="0"/>
                    </a:p>
                  </a:txBody>
                  <a:tcPr/>
                </a:tc>
              </a:tr>
              <a:tr h="41248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5</a:t>
                      </a:r>
                      <a:endParaRPr lang="es-ES" sz="1400" dirty="0"/>
                    </a:p>
                  </a:txBody>
                  <a:tcPr/>
                </a:tc>
                <a:tc>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332052988"/>
              </p:ext>
            </p:extLst>
          </p:nvPr>
        </p:nvGraphicFramePr>
        <p:xfrm>
          <a:off x="458703" y="404664"/>
          <a:ext cx="6933440" cy="2989789"/>
        </p:xfrm>
        <a:graphic>
          <a:graphicData uri="http://schemas.openxmlformats.org/drawingml/2006/table">
            <a:tbl>
              <a:tblPr firstRow="1" bandRow="1">
                <a:tableStyleId>{5C22544A-7EE6-4342-B048-85BDC9FD1C3A}</a:tableStyleId>
              </a:tblPr>
              <a:tblGrid>
                <a:gridCol w="3288024"/>
                <a:gridCol w="3645416"/>
              </a:tblGrid>
              <a:tr h="472400">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c hMerge="1">
                  <a:txBody>
                    <a:bodyPr/>
                    <a:lstStyle/>
                    <a:p>
                      <a:endParaRPr lang="es-ES" dirty="0"/>
                    </a:p>
                  </a:txBody>
                  <a:tcPr/>
                </a:tc>
              </a:tr>
              <a:tr h="897392">
                <a:tc>
                  <a:txBody>
                    <a:bodyPr/>
                    <a:lstStyle/>
                    <a:p>
                      <a:r>
                        <a:rPr lang="es-ES" sz="1400" dirty="0" smtClean="0"/>
                        <a:t>Primera Instancia. </a:t>
                      </a:r>
                      <a:r>
                        <a:rPr lang="es-ES" sz="1050" dirty="0" smtClean="0"/>
                        <a:t>M.P. Dra. Uldi Teresa Jiménez  L.</a:t>
                      </a:r>
                    </a:p>
                    <a:p>
                      <a:endParaRPr lang="es-ES" sz="1050" dirty="0" smtClean="0"/>
                    </a:p>
                    <a:p>
                      <a:endParaRPr lang="es-ES" sz="1050" dirty="0" smtClean="0"/>
                    </a:p>
                    <a:p>
                      <a:endParaRPr lang="es-ES" sz="1050" dirty="0" smtClean="0"/>
                    </a:p>
                  </a:txBody>
                  <a:tcPr/>
                </a:tc>
                <a:tc>
                  <a:txBody>
                    <a:bodyPr/>
                    <a:lstStyle/>
                    <a:p>
                      <a:r>
                        <a:rPr lang="es-ES" sz="1400" dirty="0" smtClean="0"/>
                        <a:t>19 de mayo de 2014. </a:t>
                      </a:r>
                      <a:r>
                        <a:rPr lang="es-ES" sz="1400" u="sng" dirty="0" smtClean="0">
                          <a:solidFill>
                            <a:srgbClr val="7030A0"/>
                          </a:solidFill>
                          <a:hlinkClick r:id="rId3"/>
                        </a:rPr>
                        <a:t>Ver Sentencia.</a:t>
                      </a:r>
                      <a:endParaRPr lang="es-ES" sz="1400" u="sng" dirty="0" smtClean="0">
                        <a:solidFill>
                          <a:srgbClr val="7030A0"/>
                        </a:solidFill>
                      </a:endParaRPr>
                    </a:p>
                    <a:p>
                      <a:endParaRPr lang="es-ES" sz="1400" dirty="0" smtClean="0"/>
                    </a:p>
                    <a:p>
                      <a:r>
                        <a:rPr lang="es-ES" sz="1400" dirty="0" smtClean="0"/>
                        <a:t>3 de julio de 2015.  </a:t>
                      </a:r>
                      <a:r>
                        <a:rPr lang="es-ES" sz="1400" u="sng" dirty="0" smtClean="0">
                          <a:solidFill>
                            <a:srgbClr val="7030A0"/>
                          </a:solidFill>
                          <a:hlinkClick r:id="rId4"/>
                        </a:rPr>
                        <a:t>Ver Sentencia</a:t>
                      </a:r>
                      <a:endParaRPr lang="es-ES" sz="1400" u="sng" dirty="0" smtClean="0">
                        <a:solidFill>
                          <a:srgbClr val="7030A0"/>
                        </a:solidFill>
                      </a:endParaRPr>
                    </a:p>
                    <a:p>
                      <a:endParaRPr lang="es-ES" sz="1400" u="sng" dirty="0">
                        <a:solidFill>
                          <a:srgbClr val="7030A0"/>
                        </a:solidFill>
                      </a:endParaRPr>
                    </a:p>
                  </a:txBody>
                  <a:tcPr/>
                </a:tc>
              </a:tr>
              <a:tr h="1100029">
                <a:tc>
                  <a:txBody>
                    <a:bodyPr/>
                    <a:lstStyle/>
                    <a:p>
                      <a:r>
                        <a:rPr lang="es-ES" sz="1400" dirty="0" smtClean="0"/>
                        <a:t>Segunda</a:t>
                      </a:r>
                      <a:r>
                        <a:rPr lang="es-ES" sz="1400" baseline="0" dirty="0" smtClean="0"/>
                        <a:t> Instancia. M.P. Dr. José Luís Barceló Camacho </a:t>
                      </a:r>
                      <a:endParaRPr lang="es-ES" sz="1400" dirty="0"/>
                    </a:p>
                  </a:txBody>
                  <a:tcPr/>
                </a:tc>
                <a:tc>
                  <a:txBody>
                    <a:bodyPr/>
                    <a:lstStyle/>
                    <a:p>
                      <a:pPr algn="l"/>
                      <a:r>
                        <a:rPr lang="es-ES" sz="1400" dirty="0" smtClean="0"/>
                        <a:t>Rad. 44154 5 de agosto de 2014. </a:t>
                      </a:r>
                      <a:r>
                        <a:rPr lang="es-ES" sz="1400" u="sng" dirty="0" smtClean="0">
                          <a:solidFill>
                            <a:srgbClr val="7030A0"/>
                          </a:solidFill>
                        </a:rPr>
                        <a:t>Ver </a:t>
                      </a:r>
                      <a:r>
                        <a:rPr lang="es-ES" sz="1400" u="sng" dirty="0" smtClean="0">
                          <a:solidFill>
                            <a:srgbClr val="7030A0"/>
                          </a:solidFill>
                          <a:hlinkClick r:id="rId5"/>
                        </a:rPr>
                        <a:t>Sentencia</a:t>
                      </a:r>
                      <a:endParaRPr lang="es-ES" sz="1400" u="sng" dirty="0" smtClean="0">
                        <a:solidFill>
                          <a:srgbClr val="7030A0"/>
                        </a:solidFill>
                      </a:endParaRPr>
                    </a:p>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24 de febrero de 2016.</a:t>
                      </a:r>
                      <a:r>
                        <a:rPr lang="es-ES" sz="1400" baseline="0" dirty="0" smtClean="0"/>
                        <a:t> </a:t>
                      </a:r>
                      <a:r>
                        <a:rPr lang="es-ES" sz="1400" baseline="0" dirty="0" smtClean="0">
                          <a:hlinkClick r:id="rId6"/>
                        </a:rPr>
                        <a:t>Ver Sentencia</a:t>
                      </a:r>
                      <a:endParaRPr lang="es-ES" sz="1400" baseline="0" dirty="0" smtClean="0"/>
                    </a:p>
                    <a:p>
                      <a:pPr marL="0" marR="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9 de marzo de 2016. </a:t>
                      </a:r>
                      <a:r>
                        <a:rPr lang="es-ES" sz="1400" baseline="0" dirty="0" smtClean="0">
                          <a:hlinkClick r:id="rId7"/>
                        </a:rPr>
                        <a:t>Ver auto</a:t>
                      </a:r>
                      <a:endParaRPr lang="es-ES" sz="1400" baseline="0" dirty="0" smtClean="0"/>
                    </a:p>
                    <a:p>
                      <a:pPr marL="0" marR="0" indent="0" algn="l" defTabSz="457200" rtl="0" eaLnBrk="1" fontAlgn="auto" latinLnBrk="0" hangingPunct="1">
                        <a:lnSpc>
                          <a:spcPct val="100000"/>
                        </a:lnSpc>
                        <a:spcBef>
                          <a:spcPts val="0"/>
                        </a:spcBef>
                        <a:spcAft>
                          <a:spcPts val="0"/>
                        </a:spcAft>
                        <a:buClrTx/>
                        <a:buSzTx/>
                        <a:buFontTx/>
                        <a:buNone/>
                        <a:tabLst/>
                        <a:defRPr/>
                      </a:pPr>
                      <a:endParaRPr lang="es-ES" sz="1400" u="sng" dirty="0" smtClean="0">
                        <a:solidFill>
                          <a:srgbClr val="7030A0"/>
                        </a:solidFill>
                      </a:endParaRPr>
                    </a:p>
                  </a:txBody>
                  <a:tcPr/>
                </a:tc>
              </a:tr>
              <a:tr h="289481">
                <a:tc>
                  <a:txBody>
                    <a:bodyPr/>
                    <a:lstStyle/>
                    <a:p>
                      <a:r>
                        <a:rPr lang="es-ES" sz="1400" dirty="0" smtClean="0"/>
                        <a:t>Postulados</a:t>
                      </a:r>
                      <a:endParaRPr lang="es-ES" sz="1050" dirty="0"/>
                    </a:p>
                  </a:txBody>
                  <a:tcPr/>
                </a:tc>
                <a:tc>
                  <a:txBody>
                    <a:bodyPr/>
                    <a:lstStyle/>
                    <a:p>
                      <a:r>
                        <a:rPr lang="es-ES" sz="1400" dirty="0" smtClean="0"/>
                        <a:t>10</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458703" y="3738650"/>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pSp>
        <p:nvGrpSpPr>
          <p:cNvPr id="2" name="Group 2"/>
          <p:cNvGrpSpPr>
            <a:grpSpLocks/>
          </p:cNvGrpSpPr>
          <p:nvPr/>
        </p:nvGrpSpPr>
        <p:grpSpPr bwMode="auto">
          <a:xfrm>
            <a:off x="9840416" y="2060848"/>
            <a:ext cx="2592288" cy="2420888"/>
            <a:chOff x="0" y="0"/>
            <a:chExt cx="5725" cy="5713"/>
          </a:xfrm>
        </p:grpSpPr>
        <p:sp>
          <p:nvSpPr>
            <p:cNvPr id="97"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8"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9"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0"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1"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2"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3"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4"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5"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6"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7"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8"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9"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0"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1"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2"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3"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4"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5"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6"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7"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8"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9"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0"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1"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4"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126"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7"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8"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9"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0" name="Text Box 54"/>
            <p:cNvSpPr txBox="1">
              <a:spLocks noChangeArrowheads="1"/>
            </p:cNvSpPr>
            <p:nvPr/>
          </p:nvSpPr>
          <p:spPr bwMode="auto">
            <a:xfrm>
              <a:off x="3395" y="850"/>
              <a:ext cx="2330" cy="54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BL. TOLIMA</a:t>
              </a:r>
              <a:endParaRPr lang="es-ES" sz="900" b="1" dirty="0">
                <a:effectLst>
                  <a:outerShdw blurRad="38100" dist="38100" dir="2700000" algn="tl">
                    <a:srgbClr val="000000">
                      <a:alpha val="43137"/>
                    </a:srgbClr>
                  </a:outerShdw>
                </a:effectLst>
                <a:latin typeface="Calibri" pitchFamily="34" charset="0"/>
              </a:endParaRPr>
            </a:p>
          </p:txBody>
        </p:sp>
        <p:sp>
          <p:nvSpPr>
            <p:cNvPr id="131" name="Rectangle 56"/>
            <p:cNvSpPr>
              <a:spLocks noChangeArrowheads="1"/>
            </p:cNvSpPr>
            <p:nvPr/>
          </p:nvSpPr>
          <p:spPr bwMode="auto">
            <a:xfrm>
              <a:off x="2808" y="680"/>
              <a:ext cx="2385" cy="85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32" name="Oval 68"/>
            <p:cNvSpPr>
              <a:spLocks noChangeArrowheads="1"/>
            </p:cNvSpPr>
            <p:nvPr/>
          </p:nvSpPr>
          <p:spPr bwMode="auto">
            <a:xfrm rot="5400000">
              <a:off x="2856" y="911"/>
              <a:ext cx="440" cy="318"/>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sp>
        <p:nvSpPr>
          <p:cNvPr id="136" name="18 CuadroTexto"/>
          <p:cNvSpPr txBox="1"/>
          <p:nvPr/>
        </p:nvSpPr>
        <p:spPr>
          <a:xfrm>
            <a:off x="7656718" y="6237312"/>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0" name="Tabla 54"/>
          <p:cNvGraphicFramePr>
            <a:graphicFrameLocks noGrp="1"/>
          </p:cNvGraphicFramePr>
          <p:nvPr>
            <p:extLst/>
          </p:nvPr>
        </p:nvGraphicFramePr>
        <p:xfrm>
          <a:off x="6312024" y="4005064"/>
          <a:ext cx="3528392" cy="1584960"/>
        </p:xfrm>
        <a:graphic>
          <a:graphicData uri="http://schemas.openxmlformats.org/drawingml/2006/table">
            <a:tbl>
              <a:tblPr firstRow="1" bandRow="1">
                <a:tableStyleId>{5C22544A-7EE6-4342-B048-85BDC9FD1C3A}</a:tableStyleId>
              </a:tblPr>
              <a:tblGrid>
                <a:gridCol w="2376264"/>
                <a:gridCol w="399403"/>
                <a:gridCol w="752725"/>
              </a:tblGrid>
              <a:tr h="506411">
                <a:tc>
                  <a:txBody>
                    <a:bodyPr/>
                    <a:lstStyle/>
                    <a:p>
                      <a:pPr marL="541338" indent="0" algn="l" defTabSz="185738"/>
                      <a:r>
                        <a:rPr lang="es-ES" sz="1400" dirty="0" err="1" smtClean="0">
                          <a:solidFill>
                            <a:schemeClr val="tx1"/>
                          </a:solidFill>
                        </a:rPr>
                        <a:t>Adan</a:t>
                      </a:r>
                      <a:r>
                        <a:rPr lang="es-ES" sz="1400" baseline="0" dirty="0" smtClean="0">
                          <a:solidFill>
                            <a:schemeClr val="tx1"/>
                          </a:solidFill>
                        </a:rPr>
                        <a:t> Bocanegra alias “Omar”</a:t>
                      </a:r>
                      <a:endParaRPr lang="es-ES" sz="140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40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3">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pic>
        <p:nvPicPr>
          <p:cNvPr id="51" name="50 Imagen" descr="5855901.jpg"/>
          <p:cNvPicPr>
            <a:picLocks noChangeAspect="1"/>
          </p:cNvPicPr>
          <p:nvPr/>
        </p:nvPicPr>
        <p:blipFill>
          <a:blip r:embed="rId8" cstate="print"/>
          <a:stretch>
            <a:fillRect/>
          </a:stretch>
        </p:blipFill>
        <p:spPr>
          <a:xfrm>
            <a:off x="676024" y="3966803"/>
            <a:ext cx="477058" cy="596323"/>
          </a:xfrm>
          <a:prstGeom prst="rect">
            <a:avLst/>
          </a:prstGeom>
        </p:spPr>
      </p:pic>
      <p:pic>
        <p:nvPicPr>
          <p:cNvPr id="52" name="51 Imagen" descr="83243783.jpg"/>
          <p:cNvPicPr>
            <a:picLocks noChangeAspect="1"/>
          </p:cNvPicPr>
          <p:nvPr/>
        </p:nvPicPr>
        <p:blipFill>
          <a:blip r:embed="rId9" cstate="print"/>
          <a:stretch>
            <a:fillRect/>
          </a:stretch>
        </p:blipFill>
        <p:spPr>
          <a:xfrm>
            <a:off x="6312024" y="3933056"/>
            <a:ext cx="504056" cy="630070"/>
          </a:xfrm>
          <a:prstGeom prst="rect">
            <a:avLst/>
          </a:prstGeom>
        </p:spPr>
      </p:pic>
    </p:spTree>
    <p:extLst>
      <p:ext uri="{BB962C8B-B14F-4D97-AF65-F5344CB8AC3E}">
        <p14:creationId xmlns:p14="http://schemas.microsoft.com/office/powerpoint/2010/main" val="2556818104"/>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nvPr>
        </p:nvGraphicFramePr>
        <p:xfrm>
          <a:off x="623392" y="3429000"/>
          <a:ext cx="5400601" cy="2490192"/>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506411">
                <a:tc gridSpan="3">
                  <a:txBody>
                    <a:bodyPr/>
                    <a:lstStyle/>
                    <a:p>
                      <a:pPr marL="704850" indent="0" algn="l" defTabSz="711200"/>
                      <a:r>
                        <a:rPr lang="es-ES" sz="1400" dirty="0" smtClean="0">
                          <a:solidFill>
                            <a:schemeClr val="tx1"/>
                          </a:solidFill>
                        </a:rPr>
                        <a:t>John</a:t>
                      </a:r>
                      <a:r>
                        <a:rPr lang="es-ES" sz="1400" baseline="0" dirty="0" smtClean="0">
                          <a:solidFill>
                            <a:schemeClr val="tx1"/>
                          </a:solidFill>
                        </a:rPr>
                        <a:t> </a:t>
                      </a:r>
                      <a:r>
                        <a:rPr lang="es-ES" sz="1400" baseline="0" dirty="0" err="1" smtClean="0">
                          <a:solidFill>
                            <a:schemeClr val="tx1"/>
                          </a:solidFill>
                        </a:rPr>
                        <a:t>Fredy</a:t>
                      </a:r>
                      <a:r>
                        <a:rPr lang="es-ES" sz="1400" baseline="0" dirty="0" smtClean="0">
                          <a:solidFill>
                            <a:schemeClr val="tx1"/>
                          </a:solidFill>
                        </a:rPr>
                        <a:t> Rubio Sierra alias “Mono Miguel” </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4328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297889">
                <a:tc>
                  <a:txBody>
                    <a:bodyPr/>
                    <a:lstStyle/>
                    <a:p>
                      <a:r>
                        <a:rPr lang="es-ES" sz="1400" dirty="0" smtClean="0"/>
                        <a:t>Desplazamiento forzado</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22</a:t>
                      </a:r>
                      <a:endParaRPr lang="es-ES" sz="1400" dirty="0"/>
                    </a:p>
                  </a:txBody>
                  <a:tcPr/>
                </a:tc>
              </a:tr>
              <a:tr h="348586">
                <a:tc>
                  <a:txBody>
                    <a:bodyPr/>
                    <a:lstStyle/>
                    <a:p>
                      <a:r>
                        <a:rPr lang="es-ES" sz="1400" dirty="0" smtClean="0"/>
                        <a:t>Secuestro</a:t>
                      </a:r>
                      <a:endParaRPr lang="es-ES" sz="1400" dirty="0"/>
                    </a:p>
                  </a:txBody>
                  <a:tcPr/>
                </a:tc>
                <a:tc>
                  <a:txBody>
                    <a:bodyPr/>
                    <a:lstStyle/>
                    <a:p>
                      <a:r>
                        <a:rPr lang="es-ES" sz="1400" dirty="0" smtClean="0"/>
                        <a:t>10</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5</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Actos de terrorismo</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Actos de barbarie</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7</a:t>
                      </a:r>
                      <a:endParaRPr lang="es-ES" sz="1400" dirty="0"/>
                    </a:p>
                  </a:txBody>
                  <a:tcPr/>
                </a:tc>
              </a:tr>
              <a:tr h="24645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5</a:t>
                      </a:r>
                      <a:endParaRPr lang="es-ES" sz="1400" dirty="0"/>
                    </a:p>
                  </a:txBody>
                  <a:tcPr/>
                </a:tc>
                <a:tc gridSpan="2">
                  <a:txBody>
                    <a:bodyPr/>
                    <a:lstStyle/>
                    <a:p>
                      <a:endParaRPr lang="es-ES"/>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pic>
        <p:nvPicPr>
          <p:cNvPr id="49" name="48 Imagen" descr="14280561.jpg"/>
          <p:cNvPicPr>
            <a:picLocks noChangeAspect="1"/>
          </p:cNvPicPr>
          <p:nvPr/>
        </p:nvPicPr>
        <p:blipFill>
          <a:blip r:embed="rId3" cstate="print"/>
          <a:stretch>
            <a:fillRect/>
          </a:stretch>
        </p:blipFill>
        <p:spPr>
          <a:xfrm>
            <a:off x="695401" y="3410533"/>
            <a:ext cx="432048" cy="540060"/>
          </a:xfrm>
          <a:prstGeom prst="rect">
            <a:avLst/>
          </a:prstGeom>
        </p:spPr>
      </p:pic>
      <p:graphicFrame>
        <p:nvGraphicFramePr>
          <p:cNvPr id="54" name="Tabla 54"/>
          <p:cNvGraphicFramePr>
            <a:graphicFrameLocks noGrp="1"/>
          </p:cNvGraphicFramePr>
          <p:nvPr>
            <p:extLst>
              <p:ext uri="{D42A27DB-BD31-4B8C-83A1-F6EECF244321}">
                <p14:modId xmlns:p14="http://schemas.microsoft.com/office/powerpoint/2010/main" val="106896856"/>
              </p:ext>
            </p:extLst>
          </p:nvPr>
        </p:nvGraphicFramePr>
        <p:xfrm>
          <a:off x="6384032" y="3501009"/>
          <a:ext cx="5400601" cy="2376265"/>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579583">
                <a:tc gridSpan="3">
                  <a:txBody>
                    <a:bodyPr/>
                    <a:lstStyle/>
                    <a:p>
                      <a:pPr marL="704850" indent="0" algn="l" defTabSz="711200"/>
                      <a:r>
                        <a:rPr lang="es-ES" sz="1400" dirty="0" err="1" smtClean="0">
                          <a:solidFill>
                            <a:schemeClr val="tx1"/>
                          </a:solidFill>
                        </a:rPr>
                        <a:t>Giovanny</a:t>
                      </a:r>
                      <a:r>
                        <a:rPr lang="es-ES" sz="1400" dirty="0" smtClean="0">
                          <a:solidFill>
                            <a:schemeClr val="tx1"/>
                          </a:solidFill>
                        </a:rPr>
                        <a:t> Andrés Arroyabe alias  “Calvo”</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38397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340932">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389907">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8</a:t>
                      </a:r>
                      <a:endParaRPr lang="es-ES" sz="1400" dirty="0"/>
                    </a:p>
                  </a:txBody>
                  <a:tcPr/>
                </a:tc>
              </a:tr>
              <a:tr h="34093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15</a:t>
                      </a:r>
                      <a:endParaRPr lang="es-ES" sz="1400" dirty="0"/>
                    </a:p>
                  </a:txBody>
                  <a:tcPr/>
                </a:tc>
              </a:tr>
              <a:tr h="34093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11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56" name="55 Imagen" descr="10013597.jpg"/>
          <p:cNvPicPr>
            <a:picLocks noChangeAspect="1"/>
          </p:cNvPicPr>
          <p:nvPr/>
        </p:nvPicPr>
        <p:blipFill>
          <a:blip r:embed="rId4" cstate="print"/>
          <a:stretch>
            <a:fillRect/>
          </a:stretch>
        </p:blipFill>
        <p:spPr>
          <a:xfrm>
            <a:off x="6384033" y="3482541"/>
            <a:ext cx="432048" cy="540060"/>
          </a:xfrm>
          <a:prstGeom prst="rect">
            <a:avLst/>
          </a:prstGeom>
        </p:spPr>
      </p:pic>
    </p:spTree>
    <p:extLst>
      <p:ext uri="{BB962C8B-B14F-4D97-AF65-F5344CB8AC3E}">
        <p14:creationId xmlns:p14="http://schemas.microsoft.com/office/powerpoint/2010/main" val="1479903584"/>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3267039833"/>
              </p:ext>
            </p:extLst>
          </p:nvPr>
        </p:nvGraphicFramePr>
        <p:xfrm>
          <a:off x="623392" y="3212976"/>
          <a:ext cx="5400601" cy="2880319"/>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682929">
                <a:tc gridSpan="3">
                  <a:txBody>
                    <a:bodyPr/>
                    <a:lstStyle/>
                    <a:p>
                      <a:pPr marL="704850" indent="0" algn="l" defTabSz="711200"/>
                      <a:r>
                        <a:rPr lang="es-ES" sz="1400" dirty="0" smtClean="0">
                          <a:solidFill>
                            <a:schemeClr val="tx1"/>
                          </a:solidFill>
                        </a:rPr>
                        <a:t>John</a:t>
                      </a:r>
                      <a:r>
                        <a:rPr lang="es-ES" sz="1400" baseline="0" dirty="0" smtClean="0">
                          <a:solidFill>
                            <a:schemeClr val="tx1"/>
                          </a:solidFill>
                        </a:rPr>
                        <a:t> Eider Valderrama Chacón alias “Andrés”</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52447">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01722">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7</a:t>
                      </a:r>
                      <a:endParaRPr lang="es-ES" sz="1400" dirty="0"/>
                    </a:p>
                  </a:txBody>
                  <a:tcPr/>
                </a:tc>
              </a:tr>
              <a:tr h="459432">
                <a:tc>
                  <a:txBody>
                    <a:bodyPr/>
                    <a:lstStyle/>
                    <a:p>
                      <a:r>
                        <a:rPr lang="es-ES" sz="1400" dirty="0" smtClean="0"/>
                        <a:t>Secuestro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0172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82067">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gridSpan="2">
                  <a:txBody>
                    <a:bodyPr/>
                    <a:lstStyle/>
                    <a:p>
                      <a:endParaRPr lang="es-ES"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3321609193"/>
              </p:ext>
            </p:extLst>
          </p:nvPr>
        </p:nvGraphicFramePr>
        <p:xfrm>
          <a:off x="6384032" y="3275691"/>
          <a:ext cx="5400601" cy="2817606"/>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687229">
                <a:tc gridSpan="3">
                  <a:txBody>
                    <a:bodyPr/>
                    <a:lstStyle/>
                    <a:p>
                      <a:pPr marL="704850" indent="0" algn="l" defTabSz="711200"/>
                      <a:r>
                        <a:rPr lang="es-ES" sz="1400" dirty="0" smtClean="0">
                          <a:solidFill>
                            <a:schemeClr val="tx1"/>
                          </a:solidFill>
                        </a:rPr>
                        <a:t>José </a:t>
                      </a:r>
                      <a:r>
                        <a:rPr lang="es-ES" sz="1400" dirty="0" err="1" smtClean="0">
                          <a:solidFill>
                            <a:schemeClr val="tx1"/>
                          </a:solidFill>
                        </a:rPr>
                        <a:t>Adalbert</a:t>
                      </a:r>
                      <a:r>
                        <a:rPr lang="es-ES" sz="1400" dirty="0" smtClean="0">
                          <a:solidFill>
                            <a:schemeClr val="tx1"/>
                          </a:solidFill>
                        </a:rPr>
                        <a:t> </a:t>
                      </a:r>
                      <a:r>
                        <a:rPr lang="es-ES" sz="1400" dirty="0" err="1" smtClean="0">
                          <a:solidFill>
                            <a:schemeClr val="tx1"/>
                          </a:solidFill>
                        </a:rPr>
                        <a:t>Upegui</a:t>
                      </a:r>
                      <a:r>
                        <a:rPr lang="es-ES" sz="1400" dirty="0" smtClean="0">
                          <a:solidFill>
                            <a:schemeClr val="tx1"/>
                          </a:solidFill>
                        </a:rPr>
                        <a:t> Cruz alias “Osama”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55296">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04252">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62325">
                <a:tc>
                  <a:txBody>
                    <a:bodyPr/>
                    <a:lstStyle/>
                    <a:p>
                      <a:r>
                        <a:rPr lang="es-ES" sz="1400" dirty="0" smtClean="0"/>
                        <a:t>Secuestro</a:t>
                      </a:r>
                      <a:endParaRPr lang="es-ES" sz="1400" dirty="0"/>
                    </a:p>
                  </a:txBody>
                  <a:tcPr/>
                </a:tc>
                <a:tc>
                  <a:txBody>
                    <a:bodyPr/>
                    <a:lstStyle/>
                    <a:p>
                      <a:r>
                        <a:rPr lang="es-ES" sz="1400" dirty="0" smtClean="0"/>
                        <a:t>9</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0425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13</a:t>
                      </a:r>
                      <a:endParaRPr lang="es-ES" sz="1400" dirty="0"/>
                    </a:p>
                  </a:txBody>
                  <a:tcPr/>
                </a:tc>
              </a:tr>
              <a:tr h="40425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11</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12" name="11 Imagen" descr="6804901.jpg"/>
          <p:cNvPicPr>
            <a:picLocks noChangeAspect="1"/>
          </p:cNvPicPr>
          <p:nvPr/>
        </p:nvPicPr>
        <p:blipFill>
          <a:blip r:embed="rId3" cstate="print"/>
          <a:stretch>
            <a:fillRect/>
          </a:stretch>
        </p:blipFill>
        <p:spPr>
          <a:xfrm>
            <a:off x="677202" y="3239402"/>
            <a:ext cx="504056" cy="593599"/>
          </a:xfrm>
          <a:prstGeom prst="rect">
            <a:avLst/>
          </a:prstGeom>
        </p:spPr>
      </p:pic>
      <p:pic>
        <p:nvPicPr>
          <p:cNvPr id="13" name="12 Imagen" descr="93376832.jpg"/>
          <p:cNvPicPr>
            <a:picLocks noChangeAspect="1"/>
          </p:cNvPicPr>
          <p:nvPr/>
        </p:nvPicPr>
        <p:blipFill>
          <a:blip r:embed="rId4" cstate="print"/>
          <a:stretch>
            <a:fillRect/>
          </a:stretch>
        </p:blipFill>
        <p:spPr>
          <a:xfrm>
            <a:off x="6528048" y="3356992"/>
            <a:ext cx="537755" cy="539010"/>
          </a:xfrm>
          <a:prstGeom prst="rect">
            <a:avLst/>
          </a:prstGeom>
        </p:spPr>
      </p:pic>
    </p:spTree>
    <p:extLst>
      <p:ext uri="{BB962C8B-B14F-4D97-AF65-F5344CB8AC3E}">
        <p14:creationId xmlns:p14="http://schemas.microsoft.com/office/powerpoint/2010/main" val="2371715535"/>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2726659296"/>
              </p:ext>
            </p:extLst>
          </p:nvPr>
        </p:nvGraphicFramePr>
        <p:xfrm>
          <a:off x="623392" y="3212976"/>
          <a:ext cx="5400601" cy="2952329"/>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00002">
                <a:tc gridSpan="3">
                  <a:txBody>
                    <a:bodyPr/>
                    <a:lstStyle/>
                    <a:p>
                      <a:pPr marL="704850" indent="0" algn="l" defTabSz="711200"/>
                      <a:r>
                        <a:rPr lang="es-ES" sz="1400" dirty="0" smtClean="0">
                          <a:solidFill>
                            <a:schemeClr val="tx1"/>
                          </a:solidFill>
                        </a:rPr>
                        <a:t>Edgar González Mendoza alias “Machete”</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63759">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11766">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10</a:t>
                      </a:r>
                      <a:endParaRPr lang="es-ES" sz="1400" dirty="0"/>
                    </a:p>
                  </a:txBody>
                  <a:tcPr/>
                </a:tc>
              </a:tr>
              <a:tr h="470917">
                <a:tc>
                  <a:txBody>
                    <a:bodyPr/>
                    <a:lstStyle/>
                    <a:p>
                      <a:r>
                        <a:rPr lang="es-ES" sz="1400" dirty="0" smtClean="0"/>
                        <a:t>Secuestro</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11766">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94119">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7</a:t>
                      </a:r>
                      <a:endParaRPr lang="es-ES" sz="1400" dirty="0"/>
                    </a:p>
                  </a:txBody>
                  <a:tcPr/>
                </a:tc>
                <a:tc gridSpan="2">
                  <a:txBody>
                    <a:bodyPr/>
                    <a:lstStyle/>
                    <a:p>
                      <a:endParaRPr lang="es-ES" dirty="0"/>
                    </a:p>
                  </a:txBody>
                  <a:tcPr/>
                </a:tc>
                <a:tc hMerge="1">
                  <a:txBody>
                    <a:bodyPr/>
                    <a:lstStyle/>
                    <a:p>
                      <a:endParaRPr lang="es-ES"/>
                    </a:p>
                  </a:txBody>
                  <a:tcPr/>
                </a:tc>
                <a:tc>
                  <a:txBody>
                    <a:bodyPr/>
                    <a:lstStyle/>
                    <a:p>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sp>
        <p:nvSpPr>
          <p:cNvPr id="136" name="18 CuadroTexto"/>
          <p:cNvSpPr txBox="1"/>
          <p:nvPr/>
        </p:nvSpPr>
        <p:spPr>
          <a:xfrm>
            <a:off x="7680176" y="6488668"/>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Continúa página siguiente</a:t>
            </a:r>
            <a:endParaRPr lang="es-ES" cap="small" dirty="0">
              <a:solidFill>
                <a:srgbClr val="C00000"/>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1785663274"/>
              </p:ext>
            </p:extLst>
          </p:nvPr>
        </p:nvGraphicFramePr>
        <p:xfrm>
          <a:off x="6384032" y="3212975"/>
          <a:ext cx="5400601" cy="2952328"/>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720089">
                <a:tc gridSpan="3">
                  <a:txBody>
                    <a:bodyPr/>
                    <a:lstStyle/>
                    <a:p>
                      <a:pPr marL="704850" indent="0" algn="l" defTabSz="711200"/>
                      <a:r>
                        <a:rPr lang="es-ES" sz="1400" dirty="0" err="1" smtClean="0">
                          <a:solidFill>
                            <a:schemeClr val="tx1"/>
                          </a:solidFill>
                        </a:rPr>
                        <a:t>Chovis</a:t>
                      </a:r>
                      <a:r>
                        <a:rPr lang="es-ES" sz="1400" dirty="0" smtClean="0">
                          <a:solidFill>
                            <a:schemeClr val="tx1"/>
                          </a:solidFill>
                        </a:rPr>
                        <a:t> José Toral Garcés alias  “Montería”</a:t>
                      </a:r>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47706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423581">
                <a:tc>
                  <a:txBody>
                    <a:bodyPr/>
                    <a:lstStyle/>
                    <a:p>
                      <a:r>
                        <a:rPr lang="es-ES" sz="1400" dirty="0" smtClean="0"/>
                        <a:t>Desplazamiento forzado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9</a:t>
                      </a:r>
                      <a:endParaRPr lang="es-ES" sz="1400" dirty="0"/>
                    </a:p>
                  </a:txBody>
                  <a:tcPr/>
                </a:tc>
              </a:tr>
              <a:tr h="484431">
                <a:tc>
                  <a:txBody>
                    <a:bodyPr/>
                    <a:lstStyle/>
                    <a:p>
                      <a:r>
                        <a:rPr lang="es-ES" sz="1400" dirty="0" smtClean="0"/>
                        <a:t>Secuestro</a:t>
                      </a:r>
                      <a:endParaRPr lang="es-ES" sz="1400" dirty="0"/>
                    </a:p>
                  </a:txBody>
                  <a:tcPr/>
                </a:tc>
                <a:tc>
                  <a:txBody>
                    <a:bodyPr/>
                    <a:lstStyle/>
                    <a:p>
                      <a:r>
                        <a:rPr lang="es-ES" sz="1400" dirty="0" smtClean="0"/>
                        <a:t>8</a:t>
                      </a:r>
                      <a:endParaRPr lang="es-ES" sz="1400" dirty="0"/>
                    </a:p>
                  </a:txBody>
                  <a:tcPr/>
                </a:tc>
                <a:tc gridSpan="2">
                  <a:txBody>
                    <a:bodyPr/>
                    <a:lstStyle/>
                    <a:p>
                      <a:r>
                        <a:rPr lang="es-ES" sz="1400" dirty="0" smtClean="0"/>
                        <a:t>Tortura</a:t>
                      </a:r>
                      <a:endParaRPr lang="es-ES" sz="1400" dirty="0"/>
                    </a:p>
                  </a:txBody>
                  <a:tcPr/>
                </a:tc>
                <a:tc hMerge="1">
                  <a:txBody>
                    <a:bodyPr/>
                    <a:lstStyle/>
                    <a:p>
                      <a:endParaRPr lang="es-ES"/>
                    </a:p>
                  </a:txBody>
                  <a:tcPr/>
                </a:tc>
                <a:tc>
                  <a:txBody>
                    <a:bodyPr/>
                    <a:lstStyle/>
                    <a:p>
                      <a:r>
                        <a:rPr lang="es-ES" sz="1400" dirty="0" smtClean="0"/>
                        <a:t>6</a:t>
                      </a:r>
                      <a:endParaRPr lang="es-ES" sz="1400" dirty="0"/>
                    </a:p>
                  </a:txBody>
                  <a:tcPr/>
                </a:tc>
              </a:tr>
              <a:tr h="423581">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Reclutamiento ilícito</a:t>
                      </a:r>
                      <a:endParaRPr lang="es-ES" sz="1400" dirty="0"/>
                    </a:p>
                  </a:txBody>
                  <a:tcPr/>
                </a:tc>
                <a:tc>
                  <a:txBody>
                    <a:bodyPr/>
                    <a:lstStyle/>
                    <a:p>
                      <a:r>
                        <a:rPr lang="es-ES" sz="1400" dirty="0" smtClean="0"/>
                        <a:t>6</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12</a:t>
                      </a:r>
                      <a:endParaRPr lang="es-ES" sz="1400" dirty="0"/>
                    </a:p>
                  </a:txBody>
                  <a:tcPr/>
                </a:tc>
              </a:tr>
              <a:tr h="423581">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6</a:t>
                      </a:r>
                      <a:endParaRPr lang="es-ES" sz="1400" dirty="0"/>
                    </a:p>
                  </a:txBody>
                  <a:tcPr/>
                </a:tc>
                <a:tc gridSpan="2">
                  <a:txBody>
                    <a:bodyPr/>
                    <a:lstStyle/>
                    <a:p>
                      <a:endParaRPr lang="es-ES" sz="1400" dirty="0"/>
                    </a:p>
                  </a:txBody>
                  <a:tcPr/>
                </a:tc>
                <a:tc hMerge="1">
                  <a:txBody>
                    <a:bodyPr/>
                    <a:lstStyle/>
                    <a:p>
                      <a:endParaRPr lang="es-ES"/>
                    </a:p>
                  </a:txBody>
                  <a:tcPr/>
                </a:tc>
                <a:tc>
                  <a:txBody>
                    <a:bodyPr/>
                    <a:lstStyle/>
                    <a:p>
                      <a:endParaRPr lang="es-ES" sz="1400" dirty="0"/>
                    </a:p>
                  </a:txBody>
                  <a:tcPr/>
                </a:tc>
              </a:tr>
            </a:tbl>
          </a:graphicData>
        </a:graphic>
      </p:graphicFrame>
      <p:pic>
        <p:nvPicPr>
          <p:cNvPr id="14" name="13 Imagen" descr="5992927.jpg"/>
          <p:cNvPicPr>
            <a:picLocks noChangeAspect="1"/>
          </p:cNvPicPr>
          <p:nvPr/>
        </p:nvPicPr>
        <p:blipFill>
          <a:blip r:embed="rId3" cstate="print"/>
          <a:stretch>
            <a:fillRect/>
          </a:stretch>
        </p:blipFill>
        <p:spPr>
          <a:xfrm>
            <a:off x="695400" y="3292832"/>
            <a:ext cx="504056" cy="558061"/>
          </a:xfrm>
          <a:prstGeom prst="rect">
            <a:avLst/>
          </a:prstGeom>
        </p:spPr>
      </p:pic>
      <p:pic>
        <p:nvPicPr>
          <p:cNvPr id="15" name="14 Imagen" descr="78708221.jpg"/>
          <p:cNvPicPr>
            <a:picLocks noChangeAspect="1"/>
          </p:cNvPicPr>
          <p:nvPr/>
        </p:nvPicPr>
        <p:blipFill>
          <a:blip r:embed="rId4" cstate="print"/>
          <a:stretch>
            <a:fillRect/>
          </a:stretch>
        </p:blipFill>
        <p:spPr>
          <a:xfrm>
            <a:off x="6528048" y="3292832"/>
            <a:ext cx="504056" cy="630071"/>
          </a:xfrm>
          <a:prstGeom prst="rect">
            <a:avLst/>
          </a:prstGeom>
        </p:spPr>
      </p:pic>
    </p:spTree>
    <p:extLst>
      <p:ext uri="{BB962C8B-B14F-4D97-AF65-F5344CB8AC3E}">
        <p14:creationId xmlns:p14="http://schemas.microsoft.com/office/powerpoint/2010/main" val="3790343098"/>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320824" y="2852936"/>
            <a:ext cx="1468963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graphicFrame>
        <p:nvGraphicFramePr>
          <p:cNvPr id="55" name="Tabla 54"/>
          <p:cNvGraphicFramePr>
            <a:graphicFrameLocks noGrp="1"/>
          </p:cNvGraphicFramePr>
          <p:nvPr>
            <p:extLst>
              <p:ext uri="{D42A27DB-BD31-4B8C-83A1-F6EECF244321}">
                <p14:modId xmlns:p14="http://schemas.microsoft.com/office/powerpoint/2010/main" val="614557325"/>
              </p:ext>
            </p:extLst>
          </p:nvPr>
        </p:nvGraphicFramePr>
        <p:xfrm>
          <a:off x="623392" y="3212976"/>
          <a:ext cx="5472609" cy="2664296"/>
        </p:xfrm>
        <a:graphic>
          <a:graphicData uri="http://schemas.openxmlformats.org/drawingml/2006/table">
            <a:tbl>
              <a:tblPr firstRow="1" bandRow="1">
                <a:tableStyleId>{5C22544A-7EE6-4342-B048-85BDC9FD1C3A}</a:tableStyleId>
              </a:tblPr>
              <a:tblGrid>
                <a:gridCol w="2553883"/>
                <a:gridCol w="524459"/>
                <a:gridCol w="570063"/>
                <a:gridCol w="1313426"/>
                <a:gridCol w="510778"/>
              </a:tblGrid>
              <a:tr h="1298568">
                <a:tc gridSpan="3">
                  <a:txBody>
                    <a:bodyPr/>
                    <a:lstStyle/>
                    <a:p>
                      <a:pPr marL="704850" indent="0" algn="l" defTabSz="711200"/>
                      <a:r>
                        <a:rPr lang="es-ES" sz="1400" dirty="0" smtClean="0">
                          <a:solidFill>
                            <a:schemeClr val="tx1"/>
                          </a:solidFill>
                        </a:rPr>
                        <a:t>Hernán Dario Perea </a:t>
                      </a:r>
                      <a:r>
                        <a:rPr lang="es-ES" sz="1400" baseline="0" dirty="0" smtClean="0">
                          <a:solidFill>
                            <a:schemeClr val="tx1"/>
                          </a:solidFill>
                        </a:rPr>
                        <a:t>Moreno</a:t>
                      </a:r>
                    </a:p>
                    <a:p>
                      <a:pPr marL="704850" indent="0" algn="l" defTabSz="711200"/>
                      <a:endParaRPr lang="es-ES" sz="1400" baseline="0" dirty="0" smtClean="0">
                        <a:solidFill>
                          <a:schemeClr val="tx1"/>
                        </a:solidFill>
                      </a:endParaRPr>
                    </a:p>
                    <a:p>
                      <a:pPr marL="704850" indent="0" algn="l" defTabSz="711200"/>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Patrullero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723415">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642313">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400" dirty="0" smtClean="0"/>
                        <a:t>Destrucción</a:t>
                      </a:r>
                      <a:r>
                        <a:rPr lang="es-ES" sz="1400" baseline="0" dirty="0" smtClean="0"/>
                        <a:t> y apropiación BBP</a:t>
                      </a:r>
                      <a:endParaRPr lang="es-ES" sz="1400" dirty="0"/>
                    </a:p>
                  </a:txBody>
                  <a:tcPr/>
                </a:tc>
                <a:tc>
                  <a:txBody>
                    <a:bodyPr/>
                    <a:lstStyle/>
                    <a:p>
                      <a:r>
                        <a:rPr lang="es-ES" sz="1400" dirty="0" smtClean="0"/>
                        <a:t>2</a:t>
                      </a:r>
                      <a:endParaRPr lang="es-ES" sz="1400" dirty="0"/>
                    </a:p>
                  </a:txBody>
                  <a:tcPr/>
                </a:tc>
                <a:tc gridSpan="2">
                  <a:txBody>
                    <a:bodyPr/>
                    <a:lstStyle/>
                    <a:p>
                      <a:r>
                        <a:rPr lang="es-ES" sz="1400" dirty="0" smtClean="0"/>
                        <a:t>Homicidio</a:t>
                      </a:r>
                      <a:endParaRPr lang="es-ES" sz="1400" dirty="0"/>
                    </a:p>
                  </a:txBody>
                  <a:tcPr/>
                </a:tc>
                <a:tc hMerge="1">
                  <a:txBody>
                    <a:bodyPr/>
                    <a:lstStyle/>
                    <a:p>
                      <a:endParaRPr lang="es-ES"/>
                    </a:p>
                  </a:txBody>
                  <a:tcPr/>
                </a:tc>
                <a:tc>
                  <a:txBody>
                    <a:bodyPr/>
                    <a:lstStyle/>
                    <a:p>
                      <a:r>
                        <a:rPr lang="es-ES" sz="1400" dirty="0" smtClean="0"/>
                        <a:t>2</a:t>
                      </a:r>
                      <a:endParaRPr lang="es-ES" sz="1400" dirty="0"/>
                    </a:p>
                  </a:txBody>
                  <a:tcPr/>
                </a:tc>
              </a:tr>
            </a:tbl>
          </a:graphicData>
        </a:graphic>
      </p:graphicFrame>
      <p:graphicFrame>
        <p:nvGraphicFramePr>
          <p:cNvPr id="17" name="16 Tabla"/>
          <p:cNvGraphicFramePr>
            <a:graphicFrameLocks noGrp="1"/>
          </p:cNvGraphicFramePr>
          <p:nvPr>
            <p:extLst/>
          </p:nvPr>
        </p:nvGraphicFramePr>
        <p:xfrm>
          <a:off x="2495600" y="980728"/>
          <a:ext cx="7315343" cy="504056"/>
        </p:xfrm>
        <a:graphic>
          <a:graphicData uri="http://schemas.openxmlformats.org/drawingml/2006/table">
            <a:tbl>
              <a:tblPr firstRow="1" bandRow="1">
                <a:tableStyleId>{5C22544A-7EE6-4342-B048-85BDC9FD1C3A}</a:tableStyleId>
              </a:tblPr>
              <a:tblGrid>
                <a:gridCol w="7315343"/>
              </a:tblGrid>
              <a:tr h="50405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dirty="0">
                        <a:solidFill>
                          <a:srgbClr val="FFFF66"/>
                        </a:solidFill>
                      </a:endParaRPr>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Continuación Sentencia 24</a:t>
            </a:r>
            <a:endParaRPr lang="es-ES" cap="small" dirty="0">
              <a:solidFill>
                <a:srgbClr val="C00000"/>
              </a:solidFill>
              <a:latin typeface="Agency FB" panose="020B0503020202020204" pitchFamily="34" charset="0"/>
            </a:endParaRPr>
          </a:p>
        </p:txBody>
      </p:sp>
      <p:sp>
        <p:nvSpPr>
          <p:cNvPr id="7" name="CuadroTexto 6"/>
          <p:cNvSpPr txBox="1"/>
          <p:nvPr/>
        </p:nvSpPr>
        <p:spPr>
          <a:xfrm>
            <a:off x="623392" y="2420888"/>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54" name="Tabla 54"/>
          <p:cNvGraphicFramePr>
            <a:graphicFrameLocks noGrp="1"/>
          </p:cNvGraphicFramePr>
          <p:nvPr>
            <p:extLst>
              <p:ext uri="{D42A27DB-BD31-4B8C-83A1-F6EECF244321}">
                <p14:modId xmlns:p14="http://schemas.microsoft.com/office/powerpoint/2010/main" val="3517576333"/>
              </p:ext>
            </p:extLst>
          </p:nvPr>
        </p:nvGraphicFramePr>
        <p:xfrm>
          <a:off x="6384032" y="3212975"/>
          <a:ext cx="5400601" cy="2664298"/>
        </p:xfrm>
        <a:graphic>
          <a:graphicData uri="http://schemas.openxmlformats.org/drawingml/2006/table">
            <a:tbl>
              <a:tblPr firstRow="1" bandRow="1">
                <a:tableStyleId>{5C22544A-7EE6-4342-B048-85BDC9FD1C3A}</a:tableStyleId>
              </a:tblPr>
              <a:tblGrid>
                <a:gridCol w="2520280"/>
                <a:gridCol w="517558"/>
                <a:gridCol w="562562"/>
                <a:gridCol w="1296144"/>
                <a:gridCol w="504057"/>
              </a:tblGrid>
              <a:tr h="1436054">
                <a:tc gridSpan="3">
                  <a:txBody>
                    <a:bodyPr/>
                    <a:lstStyle/>
                    <a:p>
                      <a:pPr marL="704850" indent="0" algn="l" defTabSz="711200"/>
                      <a:r>
                        <a:rPr lang="es-ES" sz="1400" dirty="0" smtClean="0">
                          <a:solidFill>
                            <a:schemeClr val="tx1"/>
                          </a:solidFill>
                        </a:rPr>
                        <a:t>Oscar Tabares Pérez</a:t>
                      </a:r>
                      <a:r>
                        <a:rPr lang="es-ES" sz="1400" baseline="0" dirty="0" smtClean="0">
                          <a:solidFill>
                            <a:schemeClr val="tx1"/>
                          </a:solidFill>
                        </a:rPr>
                        <a:t> alias “</a:t>
                      </a:r>
                      <a:r>
                        <a:rPr lang="es-ES" sz="1400" baseline="0" dirty="0" err="1" smtClean="0">
                          <a:solidFill>
                            <a:schemeClr val="tx1"/>
                          </a:solidFill>
                        </a:rPr>
                        <a:t>Frutiño</a:t>
                      </a:r>
                      <a:r>
                        <a:rPr lang="es-ES" sz="1400" baseline="0" dirty="0" smtClean="0">
                          <a:solidFill>
                            <a:schemeClr val="tx1"/>
                          </a:solidFill>
                        </a:rPr>
                        <a:t>”</a:t>
                      </a:r>
                    </a:p>
                    <a:p>
                      <a:pPr marL="704850" indent="0" algn="l" defTabSz="711200"/>
                      <a:endParaRPr lang="es-ES" sz="1400" baseline="0" dirty="0" smtClean="0">
                        <a:solidFill>
                          <a:schemeClr val="tx1"/>
                        </a:solidFill>
                      </a:endParaRPr>
                    </a:p>
                    <a:p>
                      <a:pPr marL="704850" indent="0" algn="l" defTabSz="711200"/>
                      <a:endParaRPr lang="es-ES" sz="1400" dirty="0">
                        <a:solidFill>
                          <a:schemeClr val="tx1"/>
                        </a:solidFill>
                      </a:endParaRPr>
                    </a:p>
                  </a:txBody>
                  <a:tcPr>
                    <a:solidFill>
                      <a:schemeClr val="bg1">
                        <a:lumMod val="95000"/>
                      </a:schemeClr>
                    </a:solidFill>
                  </a:tcPr>
                </a:tc>
                <a:tc hMerge="1">
                  <a:txBody>
                    <a:bodyPr/>
                    <a:lstStyle/>
                    <a:p>
                      <a:pPr marL="450850" indent="0" algn="just"/>
                      <a:endParaRPr lang="es-ES" sz="1400" dirty="0"/>
                    </a:p>
                  </a:txBody>
                  <a:tcPr>
                    <a:solidFill>
                      <a:schemeClr val="bg1">
                        <a:lumMod val="95000"/>
                      </a:schemeClr>
                    </a:solidFill>
                  </a:tcPr>
                </a:tc>
                <a:tc hMerge="1">
                  <a:txBody>
                    <a:bodyPr/>
                    <a:lstStyle/>
                    <a:p>
                      <a:pPr marL="0" indent="0" algn="l" defTabSz="185738"/>
                      <a:endParaRPr lang="es-ES" sz="1050" dirty="0">
                        <a:solidFill>
                          <a:schemeClr val="tx1"/>
                        </a:solidFill>
                      </a:endParaRPr>
                    </a:p>
                  </a:txBody>
                  <a:tcPr>
                    <a:solidFill>
                      <a:schemeClr val="bg1">
                        <a:lumMod val="95000"/>
                      </a:schemeClr>
                    </a:solidFill>
                  </a:tcPr>
                </a:tc>
                <a:tc gridSpan="2">
                  <a:txBody>
                    <a:bodyPr/>
                    <a:lstStyle/>
                    <a:p>
                      <a:pPr marL="0" indent="0" algn="l" defTabSz="185738"/>
                      <a:r>
                        <a:rPr lang="es-ES" sz="1400" dirty="0" smtClean="0">
                          <a:solidFill>
                            <a:schemeClr val="tx1"/>
                          </a:solidFill>
                        </a:rPr>
                        <a:t>Urbano</a:t>
                      </a:r>
                      <a:endParaRPr lang="es-ES" sz="1050" dirty="0">
                        <a:solidFill>
                          <a:schemeClr val="tx1"/>
                        </a:solidFill>
                      </a:endParaRPr>
                    </a:p>
                  </a:txBody>
                  <a:tcPr>
                    <a:solidFill>
                      <a:schemeClr val="bg1">
                        <a:lumMod val="95000"/>
                      </a:schemeClr>
                    </a:solidFill>
                  </a:tcPr>
                </a:tc>
                <a:tc hMerge="1">
                  <a:txBody>
                    <a:bodyPr/>
                    <a:lstStyle/>
                    <a:p>
                      <a:endParaRPr lang="es-ES" sz="800" dirty="0">
                        <a:solidFill>
                          <a:schemeClr val="tx1"/>
                        </a:solidFill>
                      </a:endParaRPr>
                    </a:p>
                  </a:txBody>
                  <a:tcPr>
                    <a:solidFill>
                      <a:schemeClr val="bg1">
                        <a:lumMod val="95000"/>
                      </a:schemeClr>
                    </a:solidFill>
                  </a:tcPr>
                </a:tc>
              </a:tr>
              <a:tr h="650591">
                <a:tc gridSpan="5">
                  <a:txBody>
                    <a:bodyPr/>
                    <a:lstStyle/>
                    <a:p>
                      <a:pPr algn="ctr"/>
                      <a:r>
                        <a:rPr lang="es-ES" sz="1200" dirty="0" smtClean="0">
                          <a:solidFill>
                            <a:schemeClr val="accent6">
                              <a:lumMod val="20000"/>
                              <a:lumOff val="80000"/>
                            </a:schemeClr>
                          </a:solidFill>
                        </a:rPr>
                        <a:t>Número de conductas punibles por las que fue condenado</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sz="1600" dirty="0"/>
                    </a:p>
                  </a:txBody>
                  <a:tcPr/>
                </a:tc>
                <a:tc hMerge="1">
                  <a:txBody>
                    <a:bodyPr/>
                    <a:lstStyle/>
                    <a:p>
                      <a:endParaRPr lang="es-ES"/>
                    </a:p>
                  </a:txBody>
                  <a:tcPr/>
                </a:tc>
                <a:tc hMerge="1">
                  <a:txBody>
                    <a:bodyPr/>
                    <a:lstStyle/>
                    <a:p>
                      <a:endParaRPr lang="es-ES"/>
                    </a:p>
                  </a:txBody>
                  <a:tcPr/>
                </a:tc>
                <a:tc hMerge="1">
                  <a:txBody>
                    <a:bodyPr/>
                    <a:lstStyle/>
                    <a:p>
                      <a:pPr algn="ctr"/>
                      <a:endParaRPr lang="es-ES" sz="1200" dirty="0">
                        <a:solidFill>
                          <a:schemeClr val="accent6">
                            <a:lumMod val="20000"/>
                            <a:lumOff val="80000"/>
                          </a:schemeClr>
                        </a:solidFill>
                      </a:endParaRPr>
                    </a:p>
                  </a:txBody>
                  <a:tcPr>
                    <a:solidFill>
                      <a:schemeClr val="accent6">
                        <a:lumMod val="50000"/>
                      </a:schemeClr>
                    </a:solidFill>
                  </a:tcPr>
                </a:tc>
              </a:tr>
              <a:tr h="577653">
                <a:tc>
                  <a:txBody>
                    <a:bodyPr/>
                    <a:lstStyle/>
                    <a:p>
                      <a:r>
                        <a:rPr lang="es-ES" sz="1400" dirty="0" smtClean="0"/>
                        <a:t>Homicidio</a:t>
                      </a:r>
                      <a:endParaRPr lang="es-ES" sz="1400" dirty="0"/>
                    </a:p>
                  </a:txBody>
                  <a:tcPr/>
                </a:tc>
                <a:tc>
                  <a:txBody>
                    <a:bodyPr/>
                    <a:lstStyle/>
                    <a:p>
                      <a:r>
                        <a:rPr lang="es-ES" sz="1400" dirty="0" smtClean="0"/>
                        <a:t>1</a:t>
                      </a:r>
                      <a:endParaRPr lang="es-ES" sz="1400" dirty="0"/>
                    </a:p>
                  </a:txBody>
                  <a:tcPr/>
                </a:tc>
                <a:tc gridSpan="2">
                  <a:txBody>
                    <a:bodyPr/>
                    <a:lstStyle/>
                    <a:p>
                      <a:r>
                        <a:rPr lang="es-ES" sz="1400" dirty="0" smtClean="0"/>
                        <a:t>Otros</a:t>
                      </a:r>
                      <a:endParaRPr lang="es-ES" sz="1400" dirty="0"/>
                    </a:p>
                  </a:txBody>
                  <a:tcPr/>
                </a:tc>
                <a:tc hMerge="1">
                  <a:txBody>
                    <a:bodyPr/>
                    <a:lstStyle/>
                    <a:p>
                      <a:endParaRPr lang="es-ES"/>
                    </a:p>
                  </a:txBody>
                  <a:tcPr/>
                </a:tc>
                <a:tc>
                  <a:txBody>
                    <a:bodyPr/>
                    <a:lstStyle/>
                    <a:p>
                      <a:r>
                        <a:rPr lang="es-ES" sz="1400" dirty="0" smtClean="0"/>
                        <a:t>1</a:t>
                      </a:r>
                      <a:endParaRPr lang="es-ES" sz="1400" dirty="0"/>
                    </a:p>
                  </a:txBody>
                  <a:tcPr/>
                </a:tc>
              </a:tr>
            </a:tbl>
          </a:graphicData>
        </a:graphic>
      </p:graphicFrame>
      <p:pic>
        <p:nvPicPr>
          <p:cNvPr id="14" name="13 Imagen" descr="94444918.jpg"/>
          <p:cNvPicPr>
            <a:picLocks noChangeAspect="1"/>
          </p:cNvPicPr>
          <p:nvPr/>
        </p:nvPicPr>
        <p:blipFill>
          <a:blip r:embed="rId3" cstate="print"/>
          <a:stretch>
            <a:fillRect/>
          </a:stretch>
        </p:blipFill>
        <p:spPr>
          <a:xfrm>
            <a:off x="695400" y="3488905"/>
            <a:ext cx="814461" cy="873388"/>
          </a:xfrm>
          <a:prstGeom prst="rect">
            <a:avLst/>
          </a:prstGeom>
        </p:spPr>
      </p:pic>
      <p:pic>
        <p:nvPicPr>
          <p:cNvPr id="15" name="14 Imagen" descr="16160726.jpg"/>
          <p:cNvPicPr>
            <a:picLocks noChangeAspect="1"/>
          </p:cNvPicPr>
          <p:nvPr/>
        </p:nvPicPr>
        <p:blipFill>
          <a:blip r:embed="rId4" cstate="print"/>
          <a:stretch>
            <a:fillRect/>
          </a:stretch>
        </p:blipFill>
        <p:spPr>
          <a:xfrm>
            <a:off x="6384033" y="3429000"/>
            <a:ext cx="720080" cy="925816"/>
          </a:xfrm>
          <a:prstGeom prst="rect">
            <a:avLst/>
          </a:prstGeom>
        </p:spPr>
      </p:pic>
    </p:spTree>
    <p:extLst>
      <p:ext uri="{BB962C8B-B14F-4D97-AF65-F5344CB8AC3E}">
        <p14:creationId xmlns:p14="http://schemas.microsoft.com/office/powerpoint/2010/main" val="2010498281"/>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idx="4294967295"/>
          </p:nvPr>
        </p:nvSpPr>
        <p:spPr>
          <a:xfrm>
            <a:off x="131676" y="0"/>
            <a:ext cx="12072664" cy="1871663"/>
          </a:xfrm>
        </p:spPr>
        <p:txBody>
          <a:bodyPr>
            <a:normAutofit/>
          </a:bodyPr>
          <a:lstStyle/>
          <a:p>
            <a:pPr lvl="0" algn="ctr"/>
            <a:r>
              <a:rPr lang="es-ES" b="1" cap="small" dirty="0" smtClean="0">
                <a:solidFill>
                  <a:srgbClr val="C00000"/>
                </a:solidFill>
                <a:cs typeface="Arial" pitchFamily="34" charset="0"/>
              </a:rPr>
              <a:t>Sentencia 24</a:t>
            </a:r>
            <a:br>
              <a:rPr lang="es-ES" b="1" cap="small" dirty="0" smtClean="0">
                <a:solidFill>
                  <a:srgbClr val="C00000"/>
                </a:solidFill>
                <a:cs typeface="Arial" pitchFamily="34" charset="0"/>
              </a:rPr>
            </a:br>
            <a:r>
              <a:rPr lang="es-CO" sz="2700" b="1" cap="small" dirty="0" smtClean="0">
                <a:solidFill>
                  <a:schemeClr val="accent3">
                    <a:lumMod val="75000"/>
                  </a:schemeClr>
                </a:solidFill>
                <a:cs typeface="Arial" pitchFamily="34" charset="0"/>
              </a:rPr>
              <a:t>Bloque Tolima de las Autodefensas Unidas de Colombia Auc</a:t>
            </a:r>
            <a:br>
              <a:rPr lang="es-CO" sz="2700" b="1" cap="small" dirty="0" smtClean="0">
                <a:solidFill>
                  <a:schemeClr val="accent3">
                    <a:lumMod val="75000"/>
                  </a:schemeClr>
                </a:solidFill>
                <a:cs typeface="Arial" pitchFamily="34" charset="0"/>
              </a:rPr>
            </a:br>
            <a:r>
              <a:rPr lang="es-ES" cap="small" dirty="0" smtClean="0">
                <a:solidFill>
                  <a:schemeClr val="accent6">
                    <a:lumMod val="75000"/>
                  </a:schemeClr>
                </a:solidFill>
              </a:rPr>
              <a:t>Zonas de Injerencia</a:t>
            </a:r>
            <a:endParaRPr lang="es-CO" cap="small" dirty="0">
              <a:solidFill>
                <a:schemeClr val="accent6">
                  <a:lumMod val="75000"/>
                </a:schemeClr>
              </a:solidFill>
            </a:endParaRPr>
          </a:p>
        </p:txBody>
      </p:sp>
      <p:sp>
        <p:nvSpPr>
          <p:cNvPr id="5" name="Rectángulo 4"/>
          <p:cNvSpPr/>
          <p:nvPr/>
        </p:nvSpPr>
        <p:spPr>
          <a:xfrm>
            <a:off x="839416" y="2276872"/>
            <a:ext cx="10441160" cy="3754874"/>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territorio de influencia del Bloque Tolima fue la zona rural del municipio de </a:t>
            </a:r>
            <a:r>
              <a:rPr lang="es-CO" sz="1400" dirty="0" err="1">
                <a:latin typeface="Malgun Gothic" panose="020B0503020000020004" pitchFamily="34" charset="-127"/>
                <a:ea typeface="Malgun Gothic" panose="020B0503020000020004" pitchFamily="34" charset="-127"/>
              </a:rPr>
              <a:t>Rioblanco</a:t>
            </a:r>
            <a:r>
              <a:rPr lang="es-CO" sz="1400" dirty="0">
                <a:latin typeface="Malgun Gothic" panose="020B0503020000020004" pitchFamily="34" charset="-127"/>
                <a:ea typeface="Malgun Gothic" panose="020B0503020000020004" pitchFamily="34" charset="-127"/>
              </a:rPr>
              <a:t>, posteriormente el municipio del Guamo donde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por orientación de Carlos Castaño, desplegó una estrategia para buscar que ganaderos y agricultores que habían sido víctimas de extorsión y secuestro por parte de las FARC en los municipios del Guamo, Espinal, Saldaña y San Luis ofrecieran apoyo financiero e instalación de sus bases en sus predios, a cambio de seguridad. De igual manera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desde el Guamo realizó contactos con gremios económicos y personas influyentes de la región para que colaboraran con la organización. Luego de esta preparación tras iniciar la avanzada en el municipio del Guamo, pasaron a la zona rural del municipio de San Luis, donde establecieron una base militar y escuela de entrenamiento, luego se extendieron a los municipios vecinos: Valle de San Juan y </a:t>
            </a:r>
            <a:r>
              <a:rPr lang="es-CO" sz="1400" dirty="0" smtClean="0">
                <a:latin typeface="Malgun Gothic" panose="020B0503020000020004" pitchFamily="34" charset="-127"/>
                <a:ea typeface="Malgun Gothic" panose="020B0503020000020004" pitchFamily="34" charset="-127"/>
              </a:rPr>
              <a:t>Ortega.</a:t>
            </a:r>
          </a:p>
          <a:p>
            <a:pPr algn="just"/>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Para el año 2001, el Bloque logró extender su influencia a casi todos los municipios del sur del Tolima: Valle de San Juan, San Luís, Guamo, Saldaña, Purificación, Prado, Dolores, </a:t>
            </a:r>
            <a:r>
              <a:rPr lang="es-CO" sz="1400" dirty="0" err="1">
                <a:latin typeface="Malgun Gothic" panose="020B0503020000020004" pitchFamily="34" charset="-127"/>
                <a:ea typeface="Malgun Gothic" panose="020B0503020000020004" pitchFamily="34" charset="-127"/>
              </a:rPr>
              <a:t>Natagaima</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Coyaima</a:t>
            </a:r>
            <a:r>
              <a:rPr lang="es-CO" sz="1400" dirty="0">
                <a:latin typeface="Malgun Gothic" panose="020B0503020000020004" pitchFamily="34" charset="-127"/>
                <a:ea typeface="Malgun Gothic" panose="020B0503020000020004" pitchFamily="34" charset="-127"/>
              </a:rPr>
              <a:t>, Ortega, Chaparral, Flandes, Espinal, Coello, Suárez, Melgar, y parte de </a:t>
            </a:r>
            <a:r>
              <a:rPr lang="es-CO" sz="1400" dirty="0" err="1">
                <a:latin typeface="Malgun Gothic" panose="020B0503020000020004" pitchFamily="34" charset="-127"/>
                <a:ea typeface="Malgun Gothic" panose="020B0503020000020004" pitchFamily="34" charset="-127"/>
              </a:rPr>
              <a:t>Icononzo</a:t>
            </a:r>
            <a:r>
              <a:rPr lang="es-CO" sz="1400" dirty="0">
                <a:latin typeface="Malgun Gothic" panose="020B0503020000020004" pitchFamily="34" charset="-127"/>
                <a:ea typeface="Malgun Gothic" panose="020B0503020000020004" pitchFamily="34" charset="-127"/>
              </a:rPr>
              <a:t>; igualmente hacía presencia en la capital tolimense a través de una “red urbana</a:t>
            </a:r>
            <a:r>
              <a:rPr lang="es-CO" sz="1400" dirty="0" smtClean="0">
                <a:latin typeface="Malgun Gothic" panose="020B0503020000020004" pitchFamily="34" charset="-127"/>
                <a:ea typeface="Malgun Gothic" panose="020B0503020000020004" pitchFamily="34" charset="-127"/>
              </a:rPr>
              <a:t>”.</a:t>
            </a:r>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r>
              <a:rPr lang="es-CO" sz="1400" dirty="0" smtClean="0">
                <a:latin typeface="Malgun Gothic" panose="020B0503020000020004" pitchFamily="34" charset="-127"/>
                <a:ea typeface="Malgun Gothic" panose="020B0503020000020004" pitchFamily="34" charset="-127"/>
              </a:rPr>
              <a:t>A </a:t>
            </a:r>
            <a:r>
              <a:rPr lang="es-CO" sz="1400" dirty="0">
                <a:latin typeface="Malgun Gothic" panose="020B0503020000020004" pitchFamily="34" charset="-127"/>
                <a:ea typeface="Malgun Gothic" panose="020B0503020000020004" pitchFamily="34" charset="-127"/>
              </a:rPr>
              <a:t>comienzos del segundo trimestre del año 2002, se extiende la presencia del Bloque Tolima al norte del departamento, utilizando la misma estrategia implementada en el Guamo y la solicitud que realizaron empresarios, ganaderos y comerciantes del norte del Tolima.</a:t>
            </a:r>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Tree>
    <p:extLst>
      <p:ext uri="{BB962C8B-B14F-4D97-AF65-F5344CB8AC3E}">
        <p14:creationId xmlns:p14="http://schemas.microsoft.com/office/powerpoint/2010/main" val="588058244"/>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ángulo 1"/>
          <p:cNvSpPr/>
          <p:nvPr/>
        </p:nvSpPr>
        <p:spPr>
          <a:xfrm>
            <a:off x="452888" y="1318937"/>
            <a:ext cx="4392488" cy="4898520"/>
          </a:xfrm>
          <a:prstGeom prst="rect">
            <a:avLst/>
          </a:prstGeom>
        </p:spPr>
        <p:txBody>
          <a:bodyPr wrap="square" numCol="1">
            <a:spAutoFit/>
          </a:bodyPr>
          <a:lstStyle/>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Desplazamiento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forzado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10.131</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Reclutamiento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ilícito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1.667</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Acceso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carnal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232</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sexual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protegida:21</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Concierto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para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delinquir</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28</a:t>
            </a:r>
            <a:endParaRPr lang="es-CO"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Prostitución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forzada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o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esclavitud</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sexual: 28</a:t>
            </a:r>
            <a:endParaRPr lang="es-CO"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Experimentos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biológicos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10</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Aborto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sin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consentimiento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65 </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Tratos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crueles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inhumanos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degradantes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s-CO"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64</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Homicidio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persona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5.810</a:t>
            </a:r>
          </a:p>
          <a:p>
            <a:pPr lvl="0">
              <a:lnSpc>
                <a:spcPct val="150000"/>
              </a:lnSpc>
              <a:spcAft>
                <a:spcPts val="0"/>
              </a:spcAft>
            </a:pPr>
            <a:r>
              <a:rPr lang="en-US" sz="1400" dirty="0" err="1">
                <a:latin typeface="Arial Narrow" panose="020B0606020202030204" pitchFamily="34" charset="0"/>
              </a:rPr>
              <a:t>Desaparición</a:t>
            </a:r>
            <a:r>
              <a:rPr lang="en-US" sz="1400" dirty="0">
                <a:latin typeface="Arial Narrow" panose="020B0606020202030204" pitchFamily="34" charset="0"/>
              </a:rPr>
              <a:t> </a:t>
            </a:r>
            <a:r>
              <a:rPr lang="en-US" sz="1400" dirty="0" err="1">
                <a:latin typeface="Arial Narrow" panose="020B0606020202030204" pitchFamily="34" charset="0"/>
              </a:rPr>
              <a:t>forzada</a:t>
            </a:r>
            <a:r>
              <a:rPr lang="en-US" sz="1400" dirty="0">
                <a:latin typeface="Arial Narrow" panose="020B0606020202030204" pitchFamily="34" charset="0"/>
              </a:rPr>
              <a:t>: </a:t>
            </a:r>
            <a:r>
              <a:rPr lang="en-US" sz="1400" dirty="0" smtClean="0">
                <a:latin typeface="Arial Narrow" panose="020B0606020202030204" pitchFamily="34" charset="0"/>
              </a:rPr>
              <a:t>2.146</a:t>
            </a:r>
          </a:p>
          <a:p>
            <a:pPr lvl="0">
              <a:lnSpc>
                <a:spcPct val="150000"/>
              </a:lnSpc>
              <a:spcAft>
                <a:spcPts val="0"/>
              </a:spcAft>
            </a:pPr>
            <a:r>
              <a:rPr lang="en-US" sz="1400" dirty="0" err="1" smtClean="0">
                <a:latin typeface="Arial Narrow" panose="020B0606020202030204" pitchFamily="34" charset="0"/>
              </a:rPr>
              <a:t>Daño</a:t>
            </a:r>
            <a:r>
              <a:rPr lang="en-US" sz="1400" dirty="0" smtClean="0">
                <a:latin typeface="Arial Narrow" panose="020B0606020202030204" pitchFamily="34" charset="0"/>
              </a:rPr>
              <a:t> en </a:t>
            </a:r>
            <a:r>
              <a:rPr lang="en-US" sz="1400" dirty="0" err="1" smtClean="0">
                <a:latin typeface="Arial Narrow" panose="020B0606020202030204" pitchFamily="34" charset="0"/>
              </a:rPr>
              <a:t>bien</a:t>
            </a:r>
            <a:r>
              <a:rPr lang="en-US" sz="1400" dirty="0" smtClean="0">
                <a:latin typeface="Arial Narrow" panose="020B0606020202030204" pitchFamily="34" charset="0"/>
              </a:rPr>
              <a:t> </a:t>
            </a:r>
            <a:r>
              <a:rPr lang="en-US" sz="1400" dirty="0" err="1" smtClean="0">
                <a:latin typeface="Arial Narrow" panose="020B0606020202030204" pitchFamily="34" charset="0"/>
              </a:rPr>
              <a:t>ajeno</a:t>
            </a:r>
            <a:r>
              <a:rPr lang="en-US" sz="1400" dirty="0" smtClean="0">
                <a:latin typeface="Arial Narrow" panose="020B0606020202030204" pitchFamily="34" charset="0"/>
              </a:rPr>
              <a:t>: 4</a:t>
            </a:r>
            <a:endParaRPr lang="es-CO" sz="1400" dirty="0">
              <a:latin typeface="Arial Narrow" panose="020B0606020202030204" pitchFamily="34" charset="0"/>
            </a:endParaRPr>
          </a:p>
          <a:p>
            <a:pPr lvl="0">
              <a:lnSpc>
                <a:spcPct val="150000"/>
              </a:lnSpc>
              <a:spcAft>
                <a:spcPts val="0"/>
              </a:spcAft>
            </a:pPr>
            <a:r>
              <a:rPr lang="en-US" sz="1400" dirty="0" err="1">
                <a:latin typeface="Arial Narrow" panose="020B0606020202030204" pitchFamily="34" charset="0"/>
              </a:rPr>
              <a:t>Tortura</a:t>
            </a:r>
            <a:r>
              <a:rPr lang="en-US" sz="1400" dirty="0">
                <a:latin typeface="Arial Narrow" panose="020B0606020202030204" pitchFamily="34" charset="0"/>
              </a:rPr>
              <a:t> en persona </a:t>
            </a:r>
            <a:r>
              <a:rPr lang="en-US" sz="1400" dirty="0" err="1">
                <a:latin typeface="Arial Narrow" panose="020B0606020202030204" pitchFamily="34" charset="0"/>
              </a:rPr>
              <a:t>protegida</a:t>
            </a:r>
            <a:r>
              <a:rPr lang="en-US" sz="1400" dirty="0">
                <a:latin typeface="Arial Narrow" panose="020B0606020202030204" pitchFamily="34" charset="0"/>
              </a:rPr>
              <a:t>: </a:t>
            </a:r>
            <a:r>
              <a:rPr lang="en-US" sz="1400" dirty="0" smtClean="0">
                <a:latin typeface="Arial Narrow" panose="020B0606020202030204" pitchFamily="34" charset="0"/>
              </a:rPr>
              <a:t>630</a:t>
            </a:r>
            <a:endParaRPr lang="es-CO" sz="1400" dirty="0">
              <a:latin typeface="Arial Narrow" panose="020B0606020202030204" pitchFamily="34" charset="0"/>
            </a:endParaRPr>
          </a:p>
          <a:p>
            <a:pPr lvl="0">
              <a:lnSpc>
                <a:spcPct val="150000"/>
              </a:lnSpc>
              <a:spcAft>
                <a:spcPts val="0"/>
              </a:spcAft>
            </a:pPr>
            <a:r>
              <a:rPr lang="en-US" sz="1400" dirty="0" err="1">
                <a:latin typeface="Arial Narrow" panose="020B0606020202030204" pitchFamily="34" charset="0"/>
              </a:rPr>
              <a:t>Tentativa</a:t>
            </a:r>
            <a:r>
              <a:rPr lang="en-US" sz="1400" dirty="0">
                <a:latin typeface="Arial Narrow" panose="020B0606020202030204" pitchFamily="34" charset="0"/>
              </a:rPr>
              <a:t> de </a:t>
            </a:r>
            <a:r>
              <a:rPr lang="en-US" sz="1400" dirty="0" err="1">
                <a:latin typeface="Arial Narrow" panose="020B0606020202030204" pitchFamily="34" charset="0"/>
              </a:rPr>
              <a:t>homicidio</a:t>
            </a:r>
            <a:r>
              <a:rPr lang="en-US" sz="1400" dirty="0">
                <a:latin typeface="Arial Narrow" panose="020B0606020202030204" pitchFamily="34" charset="0"/>
              </a:rPr>
              <a:t> en persona </a:t>
            </a:r>
            <a:r>
              <a:rPr lang="en-US" sz="1400" dirty="0" smtClean="0">
                <a:latin typeface="Arial Narrow" panose="020B0606020202030204" pitchFamily="34" charset="0"/>
              </a:rPr>
              <a:t>protegida:288        </a:t>
            </a:r>
            <a:endParaRPr lang="es-CO" sz="1400" dirty="0">
              <a:latin typeface="Arial Narrow" panose="020B0606020202030204" pitchFamily="34" charset="0"/>
            </a:endParaRPr>
          </a:p>
          <a:p>
            <a:pPr lvl="0">
              <a:lnSpc>
                <a:spcPct val="150000"/>
              </a:lnSpc>
              <a:spcAft>
                <a:spcPts val="0"/>
              </a:spcAft>
            </a:pPr>
            <a:r>
              <a:rPr lang="en-US" sz="1400" dirty="0" err="1">
                <a:latin typeface="Arial Narrow" panose="020B0606020202030204" pitchFamily="34" charset="0"/>
              </a:rPr>
              <a:t>Lesiones</a:t>
            </a:r>
            <a:r>
              <a:rPr lang="en-US" sz="1400" dirty="0">
                <a:latin typeface="Arial Narrow" panose="020B0606020202030204" pitchFamily="34" charset="0"/>
              </a:rPr>
              <a:t> </a:t>
            </a:r>
            <a:r>
              <a:rPr lang="en-US" sz="1400" dirty="0" err="1">
                <a:latin typeface="Arial Narrow" panose="020B0606020202030204" pitchFamily="34" charset="0"/>
              </a:rPr>
              <a:t>personales</a:t>
            </a:r>
            <a:r>
              <a:rPr lang="en-US" sz="1400" dirty="0">
                <a:latin typeface="Arial Narrow" panose="020B0606020202030204" pitchFamily="34" charset="0"/>
              </a:rPr>
              <a:t> en persona </a:t>
            </a:r>
            <a:r>
              <a:rPr lang="en-US" sz="1400" dirty="0" err="1">
                <a:latin typeface="Arial Narrow" panose="020B0606020202030204" pitchFamily="34" charset="0"/>
              </a:rPr>
              <a:t>protegida</a:t>
            </a:r>
            <a:r>
              <a:rPr lang="en-US" sz="1400" dirty="0">
                <a:latin typeface="Arial Narrow" panose="020B0606020202030204" pitchFamily="34" charset="0"/>
              </a:rPr>
              <a:t>: </a:t>
            </a:r>
            <a:r>
              <a:rPr lang="en-US" sz="1400" dirty="0" smtClean="0">
                <a:latin typeface="Arial Narrow" panose="020B0606020202030204" pitchFamily="34" charset="0"/>
              </a:rPr>
              <a:t>67</a:t>
            </a:r>
            <a:endParaRPr lang="es-CO" sz="1400"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endParaRPr>
          </a:p>
        </p:txBody>
      </p:sp>
      <p:sp>
        <p:nvSpPr>
          <p:cNvPr id="3" name="Rectángulo 2"/>
          <p:cNvSpPr/>
          <p:nvPr/>
        </p:nvSpPr>
        <p:spPr>
          <a:xfrm>
            <a:off x="4631539" y="1280371"/>
            <a:ext cx="3960440" cy="5262979"/>
          </a:xfrm>
          <a:prstGeom prst="rect">
            <a:avLst/>
          </a:prstGeom>
        </p:spPr>
        <p:txBody>
          <a:bodyPr wrap="square">
            <a:spAutoFit/>
          </a:bodyPr>
          <a:lstStyle/>
          <a:p>
            <a:pPr lvl="0">
              <a:lnSpc>
                <a:spcPct val="150000"/>
              </a:lnSpc>
              <a:spcAft>
                <a:spcPts val="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Actos de terrorismo: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363</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Secuestro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1.598</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Toma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rehenes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10</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Hurto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simple,calificado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agravado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1.625</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Exacciones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o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contribuciones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arbitrarias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137</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Extorsión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6</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Detención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ilegal</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privación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del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debido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proceso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96</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Represalias:33</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Destrucción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apropiación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bienes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protegidos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685</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Actos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barbarie</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11</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Despojo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campo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batalla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55</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Utilización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ilegal</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equipos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transmisores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28</a:t>
            </a:r>
          </a:p>
          <a:p>
            <a:pPr lvl="0">
              <a:lnSpc>
                <a:spcPct val="150000"/>
              </a:lnSpc>
              <a:spcAft>
                <a:spcPts val="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Utilización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illegal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Uniformes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 insignias:39</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Utilización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métodos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medios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guerra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ilícitos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2</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Entrenamiento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actividades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ilícitas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5</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50000"/>
              </a:lnSpc>
              <a:spcAft>
                <a:spcPts val="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Destrucción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bienes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sanitarios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p:txBody>
      </p:sp>
      <p:sp>
        <p:nvSpPr>
          <p:cNvPr id="4" name="Rectángulo 3"/>
          <p:cNvSpPr/>
          <p:nvPr/>
        </p:nvSpPr>
        <p:spPr>
          <a:xfrm>
            <a:off x="8832304" y="1539152"/>
            <a:ext cx="3096344" cy="4628960"/>
          </a:xfrm>
          <a:prstGeom prst="rect">
            <a:avLst/>
          </a:prstGeom>
        </p:spPr>
        <p:txBody>
          <a:bodyPr wrap="square">
            <a:spAutoFit/>
          </a:bodyPr>
          <a:lstStyle/>
          <a:p>
            <a:pPr>
              <a:lnSpc>
                <a:spcPct val="130000"/>
              </a:lnSpc>
              <a:spcAft>
                <a:spcPts val="60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Obstaculización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transporte</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sanitario:1</a:t>
            </a:r>
            <a:endParaRPr lang="es-CO"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endParaRP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 los derechos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reunión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asociación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47</a:t>
            </a:r>
          </a:p>
          <a:p>
            <a:pPr lvl="0">
              <a:lnSpc>
                <a:spcPct val="130000"/>
              </a:lnSpc>
              <a:spcAft>
                <a:spcPts val="600"/>
              </a:spcAft>
            </a:pP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estaferrato:1</a:t>
            </a:r>
            <a:endParaRPr lang="es-CO" sz="1400" dirty="0">
              <a:solidFill>
                <a:srgbClr val="000000"/>
              </a:solidFill>
              <a:latin typeface="Verdana" panose="020B0604030504040204" pitchFamily="34" charset="0"/>
              <a:ea typeface="Times New Roman" panose="02020603050405020304" pitchFamily="18" charset="0"/>
              <a:cs typeface="Times New Roman" panose="02020603050405020304" pitchFamily="18" charset="0"/>
            </a:endParaRPr>
          </a:p>
          <a:p>
            <a:pPr lvl="0">
              <a:lnSpc>
                <a:spcPct val="130000"/>
              </a:lnSpc>
              <a:spcAft>
                <a:spcPts val="600"/>
              </a:spcAft>
            </a:pP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Tráfico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estupefacientes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2</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Rebelión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18</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Fabricación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porte</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y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tráfico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armas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fuego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2</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Violencia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basada</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en genero:13</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Hechos</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Connotación</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22</a:t>
            </a:r>
          </a:p>
          <a:p>
            <a:pPr lvl="0">
              <a:lnSpc>
                <a:spcPct val="130000"/>
              </a:lnSpc>
              <a:spcAft>
                <a:spcPts val="600"/>
              </a:spcAft>
            </a:pP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Otros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1.204 (</a:t>
            </a:r>
            <a:r>
              <a:rPr lang="en-US" sz="1400" dirty="0" err="1"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amenazas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violación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habitación</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ajena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constreñimiento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ilegal</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fuga</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presos</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uso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de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documento</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err="1">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falso</a:t>
            </a:r>
            <a:r>
              <a:rPr lang="en-US" sz="1400" dirty="0" smtClean="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 </a:t>
            </a:r>
            <a:r>
              <a:rPr lang="en-US" sz="1400" dirty="0">
                <a:solidFill>
                  <a:srgbClr val="000000"/>
                </a:solidFill>
                <a:latin typeface="Arial Narrow" panose="020B0606020202030204" pitchFamily="34" charset="0"/>
                <a:ea typeface="Times New Roman" panose="02020603050405020304" pitchFamily="18" charset="0"/>
                <a:cs typeface="Times New Roman" panose="02020603050405020304" pitchFamily="18" charset="0"/>
              </a:rPr>
              <a:t>etc.)</a:t>
            </a:r>
            <a:endParaRPr lang="es-CO" sz="1400"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endParaRPr>
          </a:p>
        </p:txBody>
      </p:sp>
      <p:cxnSp>
        <p:nvCxnSpPr>
          <p:cNvPr id="6" name="Conector recto 5"/>
          <p:cNvCxnSpPr/>
          <p:nvPr/>
        </p:nvCxnSpPr>
        <p:spPr>
          <a:xfrm>
            <a:off x="4511824" y="1628800"/>
            <a:ext cx="0" cy="5040560"/>
          </a:xfrm>
          <a:prstGeom prst="line">
            <a:avLst/>
          </a:prstGeom>
        </p:spPr>
        <p:style>
          <a:lnRef idx="1">
            <a:schemeClr val="accent1"/>
          </a:lnRef>
          <a:fillRef idx="0">
            <a:schemeClr val="accent1"/>
          </a:fillRef>
          <a:effectRef idx="0">
            <a:schemeClr val="accent1"/>
          </a:effectRef>
          <a:fontRef idx="minor">
            <a:schemeClr val="tx1"/>
          </a:fontRef>
        </p:style>
      </p:cxnSp>
      <p:cxnSp>
        <p:nvCxnSpPr>
          <p:cNvPr id="8" name="Conector recto 7"/>
          <p:cNvCxnSpPr/>
          <p:nvPr/>
        </p:nvCxnSpPr>
        <p:spPr>
          <a:xfrm>
            <a:off x="8544272" y="1628800"/>
            <a:ext cx="0" cy="5135061"/>
          </a:xfrm>
          <a:prstGeom prst="line">
            <a:avLst/>
          </a:prstGeom>
        </p:spPr>
        <p:style>
          <a:lnRef idx="1">
            <a:schemeClr val="accent1"/>
          </a:lnRef>
          <a:fillRef idx="0">
            <a:schemeClr val="accent1"/>
          </a:fillRef>
          <a:effectRef idx="0">
            <a:schemeClr val="accent1"/>
          </a:effectRef>
          <a:fontRef idx="minor">
            <a:schemeClr val="tx1"/>
          </a:fontRef>
        </p:style>
      </p:cxnSp>
      <p:sp>
        <p:nvSpPr>
          <p:cNvPr id="10" name="Rectángulo 9"/>
          <p:cNvSpPr/>
          <p:nvPr/>
        </p:nvSpPr>
        <p:spPr>
          <a:xfrm>
            <a:off x="488767" y="568591"/>
            <a:ext cx="4320735" cy="461665"/>
          </a:xfrm>
          <a:prstGeom prst="rect">
            <a:avLst/>
          </a:prstGeom>
        </p:spPr>
        <p:txBody>
          <a:bodyPr wrap="none">
            <a:spAutoFit/>
          </a:bodyPr>
          <a:lstStyle/>
          <a:p>
            <a:pPr algn="just">
              <a:spcBef>
                <a:spcPts val="400"/>
              </a:spcBef>
              <a:spcAft>
                <a:spcPts val="400"/>
              </a:spcAft>
            </a:pPr>
            <a:r>
              <a:rPr lang="en-US" sz="2400" b="1" kern="0" cap="small" spc="50" dirty="0" err="1">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Conductas</a:t>
            </a:r>
            <a:r>
              <a:rPr lang="en-US" sz="2400" b="1" kern="0" cap="small" spc="50" dirty="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a:t>
            </a:r>
            <a:r>
              <a:rPr lang="en-US" sz="2400" b="1" kern="0" cap="small" spc="50" dirty="0" err="1"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punibles</a:t>
            </a:r>
            <a:r>
              <a:rPr lang="en-US" sz="2400" b="1" kern="0" cap="small" spc="50" dirty="0" smtClean="0">
                <a:solidFill>
                  <a:srgbClr val="C00000"/>
                </a:solidFill>
                <a:latin typeface="Malgun Gothic" panose="020B0503020000020004" pitchFamily="34" charset="-127"/>
                <a:ea typeface="Times New Roman" panose="02020603050405020304" pitchFamily="18" charset="0"/>
                <a:cs typeface="Times New Roman" panose="02020603050405020304" pitchFamily="18" charset="0"/>
              </a:rPr>
              <a:t>: 27,205</a:t>
            </a:r>
            <a:endParaRPr lang="es-CO" sz="2400" b="1" kern="0" cap="all" spc="50" dirty="0">
              <a:solidFill>
                <a:srgbClr val="C00000"/>
              </a:solidFill>
              <a:effectLst/>
              <a:latin typeface="Verdana" panose="020B0604030504040204" pitchFamily="34" charset="0"/>
              <a:ea typeface="Times New Roman" panose="02020603050405020304" pitchFamily="18" charset="0"/>
              <a:cs typeface="Times New Roman" panose="02020603050405020304" pitchFamily="18" charset="0"/>
            </a:endParaRPr>
          </a:p>
        </p:txBody>
      </p:sp>
      <p:sp>
        <p:nvSpPr>
          <p:cNvPr id="11" name="CuadroTexto 10"/>
          <p:cNvSpPr txBox="1"/>
          <p:nvPr/>
        </p:nvSpPr>
        <p:spPr>
          <a:xfrm>
            <a:off x="623392" y="44624"/>
            <a:ext cx="2952328" cy="369332"/>
          </a:xfrm>
          <a:prstGeom prst="rect">
            <a:avLst/>
          </a:prstGeom>
          <a:noFill/>
        </p:spPr>
        <p:txBody>
          <a:bodyPr wrap="square" rtlCol="0">
            <a:spAutoFit/>
          </a:bodyPr>
          <a:lstStyle/>
          <a:p>
            <a:r>
              <a:rPr lang="es-CO" b="1" dirty="0" smtClean="0">
                <a:solidFill>
                  <a:srgbClr val="C00000"/>
                </a:solidFill>
              </a:rPr>
              <a:t>CONSOLIDADO</a:t>
            </a:r>
            <a:endParaRPr lang="es-CO" b="1" dirty="0">
              <a:solidFill>
                <a:srgbClr val="C00000"/>
              </a:solidFill>
            </a:endParaRPr>
          </a:p>
        </p:txBody>
      </p:sp>
    </p:spTree>
    <p:extLst>
      <p:ext uri="{BB962C8B-B14F-4D97-AF65-F5344CB8AC3E}">
        <p14:creationId xmlns:p14="http://schemas.microsoft.com/office/powerpoint/2010/main" val="3900881043"/>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8086965" y="2103438"/>
            <a:ext cx="1332656"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238322" y="2928075"/>
            <a:ext cx="12529392" cy="36004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0520"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Comandantes: </a:t>
            </a:r>
            <a:r>
              <a:rPr lang="es-ES" sz="1600" b="1" cap="small" dirty="0" smtClean="0">
                <a:solidFill>
                  <a:schemeClr val="accent5">
                    <a:lumMod val="20000"/>
                    <a:lumOff val="80000"/>
                  </a:schemeClr>
                </a:solidFill>
              </a:rPr>
              <a:t> 1</a:t>
            </a:r>
          </a:p>
          <a:p>
            <a:pPr algn="r"/>
            <a:r>
              <a:rPr lang="es-ES" sz="1600" b="1" cap="small" dirty="0" smtClean="0">
                <a:solidFill>
                  <a:schemeClr val="accent5">
                    <a:lumMod val="20000"/>
                    <a:lumOff val="80000"/>
                  </a:schemeClr>
                </a:solidFill>
              </a:rPr>
              <a:t>Patrulleros:  1</a:t>
            </a:r>
          </a:p>
          <a:p>
            <a:pPr algn="r"/>
            <a:r>
              <a:rPr lang="es-ES" sz="1600" b="1" cap="small" dirty="0" smtClean="0">
                <a:solidFill>
                  <a:schemeClr val="accent5">
                    <a:lumMod val="20000"/>
                    <a:lumOff val="80000"/>
                  </a:schemeClr>
                </a:solidFill>
              </a:rPr>
              <a:t>Conductas punibles : 704  </a:t>
            </a:r>
            <a:endParaRPr lang="es-ES" sz="1600" b="1" dirty="0">
              <a:solidFill>
                <a:schemeClr val="accent5">
                  <a:lumMod val="20000"/>
                  <a:lumOff val="80000"/>
                </a:schemeClr>
              </a:solidFill>
            </a:endParaRPr>
          </a:p>
          <a:p>
            <a:pPr algn="r"/>
            <a:r>
              <a:rPr lang="es-ES" sz="1600" b="1" cap="small" dirty="0" smtClean="0">
                <a:solidFill>
                  <a:schemeClr val="accent5">
                    <a:lumMod val="20000"/>
                    <a:lumOff val="80000"/>
                  </a:schemeClr>
                </a:solidFill>
              </a:rPr>
              <a:t>Total hechos:  620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3322  </a:t>
            </a:r>
            <a:endParaRPr lang="es-ES" sz="1600" b="1" cap="small" dirty="0">
              <a:solidFill>
                <a:schemeClr val="accent5">
                  <a:lumMod val="20000"/>
                  <a:lumOff val="80000"/>
                </a:schemeClr>
              </a:solidFill>
            </a:endParaRPr>
          </a:p>
        </p:txBody>
      </p:sp>
      <p:graphicFrame>
        <p:nvGraphicFramePr>
          <p:cNvPr id="55" name="Tabla 54"/>
          <p:cNvGraphicFramePr>
            <a:graphicFrameLocks noGrp="1"/>
          </p:cNvGraphicFramePr>
          <p:nvPr>
            <p:extLst/>
          </p:nvPr>
        </p:nvGraphicFramePr>
        <p:xfrm>
          <a:off x="623392" y="3933056"/>
          <a:ext cx="5400601" cy="861446"/>
        </p:xfrm>
        <a:graphic>
          <a:graphicData uri="http://schemas.openxmlformats.org/drawingml/2006/table">
            <a:tbl>
              <a:tblPr firstRow="1" bandRow="1">
                <a:tableStyleId>{5C22544A-7EE6-4342-B048-85BDC9FD1C3A}</a:tableStyleId>
              </a:tblPr>
              <a:tblGrid>
                <a:gridCol w="3037838"/>
                <a:gridCol w="2362763"/>
              </a:tblGrid>
              <a:tr h="506411">
                <a:tc>
                  <a:txBody>
                    <a:bodyPr/>
                    <a:lstStyle/>
                    <a:p>
                      <a:pPr marL="704850" indent="0" algn="l" defTabSz="711200"/>
                      <a:r>
                        <a:rPr lang="es-ES" sz="1400" dirty="0" smtClean="0">
                          <a:solidFill>
                            <a:schemeClr val="tx1"/>
                          </a:solidFill>
                        </a:rPr>
                        <a:t>José</a:t>
                      </a:r>
                      <a:r>
                        <a:rPr lang="es-ES" sz="1400" baseline="0" dirty="0" smtClean="0">
                          <a:solidFill>
                            <a:schemeClr val="tx1"/>
                          </a:solidFill>
                        </a:rPr>
                        <a:t> Gregorio Mangonez Lugo</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400" dirty="0" smtClean="0">
                          <a:solidFill>
                            <a:schemeClr val="tx1"/>
                          </a:solidFill>
                        </a:rPr>
                        <a:t>Comandante</a:t>
                      </a:r>
                      <a:endParaRPr lang="es-ES" sz="1050" dirty="0">
                        <a:solidFill>
                          <a:schemeClr val="tx1"/>
                        </a:solidFill>
                      </a:endParaRPr>
                    </a:p>
                  </a:txBody>
                  <a:tcPr>
                    <a:solidFill>
                      <a:schemeClr val="bg1">
                        <a:lumMod val="95000"/>
                      </a:schemeClr>
                    </a:solidFill>
                  </a:tcPr>
                </a:tc>
              </a:tr>
              <a:tr h="343286">
                <a:tc gridSpan="2">
                  <a:txBody>
                    <a:bodyPr/>
                    <a:lstStyle/>
                    <a:p>
                      <a:pPr algn="ctr"/>
                      <a:r>
                        <a:rPr lang="es-ES" sz="1200" dirty="0" smtClean="0">
                          <a:solidFill>
                            <a:schemeClr val="accent6">
                              <a:lumMod val="20000"/>
                              <a:lumOff val="80000"/>
                            </a:schemeClr>
                          </a:solidFill>
                        </a:rPr>
                        <a:t>Número de hechos 565</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bl>
          </a:graphicData>
        </a:graphic>
      </p:graphicFrame>
      <p:graphicFrame>
        <p:nvGraphicFramePr>
          <p:cNvPr id="17" name="16 Tabla"/>
          <p:cNvGraphicFramePr>
            <a:graphicFrameLocks noGrp="1"/>
          </p:cNvGraphicFramePr>
          <p:nvPr>
            <p:extLst>
              <p:ext uri="{D42A27DB-BD31-4B8C-83A1-F6EECF244321}">
                <p14:modId xmlns:p14="http://schemas.microsoft.com/office/powerpoint/2010/main" val="4146928994"/>
              </p:ext>
            </p:extLst>
          </p:nvPr>
        </p:nvGraphicFramePr>
        <p:xfrm>
          <a:off x="407368" y="620688"/>
          <a:ext cx="6984776" cy="1635684"/>
        </p:xfrm>
        <a:graphic>
          <a:graphicData uri="http://schemas.openxmlformats.org/drawingml/2006/table">
            <a:tbl>
              <a:tblPr firstRow="1" bandRow="1">
                <a:tableStyleId>{5C22544A-7EE6-4342-B048-85BDC9FD1C3A}</a:tableStyleId>
              </a:tblPr>
              <a:tblGrid>
                <a:gridCol w="3455626"/>
                <a:gridCol w="3529150"/>
              </a:tblGrid>
              <a:tr h="504056">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Frente William </a:t>
                      </a:r>
                      <a:r>
                        <a:rPr lang="es-ES" sz="1800" b="1" kern="1200" cap="small" dirty="0" err="1" smtClean="0">
                          <a:solidFill>
                            <a:srgbClr val="FFFF66"/>
                          </a:solidFill>
                          <a:latin typeface="+mn-lt"/>
                          <a:ea typeface="+mn-ea"/>
                          <a:cs typeface="Arial" pitchFamily="34" charset="0"/>
                        </a:rPr>
                        <a:t>rivas</a:t>
                      </a:r>
                      <a:r>
                        <a:rPr lang="es-ES" sz="1800" b="1" kern="1200" cap="small" dirty="0" smtClean="0">
                          <a:solidFill>
                            <a:srgbClr val="FFFF66"/>
                          </a:solidFill>
                          <a:latin typeface="+mn-lt"/>
                          <a:ea typeface="+mn-ea"/>
                          <a:cs typeface="Arial" pitchFamily="34" charset="0"/>
                        </a:rPr>
                        <a:t> del</a:t>
                      </a:r>
                      <a:r>
                        <a:rPr lang="es-ES" sz="1800" b="1" kern="1200" cap="small" baseline="0" dirty="0" smtClean="0">
                          <a:solidFill>
                            <a:srgbClr val="FFFF66"/>
                          </a:solidFill>
                          <a:latin typeface="+mn-lt"/>
                          <a:ea typeface="+mn-ea"/>
                          <a:cs typeface="Arial" pitchFamily="34" charset="0"/>
                        </a:rPr>
                        <a:t> bloque norte de las Autodefensas Unidas de Colombia AUC</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Castellanos</a:t>
                      </a:r>
                      <a:r>
                        <a:rPr lang="es-ES" sz="1050" baseline="0" dirty="0" smtClean="0"/>
                        <a:t> Roso</a:t>
                      </a:r>
                      <a:endParaRPr lang="es-ES" sz="1050" dirty="0"/>
                    </a:p>
                  </a:txBody>
                  <a:tcPr/>
                </a:tc>
                <a:tc>
                  <a:txBody>
                    <a:bodyPr/>
                    <a:lstStyle/>
                    <a:p>
                      <a:r>
                        <a:rPr lang="es-ES" sz="1400" dirty="0" smtClean="0"/>
                        <a:t>31 de julio de 2015</a:t>
                      </a:r>
                      <a:r>
                        <a:rPr lang="es-ES" sz="1400" u="sng" dirty="0" smtClean="0">
                          <a:solidFill>
                            <a:srgbClr val="7030A0"/>
                          </a:solidFill>
                        </a:rPr>
                        <a:t>.</a:t>
                      </a:r>
                      <a:r>
                        <a:rPr lang="es-ES" sz="1400" u="none" baseline="0" dirty="0" smtClean="0">
                          <a:solidFill>
                            <a:srgbClr val="7030A0"/>
                          </a:solidFill>
                        </a:rPr>
                        <a:t>  </a:t>
                      </a:r>
                      <a:r>
                        <a:rPr lang="es-ES" sz="1400" u="sng" dirty="0" smtClean="0">
                          <a:solidFill>
                            <a:srgbClr val="7030A0"/>
                          </a:solidFill>
                        </a:rPr>
                        <a:t> </a:t>
                      </a:r>
                      <a:r>
                        <a:rPr lang="es-ES" sz="1400" u="sng" dirty="0" smtClean="0">
                          <a:solidFill>
                            <a:srgbClr val="7030A0"/>
                          </a:solidFill>
                          <a:hlinkClick r:id="rId3"/>
                        </a:rPr>
                        <a:t>Ver</a:t>
                      </a:r>
                      <a:r>
                        <a:rPr lang="es-ES" sz="1400" u="sng" baseline="0" dirty="0" smtClean="0">
                          <a:solidFill>
                            <a:srgbClr val="7030A0"/>
                          </a:solidFill>
                          <a:hlinkClick r:id="rId3"/>
                        </a:rPr>
                        <a:t> Sentencia</a:t>
                      </a:r>
                      <a:endParaRPr lang="es-ES" sz="1400" u="sng" dirty="0">
                        <a:solidFill>
                          <a:srgbClr val="7030A0"/>
                        </a:solidFill>
                      </a:endParaRPr>
                    </a:p>
                  </a:txBody>
                  <a:tcPr/>
                </a:tc>
              </a:tr>
              <a:tr h="262068">
                <a:tc>
                  <a:txBody>
                    <a:bodyPr/>
                    <a:lstStyle/>
                    <a:p>
                      <a:r>
                        <a:rPr lang="es-ES" sz="1400" dirty="0" smtClean="0"/>
                        <a:t>En Apelación</a:t>
                      </a:r>
                      <a:endParaRPr lang="es-ES" sz="1400" dirty="0"/>
                    </a:p>
                  </a:txBody>
                  <a:tcPr/>
                </a:tc>
                <a:tc>
                  <a:txBody>
                    <a:bodyPr/>
                    <a:lstStyle/>
                    <a:p>
                      <a:pPr algn="l"/>
                      <a:endParaRPr lang="es-ES" sz="1400" dirty="0"/>
                    </a:p>
                  </a:txBody>
                  <a:tcPr/>
                </a:tc>
              </a:tr>
              <a:tr h="173292">
                <a:tc>
                  <a:txBody>
                    <a:bodyPr/>
                    <a:lstStyle/>
                    <a:p>
                      <a:r>
                        <a:rPr lang="es-ES" sz="1400" dirty="0" smtClean="0"/>
                        <a:t>Postulados</a:t>
                      </a:r>
                      <a:endParaRPr lang="es-ES" sz="1050" dirty="0"/>
                    </a:p>
                  </a:txBody>
                  <a:tcPr/>
                </a:tc>
                <a:tc>
                  <a:txBody>
                    <a:bodyPr/>
                    <a:lstStyle/>
                    <a:p>
                      <a:r>
                        <a:rPr lang="es-ES" sz="1400" dirty="0" smtClean="0"/>
                        <a:t>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25</a:t>
            </a:r>
            <a:endParaRPr lang="es-ES" cap="small" dirty="0">
              <a:solidFill>
                <a:srgbClr val="C00000"/>
              </a:solidFill>
              <a:latin typeface="Agency FB" panose="020B0503020202020204" pitchFamily="34" charset="0"/>
            </a:endParaRPr>
          </a:p>
        </p:txBody>
      </p:sp>
      <p:sp>
        <p:nvSpPr>
          <p:cNvPr id="7" name="CuadroTexto 6"/>
          <p:cNvSpPr txBox="1"/>
          <p:nvPr/>
        </p:nvSpPr>
        <p:spPr>
          <a:xfrm>
            <a:off x="507537" y="2453964"/>
            <a:ext cx="4428492" cy="369332"/>
          </a:xfrm>
          <a:prstGeom prst="rect">
            <a:avLst/>
          </a:prstGeom>
          <a:noFill/>
        </p:spPr>
        <p:txBody>
          <a:bodyPr wrap="square" rtlCol="0">
            <a:spAutoFit/>
          </a:bodyPr>
          <a:lstStyle/>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50" name="Tabla 54"/>
          <p:cNvGraphicFramePr>
            <a:graphicFrameLocks noGrp="1"/>
          </p:cNvGraphicFramePr>
          <p:nvPr>
            <p:extLst/>
          </p:nvPr>
        </p:nvGraphicFramePr>
        <p:xfrm>
          <a:off x="6312024" y="4005064"/>
          <a:ext cx="3528392" cy="861446"/>
        </p:xfrm>
        <a:graphic>
          <a:graphicData uri="http://schemas.openxmlformats.org/drawingml/2006/table">
            <a:tbl>
              <a:tblPr firstRow="1" bandRow="1">
                <a:tableStyleId>{5C22544A-7EE6-4342-B048-85BDC9FD1C3A}</a:tableStyleId>
              </a:tblPr>
              <a:tblGrid>
                <a:gridCol w="2376264"/>
                <a:gridCol w="1152128"/>
              </a:tblGrid>
              <a:tr h="506411">
                <a:tc>
                  <a:txBody>
                    <a:bodyPr/>
                    <a:lstStyle/>
                    <a:p>
                      <a:pPr marL="541338" indent="0" algn="l" defTabSz="185738"/>
                      <a:r>
                        <a:rPr lang="es-ES" sz="1400" dirty="0" smtClean="0">
                          <a:solidFill>
                            <a:schemeClr val="tx1"/>
                          </a:solidFill>
                        </a:rPr>
                        <a:t>Omar Enrique Martínez </a:t>
                      </a:r>
                      <a:r>
                        <a:rPr lang="es-ES" sz="1400" dirty="0" err="1" smtClean="0">
                          <a:solidFill>
                            <a:schemeClr val="tx1"/>
                          </a:solidFill>
                        </a:rPr>
                        <a:t>Ossías</a:t>
                      </a:r>
                      <a:endParaRPr lang="es-ES" sz="1400" dirty="0">
                        <a:solidFill>
                          <a:schemeClr val="tx1"/>
                        </a:solidFill>
                      </a:endParaRPr>
                    </a:p>
                  </a:txBody>
                  <a:tcPr>
                    <a:solidFill>
                      <a:schemeClr val="bg1">
                        <a:lumMod val="95000"/>
                      </a:schemeClr>
                    </a:solidFill>
                  </a:tcPr>
                </a:tc>
                <a:tc>
                  <a:txBody>
                    <a:bodyPr/>
                    <a:lstStyle/>
                    <a:p>
                      <a:pPr marL="0" indent="0" algn="l" defTabSz="185738"/>
                      <a:r>
                        <a:rPr lang="es-ES" sz="1400" dirty="0" smtClean="0">
                          <a:solidFill>
                            <a:schemeClr val="tx1"/>
                          </a:solidFill>
                        </a:rPr>
                        <a:t>Patrullero</a:t>
                      </a:r>
                      <a:endParaRPr lang="es-ES" sz="1400" dirty="0">
                        <a:solidFill>
                          <a:schemeClr val="tx1"/>
                        </a:solidFill>
                      </a:endParaRPr>
                    </a:p>
                  </a:txBody>
                  <a:tcPr>
                    <a:solidFill>
                      <a:schemeClr val="bg1">
                        <a:lumMod val="95000"/>
                      </a:schemeClr>
                    </a:solidFill>
                  </a:tcPr>
                </a:tc>
              </a:tr>
              <a:tr h="343286">
                <a:tc gridSpan="2">
                  <a:txBody>
                    <a:bodyPr/>
                    <a:lstStyle/>
                    <a:p>
                      <a:pPr algn="ctr"/>
                      <a:r>
                        <a:rPr lang="es-ES" sz="1200" dirty="0" smtClean="0">
                          <a:solidFill>
                            <a:schemeClr val="accent6">
                              <a:lumMod val="20000"/>
                              <a:lumOff val="80000"/>
                            </a:schemeClr>
                          </a:solidFill>
                        </a:rPr>
                        <a:t>Número de hechos 55</a:t>
                      </a:r>
                      <a:endParaRPr lang="es-ES" sz="1200" dirty="0">
                        <a:solidFill>
                          <a:schemeClr val="accent6">
                            <a:lumMod val="20000"/>
                            <a:lumOff val="80000"/>
                          </a:schemeClr>
                        </a:solidFill>
                      </a:endParaRPr>
                    </a:p>
                  </a:txBody>
                  <a:tcPr>
                    <a:solidFill>
                      <a:schemeClr val="accent6">
                        <a:lumMod val="50000"/>
                      </a:schemeClr>
                    </a:solidFill>
                  </a:tcPr>
                </a:tc>
                <a:tc hMerge="1">
                  <a:txBody>
                    <a:bodyPr/>
                    <a:lstStyle/>
                    <a:p>
                      <a:endParaRPr lang="es-ES"/>
                    </a:p>
                  </a:txBody>
                  <a:tcPr/>
                </a:tc>
              </a:tr>
            </a:tbl>
          </a:graphicData>
        </a:graphic>
      </p:graphicFrame>
      <p:pic>
        <p:nvPicPr>
          <p:cNvPr id="52" name="51 Imagen" descr="83243783.jpg"/>
          <p:cNvPicPr>
            <a:picLocks noChangeAspect="1"/>
          </p:cNvPicPr>
          <p:nvPr/>
        </p:nvPicPr>
        <p:blipFill>
          <a:blip r:embed="rId4" cstate="print"/>
          <a:stretch>
            <a:fillRect/>
          </a:stretch>
        </p:blipFill>
        <p:spPr>
          <a:xfrm>
            <a:off x="6312024" y="3933056"/>
            <a:ext cx="504056" cy="630070"/>
          </a:xfrm>
          <a:prstGeom prst="rect">
            <a:avLst/>
          </a:prstGeom>
        </p:spPr>
      </p:pic>
      <p:pic>
        <p:nvPicPr>
          <p:cNvPr id="3" name="Imagen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9295" y="3875300"/>
            <a:ext cx="446497" cy="558121"/>
          </a:xfrm>
          <a:prstGeom prst="rect">
            <a:avLst/>
          </a:prstGeom>
        </p:spPr>
      </p:pic>
      <p:graphicFrame>
        <p:nvGraphicFramePr>
          <p:cNvPr id="4" name="Tabla 3"/>
          <p:cNvGraphicFramePr>
            <a:graphicFrameLocks noGrp="1"/>
          </p:cNvGraphicFramePr>
          <p:nvPr>
            <p:extLst/>
          </p:nvPr>
        </p:nvGraphicFramePr>
        <p:xfrm>
          <a:off x="2999656" y="5224641"/>
          <a:ext cx="5400601" cy="958186"/>
        </p:xfrm>
        <a:graphic>
          <a:graphicData uri="http://schemas.openxmlformats.org/drawingml/2006/table">
            <a:tbl>
              <a:tblPr firstRow="1" bandRow="1">
                <a:tableStyleId>{5C22544A-7EE6-4342-B048-85BDC9FD1C3A}</a:tableStyleId>
              </a:tblPr>
              <a:tblGrid>
                <a:gridCol w="2520280"/>
                <a:gridCol w="517558"/>
                <a:gridCol w="1858706"/>
                <a:gridCol w="504057"/>
              </a:tblGrid>
              <a:tr h="297889">
                <a:tc>
                  <a:txBody>
                    <a:bodyPr/>
                    <a:lstStyle/>
                    <a:p>
                      <a:r>
                        <a:rPr lang="es-ES" sz="1400" b="0" dirty="0" smtClean="0">
                          <a:solidFill>
                            <a:schemeClr val="tx1"/>
                          </a:solidFill>
                        </a:rPr>
                        <a:t>Desplazamiento forzado</a:t>
                      </a:r>
                      <a:endParaRPr lang="es-ES" sz="1400" b="0" dirty="0">
                        <a:solidFill>
                          <a:schemeClr val="tx1"/>
                        </a:solidFill>
                      </a:endParaRPr>
                    </a:p>
                  </a:txBody>
                  <a:tcPr>
                    <a:solidFill>
                      <a:schemeClr val="accent1">
                        <a:lumMod val="20000"/>
                        <a:lumOff val="80000"/>
                      </a:schemeClr>
                    </a:solidFill>
                  </a:tcPr>
                </a:tc>
                <a:tc>
                  <a:txBody>
                    <a:bodyPr/>
                    <a:lstStyle/>
                    <a:p>
                      <a:r>
                        <a:rPr lang="es-ES" sz="1400" b="0" dirty="0" smtClean="0">
                          <a:solidFill>
                            <a:schemeClr val="tx1"/>
                          </a:solidFill>
                        </a:rPr>
                        <a:t>83</a:t>
                      </a:r>
                      <a:endParaRPr lang="es-ES" sz="1400" b="0" dirty="0">
                        <a:solidFill>
                          <a:schemeClr val="tx1"/>
                        </a:solidFill>
                      </a:endParaRPr>
                    </a:p>
                  </a:txBody>
                  <a:tcPr>
                    <a:solidFill>
                      <a:schemeClr val="accent1">
                        <a:lumMod val="20000"/>
                        <a:lumOff val="80000"/>
                      </a:schemeClr>
                    </a:solidFill>
                  </a:tcPr>
                </a:tc>
                <a:tc>
                  <a:txBody>
                    <a:bodyPr/>
                    <a:lstStyle/>
                    <a:p>
                      <a:r>
                        <a:rPr lang="es-ES" sz="1400" b="0" dirty="0" smtClean="0">
                          <a:solidFill>
                            <a:schemeClr val="tx1"/>
                          </a:solidFill>
                        </a:rPr>
                        <a:t>Homicidio</a:t>
                      </a:r>
                      <a:endParaRPr lang="es-ES" sz="1400" b="0" dirty="0">
                        <a:solidFill>
                          <a:schemeClr val="tx1"/>
                        </a:solidFill>
                      </a:endParaRPr>
                    </a:p>
                  </a:txBody>
                  <a:tcPr>
                    <a:solidFill>
                      <a:schemeClr val="accent1">
                        <a:lumMod val="20000"/>
                        <a:lumOff val="80000"/>
                      </a:schemeClr>
                    </a:solidFill>
                  </a:tcPr>
                </a:tc>
                <a:tc>
                  <a:txBody>
                    <a:bodyPr/>
                    <a:lstStyle/>
                    <a:p>
                      <a:r>
                        <a:rPr lang="es-ES" sz="1400" b="0" dirty="0" smtClean="0">
                          <a:solidFill>
                            <a:schemeClr val="tx1"/>
                          </a:solidFill>
                        </a:rPr>
                        <a:t>561</a:t>
                      </a:r>
                      <a:endParaRPr lang="es-ES" sz="1400" b="0" dirty="0">
                        <a:solidFill>
                          <a:schemeClr val="tx1"/>
                        </a:solidFill>
                      </a:endParaRPr>
                    </a:p>
                  </a:txBody>
                  <a:tcPr>
                    <a:solidFill>
                      <a:schemeClr val="accent1">
                        <a:lumMod val="20000"/>
                        <a:lumOff val="80000"/>
                      </a:schemeClr>
                    </a:solidFill>
                  </a:tcPr>
                </a:tc>
              </a:tr>
              <a:tr h="348586">
                <a:tc>
                  <a:txBody>
                    <a:bodyPr/>
                    <a:lstStyle/>
                    <a:p>
                      <a:r>
                        <a:rPr lang="es-ES" sz="1400" dirty="0" smtClean="0"/>
                        <a:t>Secuestro</a:t>
                      </a:r>
                      <a:endParaRPr lang="es-ES" sz="1400" dirty="0"/>
                    </a:p>
                  </a:txBody>
                  <a:tcPr/>
                </a:tc>
                <a:tc>
                  <a:txBody>
                    <a:bodyPr/>
                    <a:lstStyle/>
                    <a:p>
                      <a:r>
                        <a:rPr lang="es-ES" sz="1400" dirty="0" smtClean="0"/>
                        <a:t>51</a:t>
                      </a:r>
                      <a:endParaRPr lang="es-ES" sz="1400" dirty="0"/>
                    </a:p>
                  </a:txBody>
                  <a:tcPr/>
                </a:tc>
                <a:tc>
                  <a:txBody>
                    <a:bodyPr/>
                    <a:lstStyle/>
                    <a:p>
                      <a:r>
                        <a:rPr lang="es-ES" sz="1400" dirty="0" smtClean="0"/>
                        <a:t>Tortura</a:t>
                      </a:r>
                      <a:endParaRPr lang="es-ES" sz="1400" dirty="0"/>
                    </a:p>
                  </a:txBody>
                  <a:tcPr/>
                </a:tc>
                <a:tc>
                  <a:txBody>
                    <a:bodyPr/>
                    <a:lstStyle/>
                    <a:p>
                      <a:r>
                        <a:rPr lang="es-ES" sz="1400" dirty="0" smtClean="0"/>
                        <a:t>6</a:t>
                      </a:r>
                      <a:endParaRPr lang="es-ES" sz="1400" dirty="0"/>
                    </a:p>
                  </a:txBody>
                  <a:tcPr/>
                </a:tc>
              </a:tr>
              <a:tr h="297889">
                <a:tc>
                  <a:txBody>
                    <a:bodyPr/>
                    <a:lstStyle/>
                    <a:p>
                      <a:r>
                        <a:rPr lang="es-ES" sz="1400" dirty="0" smtClean="0"/>
                        <a:t>Desaparición forzada</a:t>
                      </a:r>
                      <a:endParaRPr lang="es-ES" sz="1400" dirty="0"/>
                    </a:p>
                  </a:txBody>
                  <a:tcPr/>
                </a:tc>
                <a:tc>
                  <a:txBody>
                    <a:bodyPr/>
                    <a:lstStyle/>
                    <a:p>
                      <a:r>
                        <a:rPr lang="es-ES" sz="1400" dirty="0" smtClean="0"/>
                        <a:t>3</a:t>
                      </a:r>
                      <a:endParaRPr lang="es-ES" sz="1400" dirty="0"/>
                    </a:p>
                  </a:txBody>
                  <a:tcPr/>
                </a:tc>
                <a:tc>
                  <a:txBody>
                    <a:bodyPr/>
                    <a:lstStyle/>
                    <a:p>
                      <a:endParaRPr lang="es-ES" sz="1400" dirty="0"/>
                    </a:p>
                  </a:txBody>
                  <a:tcPr/>
                </a:tc>
                <a:tc>
                  <a:txBody>
                    <a:bodyPr/>
                    <a:lstStyle/>
                    <a:p>
                      <a:endParaRPr lang="es-ES" sz="1400" dirty="0"/>
                    </a:p>
                  </a:txBody>
                  <a:tcPr/>
                </a:tc>
              </a:tr>
            </a:tbl>
          </a:graphicData>
        </a:graphic>
      </p:graphicFrame>
      <p:grpSp>
        <p:nvGrpSpPr>
          <p:cNvPr id="54" name="Group 111"/>
          <p:cNvGrpSpPr>
            <a:grpSpLocks/>
          </p:cNvGrpSpPr>
          <p:nvPr/>
        </p:nvGrpSpPr>
        <p:grpSpPr bwMode="auto">
          <a:xfrm>
            <a:off x="9912424" y="2173345"/>
            <a:ext cx="2079888" cy="1935245"/>
            <a:chOff x="748" y="80"/>
            <a:chExt cx="4885" cy="4240"/>
          </a:xfrm>
        </p:grpSpPr>
        <p:sp>
          <p:nvSpPr>
            <p:cNvPr id="56"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solidFill>
              <a:srgbClr val="00CC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Text Box 29"/>
            <p:cNvSpPr txBox="1">
              <a:spLocks noChangeArrowheads="1"/>
            </p:cNvSpPr>
            <p:nvPr/>
          </p:nvSpPr>
          <p:spPr bwMode="auto">
            <a:xfrm>
              <a:off x="1916" y="3017"/>
              <a:ext cx="418" cy="59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5"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7"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Oval 69"/>
            <p:cNvSpPr>
              <a:spLocks noChangeArrowheads="1"/>
            </p:cNvSpPr>
            <p:nvPr/>
          </p:nvSpPr>
          <p:spPr bwMode="auto">
            <a:xfrm>
              <a:off x="2219" y="871"/>
              <a:ext cx="101" cy="235"/>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Oval 70"/>
            <p:cNvSpPr>
              <a:spLocks noChangeArrowheads="1"/>
            </p:cNvSpPr>
            <p:nvPr/>
          </p:nvSpPr>
          <p:spPr bwMode="auto">
            <a:xfrm rot="-1632420">
              <a:off x="1814" y="582"/>
              <a:ext cx="53" cy="121"/>
            </a:xfrm>
            <a:prstGeom prst="ellipse">
              <a:avLst/>
            </a:prstGeom>
            <a:solidFill>
              <a:srgbClr val="00CC66"/>
            </a:solid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Text Box 86"/>
            <p:cNvSpPr txBox="1">
              <a:spLocks noChangeArrowheads="1"/>
            </p:cNvSpPr>
            <p:nvPr/>
          </p:nvSpPr>
          <p:spPr bwMode="auto">
            <a:xfrm>
              <a:off x="3842" y="264"/>
              <a:ext cx="1791" cy="709"/>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800" b="1" dirty="0">
                  <a:effectLst>
                    <a:outerShdw blurRad="38100" dist="38100" dir="2700000" algn="tl">
                      <a:srgbClr val="000000">
                        <a:alpha val="43137"/>
                      </a:srgbClr>
                    </a:outerShdw>
                  </a:effectLst>
                  <a:latin typeface="Calibri" pitchFamily="34" charset="0"/>
                  <a:cs typeface="Tahoma" pitchFamily="34" charset="0"/>
                </a:rPr>
                <a:t>BL. NORTE </a:t>
              </a:r>
            </a:p>
          </p:txBody>
        </p:sp>
        <p:sp>
          <p:nvSpPr>
            <p:cNvPr id="91" name="Rectangle 87"/>
            <p:cNvSpPr>
              <a:spLocks noChangeArrowheads="1"/>
            </p:cNvSpPr>
            <p:nvPr/>
          </p:nvSpPr>
          <p:spPr bwMode="auto">
            <a:xfrm>
              <a:off x="3353" y="80"/>
              <a:ext cx="2271" cy="1105"/>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Oval 99"/>
            <p:cNvSpPr>
              <a:spLocks noChangeArrowheads="1"/>
            </p:cNvSpPr>
            <p:nvPr/>
          </p:nvSpPr>
          <p:spPr bwMode="auto">
            <a:xfrm flipV="1">
              <a:off x="3516" y="264"/>
              <a:ext cx="286" cy="271"/>
            </a:xfrm>
            <a:prstGeom prst="ellipse">
              <a:avLst/>
            </a:prstGeom>
            <a:solidFill>
              <a:srgbClr val="00CC66"/>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Tree>
    <p:extLst>
      <p:ext uri="{BB962C8B-B14F-4D97-AF65-F5344CB8AC3E}">
        <p14:creationId xmlns:p14="http://schemas.microsoft.com/office/powerpoint/2010/main" val="61822672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123" name="122 Menos"/>
          <p:cNvSpPr/>
          <p:nvPr/>
        </p:nvSpPr>
        <p:spPr>
          <a:xfrm flipV="1">
            <a:off x="-1090177" y="2644108"/>
            <a:ext cx="10945216"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5</a:t>
            </a:r>
          </a:p>
          <a:p>
            <a:pPr algn="r"/>
            <a:r>
              <a:rPr lang="es-ES" sz="1600" b="1" cap="small" dirty="0" smtClean="0">
                <a:solidFill>
                  <a:schemeClr val="accent5">
                    <a:lumMod val="20000"/>
                    <a:lumOff val="80000"/>
                  </a:schemeClr>
                </a:solidFill>
              </a:rPr>
              <a:t>Consolidado conductas punibles: 751</a:t>
            </a:r>
          </a:p>
          <a:p>
            <a:pPr algn="r"/>
            <a:r>
              <a:rPr lang="es-ES" sz="1600" b="1" cap="small" dirty="0" smtClean="0">
                <a:solidFill>
                  <a:schemeClr val="accent5">
                    <a:lumMod val="20000"/>
                    <a:lumOff val="80000"/>
                  </a:schemeClr>
                </a:solidFill>
              </a:rPr>
              <a:t>Hechos: 326</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1.001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345459577"/>
              </p:ext>
            </p:extLst>
          </p:nvPr>
        </p:nvGraphicFramePr>
        <p:xfrm>
          <a:off x="436841" y="620688"/>
          <a:ext cx="6955303" cy="173773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Uldi Teresa Jiménez López</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29 de febrero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26</a:t>
            </a:r>
            <a:endParaRPr lang="es-ES" cap="small" dirty="0">
              <a:solidFill>
                <a:srgbClr val="C00000"/>
              </a:solidFill>
              <a:latin typeface="Agency FB" panose="020B0503020202020204" pitchFamily="34" charset="0"/>
            </a:endParaRPr>
          </a:p>
        </p:txBody>
      </p:sp>
      <p:sp>
        <p:nvSpPr>
          <p:cNvPr id="7" name="CuadroTexto 6"/>
          <p:cNvSpPr txBox="1"/>
          <p:nvPr/>
        </p:nvSpPr>
        <p:spPr>
          <a:xfrm>
            <a:off x="414439" y="1646410"/>
            <a:ext cx="4284476" cy="1200329"/>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3570683198"/>
              </p:ext>
            </p:extLst>
          </p:nvPr>
        </p:nvGraphicFramePr>
        <p:xfrm>
          <a:off x="414440" y="3083636"/>
          <a:ext cx="8129832" cy="3186602"/>
        </p:xfrm>
        <a:graphic>
          <a:graphicData uri="http://schemas.openxmlformats.org/drawingml/2006/table">
            <a:tbl>
              <a:tblPr firstRow="1" bandRow="1">
                <a:tableStyleId>{5C22544A-7EE6-4342-B048-85BDC9FD1C3A}</a:tableStyleId>
              </a:tblPr>
              <a:tblGrid>
                <a:gridCol w="2801240"/>
                <a:gridCol w="5037763"/>
                <a:gridCol w="290829"/>
              </a:tblGrid>
              <a:tr h="44340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RAMÓN MARÍA ISAZA ARANGO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rowSpan="5">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2. OLIVERIO</a:t>
                      </a:r>
                      <a:r>
                        <a:rPr lang="es-CO" sz="1200" b="1" i="0" u="none" strike="noStrike" baseline="0" dirty="0" smtClean="0">
                          <a:solidFill>
                            <a:schemeClr val="accent1">
                              <a:lumMod val="75000"/>
                            </a:schemeClr>
                          </a:solidFill>
                          <a:effectLst/>
                          <a:latin typeface="Calibri" panose="020F0502020204030204" pitchFamily="34" charset="0"/>
                        </a:rPr>
                        <a:t> ISAZA GÓMEZ</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460866">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3. WALTER</a:t>
                      </a:r>
                      <a:r>
                        <a:rPr lang="es-CO" sz="1200" b="1" i="0" u="none" strike="noStrike" baseline="0" dirty="0" smtClean="0">
                          <a:solidFill>
                            <a:schemeClr val="accent1">
                              <a:lumMod val="75000"/>
                            </a:schemeClr>
                          </a:solidFill>
                          <a:effectLst/>
                          <a:latin typeface="Calibri" panose="020F0502020204030204" pitchFamily="34" charset="0"/>
                        </a:rPr>
                        <a:t> OCHOA GUISAO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4. LUÍS EDUARDO ZULUAGA ARCILA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baseline="0" dirty="0" smtClean="0">
                          <a:solidFill>
                            <a:schemeClr val="accent1">
                              <a:lumMod val="75000"/>
                            </a:schemeClr>
                          </a:solidFill>
                          <a:effectLst/>
                          <a:latin typeface="Calibri" panose="020F0502020204030204" pitchFamily="34" charset="0"/>
                        </a:rPr>
                        <a:t>5. JHON FREDY GALLO BEDOYA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2" name="Imagen 1"/>
          <p:cNvPicPr>
            <a:picLocks noChangeAspect="1"/>
          </p:cNvPicPr>
          <p:nvPr/>
        </p:nvPicPr>
        <p:blipFill>
          <a:blip r:embed="rId4"/>
          <a:stretch>
            <a:fillRect/>
          </a:stretch>
        </p:blipFill>
        <p:spPr>
          <a:xfrm>
            <a:off x="3744327" y="3353430"/>
            <a:ext cx="979039" cy="1011674"/>
          </a:xfrm>
          <a:prstGeom prst="rect">
            <a:avLst/>
          </a:prstGeom>
        </p:spPr>
      </p:pic>
      <p:pic>
        <p:nvPicPr>
          <p:cNvPr id="3" name="Imagen 2"/>
          <p:cNvPicPr>
            <a:picLocks noChangeAspect="1"/>
          </p:cNvPicPr>
          <p:nvPr/>
        </p:nvPicPr>
        <p:blipFill>
          <a:blip r:embed="rId5"/>
          <a:stretch>
            <a:fillRect/>
          </a:stretch>
        </p:blipFill>
        <p:spPr>
          <a:xfrm>
            <a:off x="3744327" y="3859267"/>
            <a:ext cx="1022902" cy="1145873"/>
          </a:xfrm>
          <a:prstGeom prst="rect">
            <a:avLst/>
          </a:prstGeom>
        </p:spPr>
      </p:pic>
      <p:pic>
        <p:nvPicPr>
          <p:cNvPr id="4" name="Imagen 3"/>
          <p:cNvPicPr>
            <a:picLocks noChangeAspect="1"/>
          </p:cNvPicPr>
          <p:nvPr/>
        </p:nvPicPr>
        <p:blipFill>
          <a:blip r:embed="rId6"/>
          <a:stretch>
            <a:fillRect/>
          </a:stretch>
        </p:blipFill>
        <p:spPr>
          <a:xfrm>
            <a:off x="3707090" y="4433139"/>
            <a:ext cx="1097375" cy="1121761"/>
          </a:xfrm>
          <a:prstGeom prst="rect">
            <a:avLst/>
          </a:prstGeom>
        </p:spPr>
      </p:pic>
      <p:pic>
        <p:nvPicPr>
          <p:cNvPr id="49" name="8 Imagen" descr="15432304.jpg"/>
          <p:cNvPicPr>
            <a:picLocks noChangeAspect="1"/>
          </p:cNvPicPr>
          <p:nvPr/>
        </p:nvPicPr>
        <p:blipFill>
          <a:blip r:embed="rId7" cstate="print"/>
          <a:stretch>
            <a:fillRect/>
          </a:stretch>
        </p:blipFill>
        <p:spPr>
          <a:xfrm>
            <a:off x="3838550" y="5148259"/>
            <a:ext cx="544079" cy="540290"/>
          </a:xfrm>
          <a:prstGeom prst="rect">
            <a:avLst/>
          </a:prstGeom>
          <a:ln>
            <a:noFill/>
          </a:ln>
          <a:effectLst>
            <a:outerShdw blurRad="292100" dist="139700" dir="2700000" algn="tl" rotWithShape="0">
              <a:srgbClr val="333333">
                <a:alpha val="65000"/>
              </a:srgbClr>
            </a:outerShdw>
          </a:effectLst>
        </p:spPr>
      </p:pic>
      <p:pic>
        <p:nvPicPr>
          <p:cNvPr id="5" name="Imagen 4"/>
          <p:cNvPicPr>
            <a:picLocks noChangeAspect="1"/>
          </p:cNvPicPr>
          <p:nvPr/>
        </p:nvPicPr>
        <p:blipFill>
          <a:blip r:embed="rId8"/>
          <a:stretch>
            <a:fillRect/>
          </a:stretch>
        </p:blipFill>
        <p:spPr>
          <a:xfrm>
            <a:off x="3707090" y="5556852"/>
            <a:ext cx="1060139" cy="1013146"/>
          </a:xfrm>
          <a:prstGeom prst="rect">
            <a:avLst/>
          </a:prstGeom>
        </p:spPr>
      </p:pic>
      <p:pic>
        <p:nvPicPr>
          <p:cNvPr id="6" name="Imagen 5"/>
          <p:cNvPicPr>
            <a:picLocks noChangeAspect="1"/>
          </p:cNvPicPr>
          <p:nvPr/>
        </p:nvPicPr>
        <p:blipFill>
          <a:blip r:embed="rId9"/>
          <a:stretch>
            <a:fillRect/>
          </a:stretch>
        </p:blipFill>
        <p:spPr>
          <a:xfrm>
            <a:off x="9389282" y="2207313"/>
            <a:ext cx="2078916" cy="1914310"/>
          </a:xfrm>
          <a:prstGeom prst="rect">
            <a:avLst/>
          </a:prstGeom>
        </p:spPr>
      </p:pic>
    </p:spTree>
    <p:extLst>
      <p:ext uri="{BB962C8B-B14F-4D97-AF65-F5344CB8AC3E}">
        <p14:creationId xmlns:p14="http://schemas.microsoft.com/office/powerpoint/2010/main" val="273661889"/>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3" name="122 Menos"/>
          <p:cNvSpPr/>
          <p:nvPr/>
        </p:nvSpPr>
        <p:spPr>
          <a:xfrm flipV="1">
            <a:off x="-1248816" y="2519880"/>
            <a:ext cx="13152784" cy="520360"/>
          </a:xfrm>
          <a:prstGeom prst="mathMin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dirty="0"/>
          </a:p>
        </p:txBody>
      </p:sp>
      <p:sp>
        <p:nvSpPr>
          <p:cNvPr id="53" name="52 CuadroTexto"/>
          <p:cNvSpPr txBox="1"/>
          <p:nvPr/>
        </p:nvSpPr>
        <p:spPr>
          <a:xfrm>
            <a:off x="7032104" y="680791"/>
            <a:ext cx="4752528"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chemeClr val="accent5">
                    <a:lumMod val="20000"/>
                    <a:lumOff val="80000"/>
                  </a:schemeClr>
                </a:solidFill>
              </a:rPr>
              <a:t>Comandantes: 5</a:t>
            </a:r>
          </a:p>
          <a:p>
            <a:pPr algn="r"/>
            <a:r>
              <a:rPr lang="es-ES" sz="1600" b="1" cap="small" dirty="0">
                <a:solidFill>
                  <a:schemeClr val="accent5">
                    <a:lumMod val="20000"/>
                    <a:lumOff val="80000"/>
                  </a:schemeClr>
                </a:solidFill>
              </a:rPr>
              <a:t>Consolidado conductas </a:t>
            </a:r>
            <a:r>
              <a:rPr lang="es-ES" sz="1600" b="1" cap="small" dirty="0" smtClean="0">
                <a:solidFill>
                  <a:schemeClr val="accent5">
                    <a:lumMod val="20000"/>
                    <a:lumOff val="80000"/>
                  </a:schemeClr>
                </a:solidFill>
              </a:rPr>
              <a:t>punibles:751 </a:t>
            </a:r>
            <a:endParaRPr lang="es-ES" sz="1600" b="1" cap="small" dirty="0">
              <a:solidFill>
                <a:schemeClr val="accent5">
                  <a:lumMod val="20000"/>
                  <a:lumOff val="80000"/>
                </a:schemeClr>
              </a:solidFill>
            </a:endParaRPr>
          </a:p>
          <a:p>
            <a:pPr algn="r"/>
            <a:r>
              <a:rPr lang="es-ES" sz="1600" b="1" cap="small" dirty="0" smtClean="0">
                <a:solidFill>
                  <a:schemeClr val="accent5">
                    <a:lumMod val="20000"/>
                    <a:lumOff val="80000"/>
                  </a:schemeClr>
                </a:solidFill>
              </a:rPr>
              <a:t>Hechos: 326 </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a:t>
            </a:r>
            <a:r>
              <a:rPr lang="es-ES" sz="1600" b="1" cap="small" dirty="0" smtClean="0">
                <a:solidFill>
                  <a:schemeClr val="accent5">
                    <a:lumMod val="20000"/>
                    <a:lumOff val="80000"/>
                  </a:schemeClr>
                </a:solidFill>
              </a:rPr>
              <a:t>: 1.001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847320565"/>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800" b="1" kern="1200" cap="small" dirty="0" smtClean="0">
                          <a:solidFill>
                            <a:srgbClr val="FFFF66"/>
                          </a:solidFill>
                          <a:latin typeface="+mn-lt"/>
                          <a:ea typeface="+mn-ea"/>
                          <a:cs typeface="Arial" pitchFamily="34" charset="0"/>
                        </a:rPr>
                        <a:t>Autodefensas Campesinas del Magdalena Medio</a:t>
                      </a:r>
                      <a:endParaRPr lang="es-ES" dirty="0">
                        <a:solidFill>
                          <a:srgbClr val="FFFF66"/>
                        </a:solidFill>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Uldi Teresa Jiménez López</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29 de febrero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5</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26</a:t>
            </a:r>
            <a:endParaRPr lang="es-ES" cap="small" dirty="0">
              <a:solidFill>
                <a:srgbClr val="C00000"/>
              </a:solidFill>
              <a:latin typeface="Agency FB" panose="020B0503020202020204" pitchFamily="34" charset="0"/>
            </a:endParaRPr>
          </a:p>
        </p:txBody>
      </p:sp>
      <p:sp>
        <p:nvSpPr>
          <p:cNvPr id="7" name="CuadroTexto 6"/>
          <p:cNvSpPr txBox="1"/>
          <p:nvPr/>
        </p:nvSpPr>
        <p:spPr>
          <a:xfrm>
            <a:off x="659396" y="2133729"/>
            <a:ext cx="4284476" cy="646331"/>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Conductas Punibles</a:t>
            </a:r>
            <a:endParaRPr lang="es-CO" dirty="0">
              <a:solidFill>
                <a:schemeClr val="accent5">
                  <a:lumMod val="75000"/>
                </a:schemeClr>
              </a:solidFill>
              <a:latin typeface="Agency FB" panose="020B0503020202020204" pitchFamily="34" charset="0"/>
            </a:endParaRPr>
          </a:p>
        </p:txBody>
      </p:sp>
      <p:graphicFrame>
        <p:nvGraphicFramePr>
          <p:cNvPr id="12" name="Tabla 11"/>
          <p:cNvGraphicFramePr>
            <a:graphicFrameLocks noGrp="1"/>
          </p:cNvGraphicFramePr>
          <p:nvPr>
            <p:extLst>
              <p:ext uri="{D42A27DB-BD31-4B8C-83A1-F6EECF244321}">
                <p14:modId xmlns:p14="http://schemas.microsoft.com/office/powerpoint/2010/main" val="2679156580"/>
              </p:ext>
            </p:extLst>
          </p:nvPr>
        </p:nvGraphicFramePr>
        <p:xfrm>
          <a:off x="479376" y="2996952"/>
          <a:ext cx="6918252" cy="347600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r>
                        <a:rPr lang="es-ES" sz="1200" dirty="0" smtClean="0"/>
                        <a:t>Homicidio</a:t>
                      </a:r>
                      <a:endParaRPr lang="es-ES" sz="1200" dirty="0"/>
                    </a:p>
                  </a:txBody>
                  <a:tcPr/>
                </a:tc>
                <a:tc>
                  <a:txBody>
                    <a:bodyPr/>
                    <a:lstStyle/>
                    <a:p>
                      <a:r>
                        <a:rPr lang="es-ES" sz="1200" dirty="0" smtClean="0"/>
                        <a:t>225</a:t>
                      </a:r>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18</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202</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91</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11</a:t>
                      </a:r>
                      <a:endParaRPr lang="es-ES" sz="1200" dirty="0"/>
                    </a:p>
                  </a:txBody>
                  <a:tcPr/>
                </a:tc>
              </a:tr>
              <a:tr h="274480">
                <a:tc>
                  <a:txBody>
                    <a:bodyPr/>
                    <a:lstStyle/>
                    <a:p>
                      <a:r>
                        <a:rPr lang="es-ES" sz="1200" dirty="0" smtClean="0"/>
                        <a:t>Tráfico</a:t>
                      </a:r>
                      <a:r>
                        <a:rPr lang="es-ES" sz="1200" baseline="0" dirty="0" smtClean="0"/>
                        <a:t> o Porte de estupefacientes</a:t>
                      </a:r>
                      <a:endParaRPr lang="es-ES" sz="1200" dirty="0"/>
                    </a:p>
                  </a:txBody>
                  <a:tcPr/>
                </a:tc>
                <a:tc>
                  <a:txBody>
                    <a:bodyPr/>
                    <a:lstStyle/>
                    <a:p>
                      <a:r>
                        <a:rPr lang="es-ES" sz="1200" dirty="0" smtClean="0"/>
                        <a:t>1</a:t>
                      </a:r>
                      <a:endParaRPr lang="es-ES" sz="1200" dirty="0"/>
                    </a:p>
                  </a:txBody>
                  <a:tcPr/>
                </a:tc>
                <a:tc>
                  <a:txBody>
                    <a:bodyPr/>
                    <a:lstStyle/>
                    <a:p>
                      <a:r>
                        <a:rPr lang="es-ES" sz="1200" dirty="0" smtClean="0"/>
                        <a:t>Acceso carnal violento</a:t>
                      </a:r>
                      <a:endParaRPr lang="es-ES" sz="1200" dirty="0"/>
                    </a:p>
                  </a:txBody>
                  <a:tcPr/>
                </a:tc>
                <a:tc>
                  <a:txBody>
                    <a:bodyPr/>
                    <a:lstStyle/>
                    <a:p>
                      <a:r>
                        <a:rPr lang="es-ES" sz="1200" dirty="0" smtClean="0"/>
                        <a:t>12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c>
                  <a:txBody>
                    <a:bodyPr/>
                    <a:lstStyle/>
                    <a:p>
                      <a:r>
                        <a:rPr lang="es-ES" sz="1200" dirty="0" smtClean="0"/>
                        <a:t>Reclutamiento ilícito</a:t>
                      </a:r>
                      <a:endParaRPr lang="es-ES" sz="1200" dirty="0"/>
                    </a:p>
                  </a:txBody>
                  <a:tcPr/>
                </a:tc>
                <a:tc>
                  <a:txBody>
                    <a:bodyPr/>
                    <a:lstStyle/>
                    <a:p>
                      <a:r>
                        <a:rPr lang="es-ES" sz="1200" dirty="0" smtClean="0"/>
                        <a:t>74</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21</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40</a:t>
                      </a:r>
                      <a:endParaRPr lang="es-ES" sz="1200" dirty="0"/>
                    </a:p>
                  </a:txBody>
                  <a:tcPr/>
                </a:tc>
              </a:tr>
              <a:tr h="274480">
                <a:tc>
                  <a:txBody>
                    <a:bodyPr/>
                    <a:lstStyle/>
                    <a:p>
                      <a:r>
                        <a:rPr lang="es-ES" sz="1200" dirty="0" smtClean="0"/>
                        <a:t>Extorsión</a:t>
                      </a:r>
                      <a:endParaRPr lang="es-ES" sz="1200" dirty="0"/>
                    </a:p>
                  </a:txBody>
                  <a:tcPr/>
                </a:tc>
                <a:tc>
                  <a:txBody>
                    <a:bodyPr/>
                    <a:lstStyle/>
                    <a:p>
                      <a:r>
                        <a:rPr lang="es-ES" sz="1200" dirty="0" smtClean="0"/>
                        <a:t>1</a:t>
                      </a:r>
                      <a:endParaRPr lang="es-ES" sz="1200" dirty="0"/>
                    </a:p>
                  </a:txBody>
                  <a:tcPr/>
                </a:tc>
                <a:tc>
                  <a:txBody>
                    <a:bodyPr/>
                    <a:lstStyle/>
                    <a:p>
                      <a:r>
                        <a:rPr lang="es-ES" sz="1200" dirty="0" smtClean="0"/>
                        <a:t>Lesiones personales</a:t>
                      </a:r>
                      <a:endParaRPr lang="es-ES" sz="1200" dirty="0"/>
                    </a:p>
                  </a:txBody>
                  <a:tcPr/>
                </a:tc>
                <a:tc>
                  <a:txBody>
                    <a:bodyPr/>
                    <a:lstStyle/>
                    <a:p>
                      <a:r>
                        <a:rPr lang="es-ES" sz="1200" dirty="0" smtClean="0"/>
                        <a:t>8</a:t>
                      </a:r>
                      <a:endParaRPr lang="es-ES" sz="1200" dirty="0"/>
                    </a:p>
                  </a:txBody>
                  <a:tcPr/>
                </a:tc>
              </a:tr>
              <a:tr h="274480">
                <a:tc>
                  <a:txBody>
                    <a:bodyPr/>
                    <a:lstStyle/>
                    <a:p>
                      <a:r>
                        <a:rPr lang="es-ES" sz="1200" dirty="0" smtClean="0"/>
                        <a:t>Represalias</a:t>
                      </a:r>
                      <a:endParaRPr lang="es-ES" sz="1200" dirty="0"/>
                    </a:p>
                  </a:txBody>
                  <a:tcPr/>
                </a:tc>
                <a:tc>
                  <a:txBody>
                    <a:bodyPr/>
                    <a:lstStyle/>
                    <a:p>
                      <a:r>
                        <a:rPr lang="es-ES" sz="1200" dirty="0" smtClean="0"/>
                        <a:t>14</a:t>
                      </a:r>
                      <a:endParaRPr lang="es-ES" sz="1200" dirty="0"/>
                    </a:p>
                  </a:txBody>
                  <a:tcPr/>
                </a:tc>
                <a:tc>
                  <a:txBody>
                    <a:bodyPr/>
                    <a:lstStyle/>
                    <a:p>
                      <a:r>
                        <a:rPr lang="es-ES" sz="1200" dirty="0" smtClean="0"/>
                        <a:t>Toma</a:t>
                      </a:r>
                      <a:r>
                        <a:rPr lang="es-ES" sz="1200" baseline="0" dirty="0" smtClean="0"/>
                        <a:t> de Rehenes</a:t>
                      </a:r>
                      <a:endParaRPr lang="es-ES" sz="1200" dirty="0"/>
                    </a:p>
                  </a:txBody>
                  <a:tcPr/>
                </a:tc>
                <a:tc>
                  <a:txBody>
                    <a:bodyPr/>
                    <a:lstStyle/>
                    <a:p>
                      <a:r>
                        <a:rPr lang="es-ES" sz="1200" dirty="0" smtClean="0"/>
                        <a:t>3</a:t>
                      </a:r>
                      <a:endParaRPr lang="es-ES" sz="1200" dirty="0"/>
                    </a:p>
                  </a:txBody>
                  <a:tcPr/>
                </a:tc>
              </a:tr>
              <a:tr h="27448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s-ES" sz="1200" dirty="0" smtClean="0"/>
                        <a:t>Simulación de Envestidura</a:t>
                      </a:r>
                      <a:endParaRPr lang="es-ES" sz="1200" dirty="0"/>
                    </a:p>
                  </a:txBody>
                  <a:tcPr/>
                </a:tc>
                <a:tc>
                  <a:txBody>
                    <a:bodyPr/>
                    <a:lstStyle/>
                    <a:p>
                      <a:r>
                        <a:rPr lang="es-ES" sz="1200" dirty="0" smtClean="0"/>
                        <a:t>2</a:t>
                      </a:r>
                      <a:endParaRPr lang="es-ES" sz="1200" dirty="0"/>
                    </a:p>
                  </a:txBody>
                  <a:tcPr/>
                </a:tc>
                <a:tc>
                  <a:txBody>
                    <a:bodyPr/>
                    <a:lstStyle/>
                    <a:p>
                      <a:r>
                        <a:rPr lang="es-ES" sz="1200" dirty="0" smtClean="0"/>
                        <a:t>Acto sexual violento</a:t>
                      </a:r>
                      <a:endParaRPr lang="es-ES" sz="1200" dirty="0"/>
                    </a:p>
                  </a:txBody>
                  <a:tcPr/>
                </a:tc>
                <a:tc>
                  <a:txBody>
                    <a:bodyPr/>
                    <a:lstStyle/>
                    <a:p>
                      <a:r>
                        <a:rPr lang="es-ES" sz="1200" dirty="0" smtClean="0"/>
                        <a:t>4</a:t>
                      </a:r>
                      <a:endParaRPr lang="es-ES" sz="1200" dirty="0"/>
                    </a:p>
                  </a:txBody>
                  <a:tcPr/>
                </a:tc>
              </a:tr>
              <a:tr h="274480">
                <a:tc>
                  <a:txBody>
                    <a:bodyPr/>
                    <a:lstStyle/>
                    <a:p>
                      <a:r>
                        <a:rPr lang="es-ES" sz="1200" dirty="0" smtClean="0"/>
                        <a:t>Prostitución forzada o esclavitud sexual</a:t>
                      </a:r>
                      <a:endParaRPr lang="es-ES" sz="1200" dirty="0"/>
                    </a:p>
                  </a:txBody>
                  <a:tcPr/>
                </a:tc>
                <a:tc>
                  <a:txBody>
                    <a:bodyPr/>
                    <a:lstStyle/>
                    <a:p>
                      <a:r>
                        <a:rPr lang="es-ES" sz="1200" dirty="0" smtClean="0"/>
                        <a:t>2</a:t>
                      </a:r>
                      <a:endParaRPr lang="es-ES" sz="1200" dirty="0"/>
                    </a:p>
                  </a:txBody>
                  <a:tcPr/>
                </a:tc>
                <a:tc>
                  <a:txBody>
                    <a:bodyPr/>
                    <a:lstStyle/>
                    <a:p>
                      <a:r>
                        <a:rPr lang="es-ES" sz="1200" dirty="0" smtClean="0"/>
                        <a:t>Tratos crueles inhumanos y D.</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Aborto sin consentí.</a:t>
                      </a:r>
                      <a:endParaRPr lang="es-ES" sz="1200" dirty="0"/>
                    </a:p>
                  </a:txBody>
                  <a:tcPr/>
                </a:tc>
                <a:tc>
                  <a:txBody>
                    <a:bodyPr/>
                    <a:lstStyle/>
                    <a:p>
                      <a:r>
                        <a:rPr lang="es-ES" sz="1200" dirty="0" smtClean="0"/>
                        <a:t>1</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11</a:t>
                      </a:r>
                      <a:endParaRPr lang="es-ES" sz="1200" dirty="0"/>
                    </a:p>
                  </a:txBody>
                  <a:tcPr/>
                </a:tc>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4211231087"/>
              </p:ext>
            </p:extLst>
          </p:nvPr>
        </p:nvGraphicFramePr>
        <p:xfrm>
          <a:off x="7392144" y="2996952"/>
          <a:ext cx="2761752" cy="3468936"/>
        </p:xfrm>
        <a:graphic>
          <a:graphicData uri="http://schemas.openxmlformats.org/drawingml/2006/table">
            <a:tbl>
              <a:tblPr firstRow="1" bandRow="1">
                <a:tableStyleId>{5C22544A-7EE6-4342-B048-85BDC9FD1C3A}</a:tableStyleId>
              </a:tblPr>
              <a:tblGrid>
                <a:gridCol w="2125420"/>
                <a:gridCol w="636332"/>
              </a:tblGrid>
              <a:tr h="360040">
                <a:tc>
                  <a:txBody>
                    <a:bodyPr/>
                    <a:lstStyle/>
                    <a:p>
                      <a:endParaRPr lang="es-ES" sz="1200" dirty="0"/>
                    </a:p>
                  </a:txBody>
                  <a:tcPr/>
                </a:tc>
                <a:tc>
                  <a:txBody>
                    <a:bodyPr/>
                    <a:lstStyle/>
                    <a:p>
                      <a:endParaRPr lang="es-ES" sz="1200" dirty="0"/>
                    </a:p>
                  </a:txBody>
                  <a:tcPr/>
                </a:tc>
              </a:tr>
              <a:tr h="288032">
                <a:tc>
                  <a:txBody>
                    <a:bodyPr/>
                    <a:lstStyle/>
                    <a:p>
                      <a:r>
                        <a:rPr lang="es-ES" sz="1200" dirty="0" smtClean="0"/>
                        <a:t>Violaciones Derecho de R y A</a:t>
                      </a:r>
                      <a:endParaRPr lang="es-ES" sz="1200" dirty="0"/>
                    </a:p>
                  </a:txBody>
                  <a:tcPr/>
                </a:tc>
                <a:tc>
                  <a:txBody>
                    <a:bodyPr/>
                    <a:lstStyle/>
                    <a:p>
                      <a:r>
                        <a:rPr lang="es-ES" sz="1200" dirty="0" smtClean="0"/>
                        <a:t>2</a:t>
                      </a:r>
                      <a:endParaRPr lang="es-ES" sz="1200" dirty="0"/>
                    </a:p>
                  </a:txBody>
                  <a:tcPr/>
                </a:tc>
              </a:tr>
              <a:tr h="270187">
                <a:tc>
                  <a:txBody>
                    <a:bodyPr/>
                    <a:lstStyle/>
                    <a:p>
                      <a:r>
                        <a:rPr lang="es-ES" sz="1200" dirty="0" smtClean="0"/>
                        <a:t>Violación</a:t>
                      </a:r>
                      <a:r>
                        <a:rPr lang="es-ES" sz="1200" baseline="0" dirty="0" smtClean="0"/>
                        <a:t> Libertad de Trabajo</a:t>
                      </a:r>
                      <a:endParaRPr lang="es-ES" sz="1200" dirty="0"/>
                    </a:p>
                  </a:txBody>
                  <a:tcPr/>
                </a:tc>
                <a:tc>
                  <a:txBody>
                    <a:bodyPr/>
                    <a:lstStyle/>
                    <a:p>
                      <a:r>
                        <a:rPr lang="es-ES" sz="1200" dirty="0" smtClean="0"/>
                        <a:t>1</a:t>
                      </a:r>
                      <a:endParaRPr lang="es-ES" sz="1200" dirty="0"/>
                    </a:p>
                  </a:txBody>
                  <a:tcPr/>
                </a:tc>
              </a:tr>
              <a:tr h="450312">
                <a:tc>
                  <a:txBody>
                    <a:bodyPr/>
                    <a:lstStyle/>
                    <a:p>
                      <a:r>
                        <a:rPr lang="es-ES" sz="1200" dirty="0" smtClean="0"/>
                        <a:t>Constreñimiento</a:t>
                      </a:r>
                      <a:r>
                        <a:rPr lang="es-ES" sz="1200" baseline="0" dirty="0" smtClean="0"/>
                        <a:t> Ilegal</a:t>
                      </a:r>
                      <a:endParaRPr lang="es-ES" sz="1200" dirty="0"/>
                    </a:p>
                  </a:txBody>
                  <a:tcPr/>
                </a:tc>
                <a:tc>
                  <a:txBody>
                    <a:bodyPr/>
                    <a:lstStyle/>
                    <a:p>
                      <a:r>
                        <a:rPr lang="es-ES" sz="1200" dirty="0" smtClean="0"/>
                        <a:t>2</a:t>
                      </a:r>
                      <a:endParaRPr lang="es-ES" sz="1200" dirty="0"/>
                    </a:p>
                  </a:txBody>
                  <a:tcPr/>
                </a:tc>
              </a:tr>
              <a:tr h="270187">
                <a:tc>
                  <a:txBody>
                    <a:bodyPr/>
                    <a:lstStyle/>
                    <a:p>
                      <a:r>
                        <a:rPr lang="es-ES" sz="1200" dirty="0" smtClean="0"/>
                        <a:t>Receptación </a:t>
                      </a:r>
                      <a:endParaRPr lang="es-ES" sz="1200" dirty="0"/>
                    </a:p>
                  </a:txBody>
                  <a:tcPr/>
                </a:tc>
                <a:tc>
                  <a:txBody>
                    <a:bodyPr/>
                    <a:lstStyle/>
                    <a:p>
                      <a:r>
                        <a:rPr lang="es-ES" sz="1200" dirty="0" smtClean="0"/>
                        <a:t>1</a:t>
                      </a:r>
                      <a:endParaRPr lang="es-ES" sz="1200" dirty="0"/>
                    </a:p>
                  </a:txBody>
                  <a:tcPr/>
                </a:tc>
              </a:tr>
              <a:tr h="270187">
                <a:tc>
                  <a:txBody>
                    <a:bodyPr/>
                    <a:lstStyle/>
                    <a:p>
                      <a:r>
                        <a:rPr lang="es-ES" sz="1200" dirty="0" smtClean="0"/>
                        <a:t>Experimentos Biológicos</a:t>
                      </a:r>
                      <a:r>
                        <a:rPr lang="es-ES" sz="1200" baseline="0" dirty="0" smtClean="0"/>
                        <a:t> en P.P</a:t>
                      </a:r>
                      <a:endParaRPr lang="es-ES" sz="1200" dirty="0"/>
                    </a:p>
                  </a:txBody>
                  <a:tcPr/>
                </a:tc>
                <a:tc>
                  <a:txBody>
                    <a:bodyPr/>
                    <a:lstStyle/>
                    <a:p>
                      <a:r>
                        <a:rPr lang="es-ES" sz="1200" dirty="0" smtClean="0"/>
                        <a:t>1</a:t>
                      </a:r>
                      <a:endParaRPr lang="es-ES" sz="1200" dirty="0"/>
                    </a:p>
                  </a:txBody>
                  <a:tcPr/>
                </a:tc>
              </a:tr>
              <a:tr h="270187">
                <a:tc>
                  <a:txBody>
                    <a:bodyPr/>
                    <a:lstStyle/>
                    <a:p>
                      <a:endParaRPr lang="es-ES" sz="1200" dirty="0"/>
                    </a:p>
                  </a:txBody>
                  <a:tcPr/>
                </a:tc>
                <a:tc>
                  <a:txBody>
                    <a:bodyPr/>
                    <a:lstStyle/>
                    <a:p>
                      <a:endParaRPr lang="es-ES" sz="1200" dirty="0"/>
                    </a:p>
                  </a:txBody>
                  <a:tcPr/>
                </a:tc>
              </a:tr>
              <a:tr h="270187">
                <a:tc>
                  <a:txBody>
                    <a:bodyPr/>
                    <a:lstStyle/>
                    <a:p>
                      <a:endParaRPr lang="es-ES" sz="1200" dirty="0"/>
                    </a:p>
                  </a:txBody>
                  <a:tcPr/>
                </a:tc>
                <a:tc>
                  <a:txBody>
                    <a:bodyPr/>
                    <a:lstStyle/>
                    <a:p>
                      <a:endParaRPr lang="es-ES" sz="1200" dirty="0"/>
                    </a:p>
                  </a:txBody>
                  <a:tcPr/>
                </a:tc>
              </a:tr>
              <a:tr h="270187">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s-ES" sz="1200" dirty="0"/>
                    </a:p>
                  </a:txBody>
                  <a:tcPr/>
                </a:tc>
                <a:tc>
                  <a:txBody>
                    <a:bodyPr/>
                    <a:lstStyle/>
                    <a:p>
                      <a:endParaRPr lang="es-ES" sz="1200" dirty="0"/>
                    </a:p>
                  </a:txBody>
                  <a:tcPr/>
                </a:tc>
              </a:tr>
              <a:tr h="450312">
                <a:tc>
                  <a:txBody>
                    <a:bodyPr/>
                    <a:lstStyle/>
                    <a:p>
                      <a:endParaRPr lang="es-ES" sz="1200" dirty="0"/>
                    </a:p>
                  </a:txBody>
                  <a:tcPr/>
                </a:tc>
                <a:tc>
                  <a:txBody>
                    <a:bodyPr/>
                    <a:lstStyle/>
                    <a:p>
                      <a:endParaRPr lang="es-ES" sz="1200" dirty="0"/>
                    </a:p>
                  </a:txBody>
                  <a:tcPr/>
                </a:tc>
              </a:tr>
              <a:tr h="270187">
                <a:tc>
                  <a:txBody>
                    <a:bodyPr/>
                    <a:lstStyle/>
                    <a:p>
                      <a:endParaRPr lang="es-ES" sz="1200" dirty="0"/>
                    </a:p>
                  </a:txBody>
                  <a:tcPr/>
                </a:tc>
                <a:tc>
                  <a:txBody>
                    <a:bodyPr/>
                    <a:lstStyle/>
                    <a:p>
                      <a:endParaRPr lang="es-ES" sz="1200" dirty="0"/>
                    </a:p>
                  </a:txBody>
                  <a:tcPr/>
                </a:tc>
              </a:tr>
            </a:tbl>
          </a:graphicData>
        </a:graphic>
      </p:graphicFrame>
    </p:spTree>
    <p:extLst>
      <p:ext uri="{BB962C8B-B14F-4D97-AF65-F5344CB8AC3E}">
        <p14:creationId xmlns:p14="http://schemas.microsoft.com/office/powerpoint/2010/main" val="40024810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algn="r"/>
            <a:r>
              <a:rPr lang="es-ES" sz="1600" b="1" cap="small" dirty="0" smtClean="0">
                <a:solidFill>
                  <a:srgbClr val="5AA2AE">
                    <a:lumMod val="20000"/>
                    <a:lumOff val="80000"/>
                  </a:srgbClr>
                </a:solidFill>
              </a:rPr>
              <a:t>Comandante: 1</a:t>
            </a:r>
          </a:p>
          <a:p>
            <a:pPr algn="r"/>
            <a:r>
              <a:rPr lang="es-ES" sz="1600" b="1" cap="small" dirty="0" smtClean="0">
                <a:solidFill>
                  <a:srgbClr val="5AA2AE">
                    <a:lumMod val="20000"/>
                    <a:lumOff val="80000"/>
                  </a:srgbClr>
                </a:solidFill>
              </a:rPr>
              <a:t>Consolidado conductas punibles: 47</a:t>
            </a:r>
          </a:p>
          <a:p>
            <a:pPr algn="r"/>
            <a:r>
              <a:rPr lang="es-ES" sz="1600" b="1" cap="small" dirty="0" smtClean="0">
                <a:solidFill>
                  <a:srgbClr val="5AA2AE">
                    <a:lumMod val="20000"/>
                    <a:lumOff val="80000"/>
                  </a:srgbClr>
                </a:solidFill>
              </a:rPr>
              <a:t>Hechos: 33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488</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4039952106"/>
              </p:ext>
            </p:extLst>
          </p:nvPr>
        </p:nvGraphicFramePr>
        <p:xfrm>
          <a:off x="436841" y="620688"/>
          <a:ext cx="6955303" cy="200406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HÉROES DE LOS MONTES DE MARÍA DE LAS AUTODEFENSAS UNIDAS DE COLOMBIA AUC – FRENTE CANAL DEL DIQUE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15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27</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198162246"/>
              </p:ext>
            </p:extLst>
          </p:nvPr>
        </p:nvGraphicFramePr>
        <p:xfrm>
          <a:off x="483527" y="3114486"/>
          <a:ext cx="6910088" cy="2474753"/>
        </p:xfrm>
        <a:graphic>
          <a:graphicData uri="http://schemas.openxmlformats.org/drawingml/2006/table">
            <a:tbl>
              <a:tblPr firstRow="1" bandRow="1">
                <a:tableStyleId>{5C22544A-7EE6-4342-B048-85BDC9FD1C3A}</a:tableStyleId>
              </a:tblPr>
              <a:tblGrid>
                <a:gridCol w="5186362"/>
                <a:gridCol w="1606886"/>
                <a:gridCol w="116840"/>
              </a:tblGrid>
              <a:tr h="823111">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651642">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ALEXI MANCILLA GARCÍA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2" name="Rectángulo 1"/>
          <p:cNvSpPr/>
          <p:nvPr/>
        </p:nvSpPr>
        <p:spPr>
          <a:xfrm>
            <a:off x="483526" y="2729106"/>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pSp>
        <p:nvGrpSpPr>
          <p:cNvPr id="58" name="Group 111"/>
          <p:cNvGrpSpPr>
            <a:grpSpLocks/>
          </p:cNvGrpSpPr>
          <p:nvPr/>
        </p:nvGrpSpPr>
        <p:grpSpPr bwMode="auto">
          <a:xfrm>
            <a:off x="9120336" y="2267680"/>
            <a:ext cx="2130759" cy="1896817"/>
            <a:chOff x="748" y="80"/>
            <a:chExt cx="4885" cy="4240"/>
          </a:xfrm>
        </p:grpSpPr>
        <p:sp>
          <p:nvSpPr>
            <p:cNvPr id="59"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3" name="Oval 65"/>
            <p:cNvSpPr>
              <a:spLocks noChangeArrowheads="1"/>
            </p:cNvSpPr>
            <p:nvPr/>
          </p:nvSpPr>
          <p:spPr bwMode="auto">
            <a:xfrm rot="1664989">
              <a:off x="1617" y="615"/>
              <a:ext cx="299" cy="36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3" name="Oval 69"/>
            <p:cNvSpPr>
              <a:spLocks noChangeArrowheads="1"/>
            </p:cNvSpPr>
            <p:nvPr/>
          </p:nvSpPr>
          <p:spPr bwMode="auto">
            <a:xfrm>
              <a:off x="2219" y="871"/>
              <a:ext cx="101" cy="235"/>
            </a:xfrm>
            <a:prstGeom prst="ellipse">
              <a:avLst/>
            </a:prstGeom>
            <a:noFill/>
            <a:ln w="9525">
              <a:no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8" name="Oval 70"/>
            <p:cNvSpPr>
              <a:spLocks noChangeArrowheads="1"/>
            </p:cNvSpPr>
            <p:nvPr/>
          </p:nvSpPr>
          <p:spPr bwMode="auto">
            <a:xfrm rot="-1632420">
              <a:off x="1814" y="582"/>
              <a:ext cx="53" cy="121"/>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9" name="Text Box 86"/>
            <p:cNvSpPr txBox="1">
              <a:spLocks noChangeArrowheads="1"/>
            </p:cNvSpPr>
            <p:nvPr/>
          </p:nvSpPr>
          <p:spPr bwMode="auto">
            <a:xfrm>
              <a:off x="4241" y="428"/>
              <a:ext cx="1392" cy="1017"/>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smtClean="0">
                  <a:effectLst>
                    <a:outerShdw blurRad="38100" dist="38100" dir="2700000" algn="tl">
                      <a:srgbClr val="000000">
                        <a:alpha val="43137"/>
                      </a:srgbClr>
                    </a:outerShdw>
                  </a:effectLst>
                  <a:latin typeface="Calibri" pitchFamily="34" charset="0"/>
                  <a:cs typeface="Tahoma" pitchFamily="34" charset="0"/>
                </a:rPr>
                <a:t>F</a:t>
              </a:r>
              <a:r>
                <a:rPr lang="es-ES" sz="800" b="1" dirty="0">
                  <a:effectLst>
                    <a:outerShdw blurRad="38100" dist="38100" dir="2700000" algn="tl">
                      <a:srgbClr val="000000">
                        <a:alpha val="43137"/>
                      </a:srgbClr>
                    </a:outerShdw>
                  </a:effectLst>
                  <a:latin typeface="Calibri" pitchFamily="34" charset="0"/>
                  <a:cs typeface="Tahoma" pitchFamily="34" charset="0"/>
                </a:rPr>
                <a:t>. MONTES DE MARIA</a:t>
              </a:r>
            </a:p>
          </p:txBody>
        </p:sp>
        <p:sp>
          <p:nvSpPr>
            <p:cNvPr id="130" name="Rectangle 87"/>
            <p:cNvSpPr>
              <a:spLocks noChangeArrowheads="1"/>
            </p:cNvSpPr>
            <p:nvPr/>
          </p:nvSpPr>
          <p:spPr bwMode="auto">
            <a:xfrm>
              <a:off x="3960" y="450"/>
              <a:ext cx="1664" cy="1616"/>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Oval 97"/>
            <p:cNvSpPr>
              <a:spLocks noChangeArrowheads="1"/>
            </p:cNvSpPr>
            <p:nvPr/>
          </p:nvSpPr>
          <p:spPr bwMode="auto">
            <a:xfrm>
              <a:off x="4038" y="491"/>
              <a:ext cx="296" cy="33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4" name="Imagen 3"/>
          <p:cNvPicPr>
            <a:picLocks noChangeAspect="1"/>
          </p:cNvPicPr>
          <p:nvPr/>
        </p:nvPicPr>
        <p:blipFill>
          <a:blip r:embed="rId6"/>
          <a:stretch>
            <a:fillRect/>
          </a:stretch>
        </p:blipFill>
        <p:spPr>
          <a:xfrm>
            <a:off x="3503712" y="4161800"/>
            <a:ext cx="1008112" cy="1139408"/>
          </a:xfrm>
          <a:prstGeom prst="rect">
            <a:avLst/>
          </a:prstGeom>
        </p:spPr>
      </p:pic>
    </p:spTree>
    <p:extLst>
      <p:ext uri="{BB962C8B-B14F-4D97-AF65-F5344CB8AC3E}">
        <p14:creationId xmlns:p14="http://schemas.microsoft.com/office/powerpoint/2010/main" val="1998637792"/>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0" algn="r"/>
            <a:r>
              <a:rPr lang="es-ES" sz="1600" b="1" cap="small" dirty="0">
                <a:solidFill>
                  <a:srgbClr val="5AA2AE">
                    <a:lumMod val="20000"/>
                    <a:lumOff val="80000"/>
                  </a:srgbClr>
                </a:solidFill>
              </a:rPr>
              <a:t>Comandante: 1</a:t>
            </a:r>
          </a:p>
          <a:p>
            <a:pPr lvl="0" algn="r"/>
            <a:r>
              <a:rPr lang="es-ES" sz="1600" b="1" cap="small" dirty="0">
                <a:solidFill>
                  <a:srgbClr val="5AA2AE">
                    <a:lumMod val="20000"/>
                    <a:lumOff val="80000"/>
                  </a:srgbClr>
                </a:solidFill>
              </a:rPr>
              <a:t>Consolidado conductas punibles: 47</a:t>
            </a:r>
          </a:p>
          <a:p>
            <a:pPr lvl="0" algn="r"/>
            <a:r>
              <a:rPr lang="es-ES" sz="1600" b="1" cap="small" dirty="0">
                <a:solidFill>
                  <a:srgbClr val="5AA2AE">
                    <a:lumMod val="20000"/>
                    <a:lumOff val="80000"/>
                  </a:srgbClr>
                </a:solidFill>
              </a:rPr>
              <a:t>Hechos: 33 </a:t>
            </a:r>
          </a:p>
          <a:p>
            <a:pPr lvl="0" algn="r"/>
            <a:r>
              <a:rPr lang="es-ES" sz="1600" b="1" cap="small" dirty="0">
                <a:solidFill>
                  <a:srgbClr val="5AA2AE">
                    <a:lumMod val="20000"/>
                    <a:lumOff val="80000"/>
                  </a:srgbClr>
                </a:solidFill>
              </a:rPr>
              <a:t>Total víctimas: 488</a:t>
            </a:r>
          </a:p>
          <a:p>
            <a:pPr algn="r"/>
            <a:r>
              <a:rPr lang="es-ES" sz="1600" b="1" cap="small" dirty="0" smtClean="0">
                <a:solidFill>
                  <a:srgbClr val="5AA2AE">
                    <a:lumMod val="20000"/>
                    <a:lumOff val="80000"/>
                  </a:srgbClr>
                </a:solidFill>
              </a:rPr>
              <a:t>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200406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HÉROES DE LOS MONTES DE MARÍA DE LAS AUTODEFENSAS UNIDAS DE COLOMBIA AUC – FRENTE CANAL DEL CANAL DEL DIQUE </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15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27</a:t>
            </a:r>
            <a:endParaRPr lang="es-ES" cap="small" dirty="0">
              <a:solidFill>
                <a:srgbClr val="C00000"/>
              </a:solidFill>
              <a:latin typeface="Agency FB" panose="020B0503020202020204" pitchFamily="34" charset="0"/>
            </a:endParaRPr>
          </a:p>
        </p:txBody>
      </p:sp>
      <p:grpSp>
        <p:nvGrpSpPr>
          <p:cNvPr id="58" name="Group 111"/>
          <p:cNvGrpSpPr>
            <a:grpSpLocks/>
          </p:cNvGrpSpPr>
          <p:nvPr/>
        </p:nvGrpSpPr>
        <p:grpSpPr bwMode="auto">
          <a:xfrm>
            <a:off x="9120336" y="2267680"/>
            <a:ext cx="2130759" cy="1896817"/>
            <a:chOff x="748" y="80"/>
            <a:chExt cx="4885" cy="4240"/>
          </a:xfrm>
        </p:grpSpPr>
        <p:sp>
          <p:nvSpPr>
            <p:cNvPr id="59"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0"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1"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2"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3"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4"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5"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6"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7"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8"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9"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0"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1"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2"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3"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4"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5"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6"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7"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8"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9"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0"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1"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2"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3"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4"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5"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6" name="Text Box 29"/>
            <p:cNvSpPr txBox="1">
              <a:spLocks noChangeArrowheads="1"/>
            </p:cNvSpPr>
            <p:nvPr/>
          </p:nvSpPr>
          <p:spPr bwMode="auto">
            <a:xfrm>
              <a:off x="1916" y="3017"/>
              <a:ext cx="380" cy="53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solidFill>
                  <a:prstClr val="black"/>
                </a:solidFill>
                <a:effectLst>
                  <a:outerShdw blurRad="38100" dist="38100" dir="2700000" algn="tl">
                    <a:srgbClr val="000000">
                      <a:alpha val="43137"/>
                    </a:srgbClr>
                  </a:outerShdw>
                </a:effectLst>
                <a:latin typeface="Arial Narrow" pitchFamily="34" charset="0"/>
              </a:endParaRPr>
            </a:p>
          </p:txBody>
        </p:sp>
        <p:sp>
          <p:nvSpPr>
            <p:cNvPr id="87"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chemeClr val="tx1">
                  <a:lumMod val="65000"/>
                  <a:lumOff val="35000"/>
                </a:schemeClr>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9"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chemeClr val="tx1">
                  <a:lumMod val="95000"/>
                  <a:lumOff val="5000"/>
                </a:schemeClr>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0"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3" name="Oval 65"/>
            <p:cNvSpPr>
              <a:spLocks noChangeArrowheads="1"/>
            </p:cNvSpPr>
            <p:nvPr/>
          </p:nvSpPr>
          <p:spPr bwMode="auto">
            <a:xfrm rot="1664989">
              <a:off x="1617" y="615"/>
              <a:ext cx="299" cy="365"/>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3" name="Oval 69"/>
            <p:cNvSpPr>
              <a:spLocks noChangeArrowheads="1"/>
            </p:cNvSpPr>
            <p:nvPr/>
          </p:nvSpPr>
          <p:spPr bwMode="auto">
            <a:xfrm>
              <a:off x="2219" y="871"/>
              <a:ext cx="101" cy="235"/>
            </a:xfrm>
            <a:prstGeom prst="ellipse">
              <a:avLst/>
            </a:prstGeom>
            <a:noFill/>
            <a:ln w="9525">
              <a:no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8" name="Oval 70"/>
            <p:cNvSpPr>
              <a:spLocks noChangeArrowheads="1"/>
            </p:cNvSpPr>
            <p:nvPr/>
          </p:nvSpPr>
          <p:spPr bwMode="auto">
            <a:xfrm rot="-1632420">
              <a:off x="1814" y="582"/>
              <a:ext cx="53" cy="121"/>
            </a:xfrm>
            <a:prstGeom prst="ellipse">
              <a:avLst/>
            </a:prstGeom>
            <a:noFill/>
            <a:ln w="9525">
              <a:solidFill>
                <a:srgbClr val="00CC66"/>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9" name="Text Box 86"/>
            <p:cNvSpPr txBox="1">
              <a:spLocks noChangeArrowheads="1"/>
            </p:cNvSpPr>
            <p:nvPr/>
          </p:nvSpPr>
          <p:spPr bwMode="auto">
            <a:xfrm>
              <a:off x="4241" y="428"/>
              <a:ext cx="1392" cy="1017"/>
            </a:xfrm>
            <a:prstGeom prst="rect">
              <a:avLst/>
            </a:prstGeom>
            <a:noFill/>
            <a:ln w="9525">
              <a:noFill/>
              <a:miter lim="800000"/>
              <a:headEnd/>
              <a:tailEnd/>
            </a:ln>
            <a:effectLst/>
          </p:spPr>
          <p:txBody>
            <a:bodyPr>
              <a:spAutoFit/>
            </a:bodyPr>
            <a:lstStyle/>
            <a:p>
              <a:pPr fontAlgn="auto">
                <a:lnSpc>
                  <a:spcPct val="150000"/>
                </a:lnSpc>
                <a:spcBef>
                  <a:spcPts val="0"/>
                </a:spcBef>
                <a:spcAft>
                  <a:spcPts val="0"/>
                </a:spcAft>
                <a:defRPr/>
              </a:pPr>
              <a:r>
                <a:rPr lang="es-ES" sz="800" b="1" dirty="0" smtClean="0">
                  <a:solidFill>
                    <a:prstClr val="black"/>
                  </a:solidFill>
                  <a:effectLst>
                    <a:outerShdw blurRad="38100" dist="38100" dir="2700000" algn="tl">
                      <a:srgbClr val="000000">
                        <a:alpha val="43137"/>
                      </a:srgbClr>
                    </a:outerShdw>
                  </a:effectLst>
                  <a:latin typeface="Calibri" pitchFamily="34" charset="0"/>
                  <a:cs typeface="Tahoma" pitchFamily="34" charset="0"/>
                </a:rPr>
                <a:t>F</a:t>
              </a:r>
              <a:r>
                <a:rPr lang="es-ES" sz="800" b="1" dirty="0">
                  <a:solidFill>
                    <a:prstClr val="black"/>
                  </a:solidFill>
                  <a:effectLst>
                    <a:outerShdw blurRad="38100" dist="38100" dir="2700000" algn="tl">
                      <a:srgbClr val="000000">
                        <a:alpha val="43137"/>
                      </a:srgbClr>
                    </a:outerShdw>
                  </a:effectLst>
                  <a:latin typeface="Calibri" pitchFamily="34" charset="0"/>
                  <a:cs typeface="Tahoma" pitchFamily="34" charset="0"/>
                </a:rPr>
                <a:t>. MONTES DE MARIA</a:t>
              </a:r>
            </a:p>
          </p:txBody>
        </p:sp>
        <p:sp>
          <p:nvSpPr>
            <p:cNvPr id="130" name="Rectangle 87"/>
            <p:cNvSpPr>
              <a:spLocks noChangeArrowheads="1"/>
            </p:cNvSpPr>
            <p:nvPr/>
          </p:nvSpPr>
          <p:spPr bwMode="auto">
            <a:xfrm>
              <a:off x="3960" y="450"/>
              <a:ext cx="1664" cy="1616"/>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31" name="Oval 97"/>
            <p:cNvSpPr>
              <a:spLocks noChangeArrowheads="1"/>
            </p:cNvSpPr>
            <p:nvPr/>
          </p:nvSpPr>
          <p:spPr bwMode="auto">
            <a:xfrm>
              <a:off x="4038" y="491"/>
              <a:ext cx="296" cy="331"/>
            </a:xfrm>
            <a:prstGeom prst="ellipse">
              <a:avLst/>
            </a:prstGeom>
            <a:solidFill>
              <a:srgbClr val="FF99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grpSp>
      <p:pic>
        <p:nvPicPr>
          <p:cNvPr id="3" name="Imagen 2"/>
          <p:cNvPicPr>
            <a:picLocks noChangeAspect="1"/>
          </p:cNvPicPr>
          <p:nvPr/>
        </p:nvPicPr>
        <p:blipFill>
          <a:blip r:embed="rId6"/>
          <a:stretch>
            <a:fillRect/>
          </a:stretch>
        </p:blipFill>
        <p:spPr>
          <a:xfrm>
            <a:off x="406874" y="2801620"/>
            <a:ext cx="1658256" cy="499915"/>
          </a:xfrm>
          <a:prstGeom prst="rect">
            <a:avLst/>
          </a:prstGeom>
        </p:spPr>
      </p:pic>
      <p:graphicFrame>
        <p:nvGraphicFramePr>
          <p:cNvPr id="5" name="Tabla 4"/>
          <p:cNvGraphicFramePr>
            <a:graphicFrameLocks noGrp="1"/>
          </p:cNvGraphicFramePr>
          <p:nvPr>
            <p:extLst>
              <p:ext uri="{D42A27DB-BD31-4B8C-83A1-F6EECF244321}">
                <p14:modId xmlns:p14="http://schemas.microsoft.com/office/powerpoint/2010/main" val="2666501617"/>
              </p:ext>
            </p:extLst>
          </p:nvPr>
        </p:nvGraphicFramePr>
        <p:xfrm>
          <a:off x="473892" y="3262324"/>
          <a:ext cx="4758012" cy="1921360"/>
        </p:xfrm>
        <a:graphic>
          <a:graphicData uri="http://schemas.openxmlformats.org/drawingml/2006/table">
            <a:tbl>
              <a:tblPr firstRow="1" bandRow="1">
                <a:tableStyleId>{5C22544A-7EE6-4342-B048-85BDC9FD1C3A}</a:tableStyleId>
              </a:tblPr>
              <a:tblGrid>
                <a:gridCol w="2309740"/>
                <a:gridCol w="2448272"/>
              </a:tblGrid>
              <a:tr h="274480">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a:t>
                      </a:r>
                      <a:endParaRPr lang="es-ES" sz="1200" dirty="0"/>
                    </a:p>
                  </a:txBody>
                  <a:tcPr/>
                </a:tc>
                <a:tc>
                  <a:txBody>
                    <a:bodyPr/>
                    <a:lstStyle/>
                    <a:p>
                      <a:r>
                        <a:rPr lang="es-ES" sz="1200" dirty="0" smtClean="0"/>
                        <a:t>35</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5</a:t>
                      </a:r>
                      <a:endParaRPr lang="es-ES" sz="1200" dirty="0"/>
                    </a:p>
                  </a:txBody>
                  <a:tcPr/>
                </a:tc>
              </a:tr>
              <a:tr h="274480">
                <a:tc>
                  <a:txBody>
                    <a:bodyPr/>
                    <a:lstStyle/>
                    <a:p>
                      <a:r>
                        <a:rPr lang="es-ES" sz="1200" dirty="0" smtClean="0"/>
                        <a:t>Destrucción BBP</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Homicidio Tentado </a:t>
                      </a:r>
                      <a:endParaRPr lang="es-ES" sz="1200" dirty="0"/>
                    </a:p>
                  </a:txBody>
                  <a:tcPr/>
                </a:tc>
                <a:tc>
                  <a:txBody>
                    <a:bodyPr/>
                    <a:lstStyle/>
                    <a:p>
                      <a:r>
                        <a:rPr lang="es-ES" sz="1200" dirty="0" smtClean="0"/>
                        <a:t>2</a:t>
                      </a:r>
                      <a:endParaRPr lang="es-ES" sz="1200" dirty="0"/>
                    </a:p>
                  </a:txBody>
                  <a:tcPr/>
                </a:tc>
              </a:tr>
            </a:tbl>
          </a:graphicData>
        </a:graphic>
      </p:graphicFrame>
    </p:spTree>
    <p:extLst>
      <p:ext uri="{BB962C8B-B14F-4D97-AF65-F5344CB8AC3E}">
        <p14:creationId xmlns:p14="http://schemas.microsoft.com/office/powerpoint/2010/main" val="1754981107"/>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algn="r"/>
            <a:r>
              <a:rPr lang="es-ES" sz="1600" b="1" cap="small" dirty="0" smtClean="0">
                <a:solidFill>
                  <a:srgbClr val="5AA2AE">
                    <a:lumMod val="20000"/>
                    <a:lumOff val="80000"/>
                  </a:srgbClr>
                </a:solidFill>
              </a:rPr>
              <a:t>Patrullero: 1</a:t>
            </a:r>
          </a:p>
          <a:p>
            <a:pPr algn="r"/>
            <a:r>
              <a:rPr lang="es-ES" sz="1600" b="1" cap="small" dirty="0" smtClean="0">
                <a:solidFill>
                  <a:srgbClr val="5AA2AE">
                    <a:lumMod val="20000"/>
                    <a:lumOff val="80000"/>
                  </a:srgbClr>
                </a:solidFill>
              </a:rPr>
              <a:t>Consolidado conductas punibles: 66</a:t>
            </a:r>
          </a:p>
          <a:p>
            <a:pPr algn="r"/>
            <a:r>
              <a:rPr lang="es-ES" sz="1600" b="1" cap="small" dirty="0" smtClean="0">
                <a:solidFill>
                  <a:srgbClr val="5AA2AE">
                    <a:lumMod val="20000"/>
                    <a:lumOff val="80000"/>
                  </a:srgbClr>
                </a:solidFill>
              </a:rPr>
              <a:t>Hechos: 25</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133</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80309382"/>
              </p:ext>
            </p:extLst>
          </p:nvPr>
        </p:nvGraphicFramePr>
        <p:xfrm>
          <a:off x="436841" y="620688"/>
          <a:ext cx="6955303" cy="200406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endParaRPr lang="en-US" sz="1800" b="1" kern="1200" cap="small" baseline="0" dirty="0" smtClean="0">
                        <a:solidFill>
                          <a:srgbClr val="FFFF66"/>
                        </a:solidFill>
                        <a:latin typeface="+mn-lt"/>
                        <a:ea typeface="+mn-ea"/>
                        <a:cs typeface="Arial" pitchFamily="34" charset="0"/>
                      </a:endParaRPr>
                    </a:p>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Becerra</a:t>
                      </a:r>
                    </a:p>
                    <a:p>
                      <a:pPr lvl="0" algn="ct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28</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360501043"/>
              </p:ext>
            </p:extLst>
          </p:nvPr>
        </p:nvGraphicFramePr>
        <p:xfrm>
          <a:off x="483527" y="3114486"/>
          <a:ext cx="6910088" cy="2474753"/>
        </p:xfrm>
        <a:graphic>
          <a:graphicData uri="http://schemas.openxmlformats.org/drawingml/2006/table">
            <a:tbl>
              <a:tblPr firstRow="1" bandRow="1">
                <a:tableStyleId>{5C22544A-7EE6-4342-B048-85BDC9FD1C3A}</a:tableStyleId>
              </a:tblPr>
              <a:tblGrid>
                <a:gridCol w="5186362"/>
                <a:gridCol w="1606886"/>
                <a:gridCol w="116840"/>
              </a:tblGrid>
              <a:tr h="823111">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651642">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JESÚS ANTONIO CRIADO ALVERNIA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2" name="Rectángulo 1"/>
          <p:cNvSpPr/>
          <p:nvPr/>
        </p:nvSpPr>
        <p:spPr>
          <a:xfrm>
            <a:off x="483526" y="2729106"/>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pSp>
        <p:nvGrpSpPr>
          <p:cNvPr id="49" name="Group 111"/>
          <p:cNvGrpSpPr>
            <a:grpSpLocks/>
          </p:cNvGrpSpPr>
          <p:nvPr/>
        </p:nvGrpSpPr>
        <p:grpSpPr bwMode="auto">
          <a:xfrm>
            <a:off x="8321447" y="2192360"/>
            <a:ext cx="3228081" cy="1944216"/>
            <a:chOff x="748" y="80"/>
            <a:chExt cx="6495" cy="4240"/>
          </a:xfrm>
        </p:grpSpPr>
        <p:sp>
          <p:nvSpPr>
            <p:cNvPr id="50"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2"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4"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3"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4"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6"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7"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8"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19"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0"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1"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4"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pic>
        <p:nvPicPr>
          <p:cNvPr id="3" name="Imagen 2"/>
          <p:cNvPicPr>
            <a:picLocks noChangeAspect="1"/>
          </p:cNvPicPr>
          <p:nvPr/>
        </p:nvPicPr>
        <p:blipFill>
          <a:blip r:embed="rId6"/>
          <a:stretch>
            <a:fillRect/>
          </a:stretch>
        </p:blipFill>
        <p:spPr>
          <a:xfrm>
            <a:off x="4151784" y="4192257"/>
            <a:ext cx="936104" cy="1036943"/>
          </a:xfrm>
          <a:prstGeom prst="rect">
            <a:avLst/>
          </a:prstGeom>
        </p:spPr>
      </p:pic>
    </p:spTree>
    <p:extLst>
      <p:ext uri="{BB962C8B-B14F-4D97-AF65-F5344CB8AC3E}">
        <p14:creationId xmlns:p14="http://schemas.microsoft.com/office/powerpoint/2010/main" val="3682932688"/>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algn="r"/>
            <a:r>
              <a:rPr lang="es-ES" sz="1600" b="1" cap="small" dirty="0">
                <a:solidFill>
                  <a:srgbClr val="5AA2AE">
                    <a:lumMod val="20000"/>
                    <a:lumOff val="80000"/>
                  </a:srgbClr>
                </a:solidFill>
              </a:rPr>
              <a:t>Patrullero: 1</a:t>
            </a:r>
          </a:p>
          <a:p>
            <a:pPr algn="r"/>
            <a:r>
              <a:rPr lang="es-ES" sz="1600" b="1" cap="small" dirty="0">
                <a:solidFill>
                  <a:srgbClr val="5AA2AE">
                    <a:lumMod val="20000"/>
                    <a:lumOff val="80000"/>
                  </a:srgbClr>
                </a:solidFill>
              </a:rPr>
              <a:t>Consolidado conductas punibles: 66</a:t>
            </a:r>
          </a:p>
          <a:p>
            <a:pPr algn="r"/>
            <a:r>
              <a:rPr lang="es-ES" sz="1600" b="1" cap="small" dirty="0">
                <a:solidFill>
                  <a:srgbClr val="5AA2AE">
                    <a:lumMod val="20000"/>
                    <a:lumOff val="80000"/>
                  </a:srgbClr>
                </a:solidFill>
              </a:rPr>
              <a:t>Hechos: 25</a:t>
            </a: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133</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781679248"/>
              </p:ext>
            </p:extLst>
          </p:nvPr>
        </p:nvGraphicFramePr>
        <p:xfrm>
          <a:off x="436841" y="620688"/>
          <a:ext cx="6955303" cy="200406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800" b="1" kern="1200" cap="small" baseline="0" dirty="0" smtClean="0">
                        <a:solidFill>
                          <a:srgbClr val="FFFF66"/>
                        </a:solidFill>
                        <a:latin typeface="+mn-lt"/>
                        <a:ea typeface="+mn-ea"/>
                        <a:cs typeface="Arial"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Becerra</a:t>
                      </a:r>
                    </a:p>
                    <a:p>
                      <a:pPr lvl="0" algn="ct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28</a:t>
            </a:r>
            <a:endParaRPr lang="es-ES" cap="small" dirty="0">
              <a:solidFill>
                <a:srgbClr val="C00000"/>
              </a:solidFill>
              <a:latin typeface="Agency FB" panose="020B0503020202020204" pitchFamily="34" charset="0"/>
            </a:endParaRPr>
          </a:p>
        </p:txBody>
      </p:sp>
      <p:pic>
        <p:nvPicPr>
          <p:cNvPr id="3" name="Imagen 2"/>
          <p:cNvPicPr>
            <a:picLocks noChangeAspect="1"/>
          </p:cNvPicPr>
          <p:nvPr/>
        </p:nvPicPr>
        <p:blipFill>
          <a:blip r:embed="rId4"/>
          <a:stretch>
            <a:fillRect/>
          </a:stretch>
        </p:blipFill>
        <p:spPr>
          <a:xfrm>
            <a:off x="406874" y="2801620"/>
            <a:ext cx="1658256" cy="499915"/>
          </a:xfrm>
          <a:prstGeom prst="rect">
            <a:avLst/>
          </a:prstGeom>
        </p:spPr>
      </p:pic>
      <p:graphicFrame>
        <p:nvGraphicFramePr>
          <p:cNvPr id="5" name="Tabla 4"/>
          <p:cNvGraphicFramePr>
            <a:graphicFrameLocks noGrp="1"/>
          </p:cNvGraphicFramePr>
          <p:nvPr>
            <p:extLst>
              <p:ext uri="{D42A27DB-BD31-4B8C-83A1-F6EECF244321}">
                <p14:modId xmlns:p14="http://schemas.microsoft.com/office/powerpoint/2010/main" val="2697307254"/>
              </p:ext>
            </p:extLst>
          </p:nvPr>
        </p:nvGraphicFramePr>
        <p:xfrm>
          <a:off x="473892" y="3262324"/>
          <a:ext cx="5478092" cy="2470320"/>
        </p:xfrm>
        <a:graphic>
          <a:graphicData uri="http://schemas.openxmlformats.org/drawingml/2006/table">
            <a:tbl>
              <a:tblPr firstRow="1" bandRow="1">
                <a:tableStyleId>{5C22544A-7EE6-4342-B048-85BDC9FD1C3A}</a:tableStyleId>
              </a:tblPr>
              <a:tblGrid>
                <a:gridCol w="2584163"/>
                <a:gridCol w="2893929"/>
              </a:tblGrid>
              <a:tr h="274480">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a:t>
                      </a:r>
                      <a:endParaRPr lang="es-ES" sz="1200" dirty="0"/>
                    </a:p>
                  </a:txBody>
                  <a:tcPr/>
                </a:tc>
                <a:tc>
                  <a:txBody>
                    <a:bodyPr/>
                    <a:lstStyle/>
                    <a:p>
                      <a:r>
                        <a:rPr lang="es-ES" sz="1200" dirty="0" smtClean="0"/>
                        <a:t>23</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14</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7</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6</a:t>
                      </a:r>
                      <a:endParaRPr lang="es-ES" sz="1200" dirty="0"/>
                    </a:p>
                  </a:txBody>
                  <a:tcPr/>
                </a:tc>
              </a:tr>
              <a:tr h="274480">
                <a:tc>
                  <a:txBody>
                    <a:bodyPr/>
                    <a:lstStyle/>
                    <a:p>
                      <a:r>
                        <a:rPr lang="es-ES" sz="1200" dirty="0" smtClean="0"/>
                        <a:t>Tortura</a:t>
                      </a:r>
                      <a:endParaRPr lang="es-ES" sz="1200" dirty="0"/>
                    </a:p>
                  </a:txBody>
                  <a:tcPr/>
                </a:tc>
                <a:tc>
                  <a:txBody>
                    <a:bodyPr/>
                    <a:lstStyle/>
                    <a:p>
                      <a:r>
                        <a:rPr lang="es-ES" sz="1200" dirty="0" smtClean="0"/>
                        <a:t>6</a:t>
                      </a:r>
                      <a:endParaRPr lang="es-ES" sz="1200" dirty="0"/>
                    </a:p>
                  </a:txBody>
                  <a:tcPr/>
                </a:tc>
              </a:tr>
              <a:tr h="274480">
                <a:tc>
                  <a:txBody>
                    <a:bodyPr/>
                    <a:lstStyle/>
                    <a:p>
                      <a:r>
                        <a:rPr lang="es-ES" sz="1200" dirty="0" smtClean="0"/>
                        <a:t>Destrucción BBP</a:t>
                      </a:r>
                      <a:endParaRPr lang="es-ES" sz="1200" dirty="0"/>
                    </a:p>
                  </a:txBody>
                  <a:tcPr/>
                </a:tc>
                <a:tc>
                  <a:txBody>
                    <a:bodyPr/>
                    <a:lstStyle/>
                    <a:p>
                      <a:r>
                        <a:rPr lang="es-ES" sz="1200" dirty="0" smtClean="0"/>
                        <a:t>7</a:t>
                      </a:r>
                      <a:endParaRPr lang="es-ES" sz="1200" dirty="0"/>
                    </a:p>
                  </a:txBody>
                  <a:tcPr/>
                </a:tc>
              </a:tr>
            </a:tbl>
          </a:graphicData>
        </a:graphic>
      </p:graphicFrame>
      <p:pic>
        <p:nvPicPr>
          <p:cNvPr id="2" name="Imagen 1"/>
          <p:cNvPicPr>
            <a:picLocks noChangeAspect="1"/>
          </p:cNvPicPr>
          <p:nvPr/>
        </p:nvPicPr>
        <p:blipFill>
          <a:blip r:embed="rId5"/>
          <a:stretch>
            <a:fillRect/>
          </a:stretch>
        </p:blipFill>
        <p:spPr>
          <a:xfrm>
            <a:off x="7747283" y="2205684"/>
            <a:ext cx="3243353" cy="1956986"/>
          </a:xfrm>
          <a:prstGeom prst="rect">
            <a:avLst/>
          </a:prstGeom>
        </p:spPr>
      </p:pic>
    </p:spTree>
    <p:extLst>
      <p:ext uri="{BB962C8B-B14F-4D97-AF65-F5344CB8AC3E}">
        <p14:creationId xmlns:p14="http://schemas.microsoft.com/office/powerpoint/2010/main" val="378342461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a:solidFill>
                  <a:srgbClr val="5AA2AE">
                    <a:lumMod val="20000"/>
                    <a:lumOff val="80000"/>
                  </a:srgbClr>
                </a:solidFill>
              </a:rPr>
              <a:t>Comandante: 1</a:t>
            </a:r>
          </a:p>
          <a:p>
            <a:pPr algn="r"/>
            <a:r>
              <a:rPr lang="es-ES" sz="1600" b="1" cap="small" dirty="0">
                <a:solidFill>
                  <a:srgbClr val="5AA2AE">
                    <a:lumMod val="20000"/>
                    <a:lumOff val="80000"/>
                  </a:srgbClr>
                </a:solidFill>
              </a:rPr>
              <a:t>Consolidado conductas punibles: 15</a:t>
            </a:r>
          </a:p>
          <a:p>
            <a:pPr algn="r"/>
            <a:r>
              <a:rPr lang="es-ES" sz="1600" b="1" cap="small" dirty="0">
                <a:solidFill>
                  <a:srgbClr val="5AA2AE">
                    <a:lumMod val="20000"/>
                    <a:lumOff val="80000"/>
                  </a:srgbClr>
                </a:solidFill>
              </a:rPr>
              <a:t>Hechos: 6</a:t>
            </a:r>
          </a:p>
          <a:p>
            <a:pPr algn="r"/>
            <a:r>
              <a:rPr lang="es-ES" sz="1600" b="1" cap="small" dirty="0">
                <a:solidFill>
                  <a:srgbClr val="5AA2AE">
                    <a:lumMod val="20000"/>
                    <a:lumOff val="80000"/>
                  </a:srgbClr>
                </a:solidFill>
              </a:rPr>
              <a:t>Total víctimas: -</a:t>
            </a:r>
          </a:p>
        </p:txBody>
      </p:sp>
      <p:graphicFrame>
        <p:nvGraphicFramePr>
          <p:cNvPr id="17" name="16 Tabla"/>
          <p:cNvGraphicFramePr>
            <a:graphicFrameLocks noGrp="1"/>
          </p:cNvGraphicFramePr>
          <p:nvPr>
            <p:extLst>
              <p:ext uri="{D42A27DB-BD31-4B8C-83A1-F6EECF244321}">
                <p14:modId xmlns:p14="http://schemas.microsoft.com/office/powerpoint/2010/main" val="3517793583"/>
              </p:ext>
            </p:extLst>
          </p:nvPr>
        </p:nvGraphicFramePr>
        <p:xfrm>
          <a:off x="436841" y="620688"/>
          <a:ext cx="6955303" cy="195072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endParaRPr lang="en-US" sz="1800" b="1" kern="1200" cap="small" baseline="0" dirty="0" smtClean="0">
                        <a:solidFill>
                          <a:srgbClr val="FFFF66"/>
                        </a:solidFill>
                        <a:latin typeface="+mn-lt"/>
                        <a:ea typeface="+mn-ea"/>
                        <a:cs typeface="Arial" pitchFamily="34" charset="0"/>
                      </a:endParaRPr>
                    </a:p>
                    <a:p>
                      <a:pPr lvl="0" algn="ct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endParaRPr lang="es-ES" sz="1050" dirty="0" smtClean="0"/>
                    </a:p>
                  </a:txBody>
                  <a:tcPr/>
                </a:tc>
                <a:tc>
                  <a:txBody>
                    <a:bodyPr/>
                    <a:lstStyle/>
                    <a:p>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29</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2285496174"/>
              </p:ext>
            </p:extLst>
          </p:nvPr>
        </p:nvGraphicFramePr>
        <p:xfrm>
          <a:off x="483527" y="3114486"/>
          <a:ext cx="6910088" cy="2474753"/>
        </p:xfrm>
        <a:graphic>
          <a:graphicData uri="http://schemas.openxmlformats.org/drawingml/2006/table">
            <a:tbl>
              <a:tblPr firstRow="1" bandRow="1">
                <a:tableStyleId>{5C22544A-7EE6-4342-B048-85BDC9FD1C3A}</a:tableStyleId>
              </a:tblPr>
              <a:tblGrid>
                <a:gridCol w="5186362"/>
                <a:gridCol w="1606886"/>
                <a:gridCol w="116840"/>
              </a:tblGrid>
              <a:tr h="823111">
                <a:tc gridSpan="3">
                  <a:txBody>
                    <a:bodyPr/>
                    <a:lstStyle/>
                    <a:p>
                      <a:pPr marL="0" indent="0" algn="ctr" defTabSz="179388"/>
                      <a:r>
                        <a:rPr lang="es-ES" sz="1400" dirty="0" smtClean="0">
                          <a:solidFill>
                            <a:srgbClr val="FFFFCC"/>
                          </a:solidFill>
                        </a:rPr>
                        <a:t>POSTULADO</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651642">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JOSÉ ALBEIRO GARCÍA ZAMBRANO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sp>
        <p:nvSpPr>
          <p:cNvPr id="2" name="Rectángulo 1"/>
          <p:cNvSpPr/>
          <p:nvPr/>
        </p:nvSpPr>
        <p:spPr>
          <a:xfrm>
            <a:off x="483526" y="2729106"/>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pSp>
        <p:nvGrpSpPr>
          <p:cNvPr id="58" name="Group 2"/>
          <p:cNvGrpSpPr>
            <a:grpSpLocks/>
          </p:cNvGrpSpPr>
          <p:nvPr/>
        </p:nvGrpSpPr>
        <p:grpSpPr bwMode="auto">
          <a:xfrm>
            <a:off x="8106437" y="2079146"/>
            <a:ext cx="2592288" cy="2420888"/>
            <a:chOff x="0" y="0"/>
            <a:chExt cx="5725" cy="5713"/>
          </a:xfrm>
        </p:grpSpPr>
        <p:sp>
          <p:nvSpPr>
            <p:cNvPr id="59"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0"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1"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2"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3"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4"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5"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6"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7"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8"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69"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0"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1"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2"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3"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4"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5"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6"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7"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8"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79"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0"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1"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2"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3"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4"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5"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86"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7"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89"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0"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3" name="Text Box 54"/>
            <p:cNvSpPr txBox="1">
              <a:spLocks noChangeArrowheads="1"/>
            </p:cNvSpPr>
            <p:nvPr/>
          </p:nvSpPr>
          <p:spPr bwMode="auto">
            <a:xfrm>
              <a:off x="3395" y="850"/>
              <a:ext cx="2330" cy="54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BL. TOLIMA</a:t>
              </a:r>
              <a:endParaRPr lang="es-ES" sz="900" b="1" dirty="0">
                <a:effectLst>
                  <a:outerShdw blurRad="38100" dist="38100" dir="2700000" algn="tl">
                    <a:srgbClr val="000000">
                      <a:alpha val="43137"/>
                    </a:srgbClr>
                  </a:outerShdw>
                </a:effectLst>
                <a:latin typeface="Calibri" pitchFamily="34" charset="0"/>
              </a:endParaRPr>
            </a:p>
          </p:txBody>
        </p:sp>
        <p:sp>
          <p:nvSpPr>
            <p:cNvPr id="123" name="Rectangle 56"/>
            <p:cNvSpPr>
              <a:spLocks noChangeArrowheads="1"/>
            </p:cNvSpPr>
            <p:nvPr/>
          </p:nvSpPr>
          <p:spPr bwMode="auto">
            <a:xfrm>
              <a:off x="2808" y="680"/>
              <a:ext cx="2385" cy="85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Oval 68"/>
            <p:cNvSpPr>
              <a:spLocks noChangeArrowheads="1"/>
            </p:cNvSpPr>
            <p:nvPr/>
          </p:nvSpPr>
          <p:spPr bwMode="auto">
            <a:xfrm rot="5400000">
              <a:off x="2856" y="911"/>
              <a:ext cx="440" cy="318"/>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pic>
        <p:nvPicPr>
          <p:cNvPr id="4" name="Imagen 3"/>
          <p:cNvPicPr>
            <a:picLocks noChangeAspect="1"/>
          </p:cNvPicPr>
          <p:nvPr/>
        </p:nvPicPr>
        <p:blipFill>
          <a:blip r:embed="rId4"/>
          <a:stretch>
            <a:fillRect/>
          </a:stretch>
        </p:blipFill>
        <p:spPr>
          <a:xfrm>
            <a:off x="3719736" y="4182221"/>
            <a:ext cx="1152128" cy="1190995"/>
          </a:xfrm>
          <a:prstGeom prst="rect">
            <a:avLst/>
          </a:prstGeom>
        </p:spPr>
      </p:pic>
    </p:spTree>
    <p:extLst>
      <p:ext uri="{BB962C8B-B14F-4D97-AF65-F5344CB8AC3E}">
        <p14:creationId xmlns:p14="http://schemas.microsoft.com/office/powerpoint/2010/main" val="772347363"/>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smtClean="0">
                <a:solidFill>
                  <a:srgbClr val="5AA2AE">
                    <a:lumMod val="20000"/>
                    <a:lumOff val="80000"/>
                  </a:srgbClr>
                </a:solidFill>
              </a:rPr>
              <a:t>Comandante: 1</a:t>
            </a:r>
          </a:p>
          <a:p>
            <a:pPr algn="r"/>
            <a:r>
              <a:rPr lang="es-ES" sz="1600" b="1" cap="small" dirty="0" smtClean="0">
                <a:solidFill>
                  <a:srgbClr val="5AA2AE">
                    <a:lumMod val="20000"/>
                    <a:lumOff val="80000"/>
                  </a:srgbClr>
                </a:solidFill>
              </a:rPr>
              <a:t>Consolidado conductas punibles: 15</a:t>
            </a:r>
          </a:p>
          <a:p>
            <a:pPr algn="r"/>
            <a:r>
              <a:rPr lang="es-ES" sz="1600" b="1" cap="small" dirty="0" smtClean="0">
                <a:solidFill>
                  <a:srgbClr val="5AA2AE">
                    <a:lumMod val="20000"/>
                    <a:lumOff val="80000"/>
                  </a:srgbClr>
                </a:solidFill>
              </a:rPr>
              <a:t>Hechos: 6</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2278380"/>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800" b="1" kern="1200" cap="small" baseline="0" dirty="0" smtClean="0">
                        <a:solidFill>
                          <a:srgbClr val="FFFF66"/>
                        </a:solidFill>
                        <a:latin typeface="+mn-lt"/>
                        <a:ea typeface="+mn-ea"/>
                        <a:cs typeface="Arial" pitchFamily="34" charset="0"/>
                      </a:endParaRPr>
                    </a:p>
                    <a:p>
                      <a:pPr lvl="0" algn="ct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sz="1800" b="1" kern="1200" cap="small" baseline="0" dirty="0" smtClean="0">
                        <a:solidFill>
                          <a:srgbClr val="FFFF66"/>
                        </a:solidFill>
                        <a:latin typeface="+mn-lt"/>
                        <a:ea typeface="+mn-ea"/>
                        <a:cs typeface="+mn-cs"/>
                      </a:endParaRPr>
                    </a:p>
                    <a:p>
                      <a:pPr lvl="0" algn="ct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Ricardo</a:t>
                      </a:r>
                      <a:r>
                        <a:rPr lang="es-ES" sz="1050" baseline="0" dirty="0" smtClean="0"/>
                        <a:t> Rendón Puerta</a:t>
                      </a:r>
                    </a:p>
                    <a:p>
                      <a:endParaRPr lang="es-ES" sz="1050" baseline="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24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29</a:t>
            </a:r>
            <a:endParaRPr lang="es-ES" cap="small" dirty="0">
              <a:solidFill>
                <a:srgbClr val="C00000"/>
              </a:solidFill>
              <a:latin typeface="Agency FB" panose="020B0503020202020204" pitchFamily="34" charset="0"/>
            </a:endParaRPr>
          </a:p>
        </p:txBody>
      </p:sp>
      <p:pic>
        <p:nvPicPr>
          <p:cNvPr id="3" name="Imagen 2"/>
          <p:cNvPicPr>
            <a:picLocks noChangeAspect="1"/>
          </p:cNvPicPr>
          <p:nvPr/>
        </p:nvPicPr>
        <p:blipFill>
          <a:blip r:embed="rId4"/>
          <a:stretch>
            <a:fillRect/>
          </a:stretch>
        </p:blipFill>
        <p:spPr>
          <a:xfrm>
            <a:off x="436841" y="2879626"/>
            <a:ext cx="1658256" cy="499915"/>
          </a:xfrm>
          <a:prstGeom prst="rect">
            <a:avLst/>
          </a:prstGeom>
        </p:spPr>
      </p:pic>
      <p:graphicFrame>
        <p:nvGraphicFramePr>
          <p:cNvPr id="5" name="Tabla 4"/>
          <p:cNvGraphicFramePr>
            <a:graphicFrameLocks noGrp="1"/>
          </p:cNvGraphicFramePr>
          <p:nvPr>
            <p:extLst>
              <p:ext uri="{D42A27DB-BD31-4B8C-83A1-F6EECF244321}">
                <p14:modId xmlns:p14="http://schemas.microsoft.com/office/powerpoint/2010/main" val="4160006581"/>
              </p:ext>
            </p:extLst>
          </p:nvPr>
        </p:nvGraphicFramePr>
        <p:xfrm>
          <a:off x="473892" y="3262324"/>
          <a:ext cx="6834669" cy="2470320"/>
        </p:xfrm>
        <a:graphic>
          <a:graphicData uri="http://schemas.openxmlformats.org/drawingml/2006/table">
            <a:tbl>
              <a:tblPr firstRow="1" bandRow="1">
                <a:tableStyleId>{5C22544A-7EE6-4342-B048-85BDC9FD1C3A}</a:tableStyleId>
              </a:tblPr>
              <a:tblGrid>
                <a:gridCol w="3677892"/>
                <a:gridCol w="3156777"/>
              </a:tblGrid>
              <a:tr h="274480">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4</a:t>
                      </a:r>
                      <a:endParaRPr lang="es-ES" sz="1200" dirty="0"/>
                    </a:p>
                  </a:txBody>
                  <a:tcPr/>
                </a:tc>
              </a:tr>
              <a:tr h="274480">
                <a:tc>
                  <a:txBody>
                    <a:bodyPr/>
                    <a:lstStyle/>
                    <a:p>
                      <a:r>
                        <a:rPr lang="es-ES" sz="1200" dirty="0" smtClean="0"/>
                        <a:t>Concierto para Delinquir</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Apropiación de Bienes protegidos</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Entrenamiento de Actividades</a:t>
                      </a:r>
                      <a:r>
                        <a:rPr lang="es-ES" sz="1200" baseline="0" dirty="0" smtClean="0"/>
                        <a:t> ilícitas</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Tortura</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Violación</a:t>
                      </a:r>
                      <a:r>
                        <a:rPr lang="es-ES" sz="1200" baseline="0" dirty="0" smtClean="0"/>
                        <a:t> de Habitación Ajena</a:t>
                      </a:r>
                      <a:endParaRPr lang="es-ES" sz="1200" dirty="0"/>
                    </a:p>
                  </a:txBody>
                  <a:tcPr/>
                </a:tc>
                <a:tc>
                  <a:txBody>
                    <a:bodyPr/>
                    <a:lstStyle/>
                    <a:p>
                      <a:r>
                        <a:rPr lang="es-ES" sz="1200" dirty="0" smtClean="0"/>
                        <a:t>2</a:t>
                      </a:r>
                      <a:endParaRPr lang="es-ES" sz="1200" dirty="0"/>
                    </a:p>
                  </a:txBody>
                  <a:tcPr/>
                </a:tc>
              </a:tr>
            </a:tbl>
          </a:graphicData>
        </a:graphic>
      </p:graphicFrame>
      <p:pic>
        <p:nvPicPr>
          <p:cNvPr id="4" name="Imagen 3"/>
          <p:cNvPicPr>
            <a:picLocks noChangeAspect="1"/>
          </p:cNvPicPr>
          <p:nvPr/>
        </p:nvPicPr>
        <p:blipFill>
          <a:blip r:embed="rId5"/>
          <a:stretch>
            <a:fillRect/>
          </a:stretch>
        </p:blipFill>
        <p:spPr>
          <a:xfrm>
            <a:off x="8104020" y="2204864"/>
            <a:ext cx="2597121" cy="2432515"/>
          </a:xfrm>
          <a:prstGeom prst="rect">
            <a:avLst/>
          </a:prstGeom>
        </p:spPr>
      </p:pic>
    </p:spTree>
    <p:extLst>
      <p:ext uri="{BB962C8B-B14F-4D97-AF65-F5344CB8AC3E}">
        <p14:creationId xmlns:p14="http://schemas.microsoft.com/office/powerpoint/2010/main" val="2438732296"/>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6973443" y="385803"/>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Patrulleros: 3</a:t>
            </a:r>
          </a:p>
          <a:p>
            <a:pPr algn="r"/>
            <a:r>
              <a:rPr lang="es-ES" sz="1600" b="1" cap="small" dirty="0" smtClean="0">
                <a:solidFill>
                  <a:schemeClr val="accent5">
                    <a:lumMod val="20000"/>
                    <a:lumOff val="80000"/>
                  </a:schemeClr>
                </a:solidFill>
              </a:rPr>
              <a:t>Consolidado conductas punibles: 136</a:t>
            </a:r>
          </a:p>
          <a:p>
            <a:pPr algn="r"/>
            <a:r>
              <a:rPr lang="es-ES" sz="1600" b="1" cap="small" dirty="0" smtClean="0">
                <a:solidFill>
                  <a:schemeClr val="accent5">
                    <a:lumMod val="20000"/>
                    <a:lumOff val="80000"/>
                  </a:schemeClr>
                </a:solidFill>
              </a:rPr>
              <a:t>Hechos: 74</a:t>
            </a:r>
            <a:endParaRPr lang="es-ES" sz="1600" b="1" cap="small" dirty="0">
              <a:solidFill>
                <a:schemeClr val="accent5">
                  <a:lumMod val="20000"/>
                  <a:lumOff val="80000"/>
                </a:schemeClr>
              </a:solidFill>
            </a:endParaRPr>
          </a:p>
          <a:p>
            <a:pPr algn="r"/>
            <a:r>
              <a:rPr lang="es-ES" sz="1600" b="1" cap="small" dirty="0">
                <a:solidFill>
                  <a:schemeClr val="accent5">
                    <a:lumMod val="20000"/>
                    <a:lumOff val="80000"/>
                  </a:schemeClr>
                </a:solidFill>
              </a:rPr>
              <a:t>Total víctimas: </a:t>
            </a:r>
            <a:r>
              <a:rPr lang="es-ES" sz="1600" b="1" cap="small" dirty="0" smtClean="0">
                <a:solidFill>
                  <a:schemeClr val="accent5">
                    <a:lumMod val="20000"/>
                    <a:lumOff val="80000"/>
                  </a:schemeClr>
                </a:solidFill>
              </a:rPr>
              <a:t>213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718389339"/>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baseline="0" dirty="0" smtClean="0">
                          <a:solidFill>
                            <a:srgbClr val="FFFF66"/>
                          </a:solidFill>
                          <a:latin typeface="+mn-lt"/>
                          <a:ea typeface="+mn-ea"/>
                          <a:cs typeface="+mn-cs"/>
                        </a:rPr>
                        <a:t>Autodefensas Unidas de Colombia AUC - Frente Héctor Julio Peinado 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 Roso</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27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30</a:t>
            </a:r>
            <a:endParaRPr lang="es-ES" cap="small" dirty="0">
              <a:solidFill>
                <a:srgbClr val="C00000"/>
              </a:solidFill>
              <a:latin typeface="Agency FB" panose="020B0503020202020204" pitchFamily="34" charset="0"/>
            </a:endParaRPr>
          </a:p>
        </p:txBody>
      </p:sp>
      <p:sp>
        <p:nvSpPr>
          <p:cNvPr id="7" name="CuadroTexto 6"/>
          <p:cNvSpPr txBox="1"/>
          <p:nvPr/>
        </p:nvSpPr>
        <p:spPr>
          <a:xfrm>
            <a:off x="1853903" y="4131761"/>
            <a:ext cx="4284476" cy="1200329"/>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por postulados</a:t>
            </a:r>
            <a:endParaRPr lang="es-CO" dirty="0">
              <a:solidFill>
                <a:schemeClr val="accent5">
                  <a:lumMod val="75000"/>
                </a:schemeClr>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1812557270"/>
              </p:ext>
            </p:extLst>
          </p:nvPr>
        </p:nvGraphicFramePr>
        <p:xfrm>
          <a:off x="483527" y="3114487"/>
          <a:ext cx="6910088" cy="2376240"/>
        </p:xfrm>
        <a:graphic>
          <a:graphicData uri="http://schemas.openxmlformats.org/drawingml/2006/table">
            <a:tbl>
              <a:tblPr firstRow="1" bandRow="1">
                <a:tableStyleId>{5C22544A-7EE6-4342-B048-85BDC9FD1C3A}</a:tableStyleId>
              </a:tblPr>
              <a:tblGrid>
                <a:gridCol w="5186362"/>
                <a:gridCol w="1606886"/>
                <a:gridCol w="116840"/>
              </a:tblGrid>
              <a:tr h="364560">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547267">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WILSON SALAZAR CARRASCAL</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rowSpan="3">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547267">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2. WHORIS</a:t>
                      </a:r>
                      <a:r>
                        <a:rPr lang="es-CO" sz="1200" b="1" i="0" u="none" strike="noStrike" baseline="0" dirty="0" smtClean="0">
                          <a:solidFill>
                            <a:schemeClr val="accent1">
                              <a:lumMod val="75000"/>
                            </a:schemeClr>
                          </a:solidFill>
                          <a:effectLst/>
                          <a:latin typeface="Calibri" panose="020F0502020204030204" pitchFamily="34" charset="0"/>
                        </a:rPr>
                        <a:t> SUELTA RODRÍGUEZ</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547267">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3. FRANCISCO</a:t>
                      </a:r>
                      <a:r>
                        <a:rPr lang="es-CO" sz="1200" b="1" i="0" u="none" strike="noStrike" baseline="0" dirty="0" smtClean="0">
                          <a:solidFill>
                            <a:schemeClr val="accent1">
                              <a:lumMod val="75000"/>
                            </a:schemeClr>
                          </a:solidFill>
                          <a:effectLst/>
                          <a:latin typeface="Calibri" panose="020F0502020204030204" pitchFamily="34" charset="0"/>
                        </a:rPr>
                        <a:t> ALBERTO PACHECO ROMERO</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pSp>
        <p:nvGrpSpPr>
          <p:cNvPr id="52" name="Group 111"/>
          <p:cNvGrpSpPr>
            <a:grpSpLocks/>
          </p:cNvGrpSpPr>
          <p:nvPr/>
        </p:nvGrpSpPr>
        <p:grpSpPr bwMode="auto">
          <a:xfrm>
            <a:off x="8321447" y="2192360"/>
            <a:ext cx="3228081" cy="1944216"/>
            <a:chOff x="748" y="80"/>
            <a:chExt cx="649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0"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1"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4"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483526" y="2729106"/>
            <a:ext cx="2396810"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Discriminación por postulados</a:t>
            </a:r>
          </a:p>
        </p:txBody>
      </p:sp>
      <p:pic>
        <p:nvPicPr>
          <p:cNvPr id="3" name="Imagen 2"/>
          <p:cNvPicPr>
            <a:picLocks noChangeAspect="1"/>
          </p:cNvPicPr>
          <p:nvPr/>
        </p:nvPicPr>
        <p:blipFill>
          <a:blip r:embed="rId7"/>
          <a:stretch>
            <a:fillRect/>
          </a:stretch>
        </p:blipFill>
        <p:spPr>
          <a:xfrm>
            <a:off x="3914492" y="3469223"/>
            <a:ext cx="525324" cy="656655"/>
          </a:xfrm>
          <a:prstGeom prst="rect">
            <a:avLst/>
          </a:prstGeom>
        </p:spPr>
      </p:pic>
      <p:pic>
        <p:nvPicPr>
          <p:cNvPr id="10" name="Imagen 9"/>
          <p:cNvPicPr>
            <a:picLocks noChangeAspect="1"/>
          </p:cNvPicPr>
          <p:nvPr/>
        </p:nvPicPr>
        <p:blipFill>
          <a:blip r:embed="rId8"/>
          <a:stretch>
            <a:fillRect/>
          </a:stretch>
        </p:blipFill>
        <p:spPr>
          <a:xfrm>
            <a:off x="3914492" y="4192258"/>
            <a:ext cx="525324" cy="529668"/>
          </a:xfrm>
          <a:prstGeom prst="rect">
            <a:avLst/>
          </a:prstGeom>
        </p:spPr>
      </p:pic>
      <p:pic>
        <p:nvPicPr>
          <p:cNvPr id="11" name="Imagen 10"/>
          <p:cNvPicPr>
            <a:picLocks noChangeAspect="1"/>
          </p:cNvPicPr>
          <p:nvPr/>
        </p:nvPicPr>
        <p:blipFill>
          <a:blip r:embed="rId9"/>
          <a:stretch>
            <a:fillRect/>
          </a:stretch>
        </p:blipFill>
        <p:spPr>
          <a:xfrm>
            <a:off x="3853304" y="4782424"/>
            <a:ext cx="586512" cy="708303"/>
          </a:xfrm>
          <a:prstGeom prst="rect">
            <a:avLst/>
          </a:prstGeom>
        </p:spPr>
      </p:pic>
    </p:spTree>
    <p:extLst>
      <p:ext uri="{BB962C8B-B14F-4D97-AF65-F5344CB8AC3E}">
        <p14:creationId xmlns:p14="http://schemas.microsoft.com/office/powerpoint/2010/main" val="332568766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836713"/>
            <a:ext cx="11275449" cy="2016224"/>
          </a:xfrm>
        </p:spPr>
        <p:txBody>
          <a:bodyPr>
            <a:normAutofit/>
          </a:bodyPr>
          <a:lstStyle/>
          <a:p>
            <a:pPr>
              <a:defRPr/>
            </a:pPr>
            <a:r>
              <a:rPr lang="es-ES" dirty="0" err="1">
                <a:solidFill>
                  <a:schemeClr val="tx2">
                    <a:tint val="100000"/>
                    <a:shade val="90000"/>
                    <a:satMod val="250000"/>
                    <a:alpha val="100000"/>
                  </a:schemeClr>
                </a:solidFill>
              </a:rPr>
              <a:t>SalaS</a:t>
            </a:r>
            <a:r>
              <a:rPr lang="es-ES" dirty="0">
                <a:solidFill>
                  <a:schemeClr val="tx2">
                    <a:tint val="100000"/>
                    <a:shade val="90000"/>
                    <a:satMod val="250000"/>
                    <a:alpha val="100000"/>
                  </a:schemeClr>
                </a:solidFill>
              </a:rPr>
              <a:t> de Justicia y Paz </a:t>
            </a:r>
            <a:br>
              <a:rPr lang="es-ES" dirty="0">
                <a:solidFill>
                  <a:schemeClr val="tx2">
                    <a:tint val="100000"/>
                    <a:shade val="90000"/>
                    <a:satMod val="250000"/>
                    <a:alpha val="100000"/>
                  </a:schemeClr>
                </a:solidFill>
              </a:rPr>
            </a:br>
            <a:r>
              <a:rPr lang="es-ES" dirty="0" err="1">
                <a:solidFill>
                  <a:schemeClr val="tx2">
                    <a:tint val="100000"/>
                    <a:shade val="90000"/>
                    <a:satMod val="250000"/>
                    <a:alpha val="100000"/>
                  </a:schemeClr>
                </a:solidFill>
              </a:rPr>
              <a:t>TribunalES</a:t>
            </a:r>
            <a:r>
              <a:rPr lang="es-ES" dirty="0">
                <a:solidFill>
                  <a:schemeClr val="tx2">
                    <a:tint val="100000"/>
                    <a:shade val="90000"/>
                    <a:satMod val="250000"/>
                    <a:alpha val="100000"/>
                  </a:schemeClr>
                </a:solidFill>
              </a:rPr>
              <a:t> </a:t>
            </a:r>
            <a:r>
              <a:rPr lang="es-ES" dirty="0" err="1">
                <a:solidFill>
                  <a:schemeClr val="tx2">
                    <a:tint val="100000"/>
                    <a:shade val="90000"/>
                    <a:satMod val="250000"/>
                    <a:alpha val="100000"/>
                  </a:schemeClr>
                </a:solidFill>
              </a:rPr>
              <a:t>SuperiorES</a:t>
            </a:r>
            <a:r>
              <a:rPr lang="es-ES" dirty="0">
                <a:solidFill>
                  <a:schemeClr val="tx2">
                    <a:tint val="100000"/>
                    <a:shade val="90000"/>
                    <a:satMod val="250000"/>
                    <a:alpha val="100000"/>
                  </a:schemeClr>
                </a:solidFill>
              </a:rPr>
              <a:t> de Bogotá, MEDELLÍN Y BARRANQUILLA</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091444" y="3212976"/>
            <a:ext cx="10225136" cy="3323987"/>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smtClean="0">
                <a:solidFill>
                  <a:schemeClr val="bg1"/>
                </a:solidFill>
                <a:latin typeface="+mj-lt"/>
              </a:rPr>
              <a:t>DISCRIMINACIÓN SENTENCIAS </a:t>
            </a:r>
          </a:p>
          <a:p>
            <a:pPr algn="ctr"/>
            <a:r>
              <a:rPr lang="es-ES" sz="3200" dirty="0" smtClean="0">
                <a:solidFill>
                  <a:schemeClr val="bg1"/>
                </a:solidFill>
                <a:latin typeface="+mj-lt"/>
              </a:rPr>
              <a:t>A 2017</a:t>
            </a:r>
          </a:p>
          <a:p>
            <a:pPr algn="ctr"/>
            <a:endParaRPr lang="es-ES" sz="3200" dirty="0" smtClean="0">
              <a:solidFill>
                <a:schemeClr val="bg1"/>
              </a:solidFill>
              <a:latin typeface="+mj-lt"/>
            </a:endParaRP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extLst>
      <p:ext uri="{BB962C8B-B14F-4D97-AF65-F5344CB8AC3E}">
        <p14:creationId xmlns:p14="http://schemas.microsoft.com/office/powerpoint/2010/main" val="2854323954"/>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52 CuadroTexto"/>
          <p:cNvSpPr txBox="1"/>
          <p:nvPr/>
        </p:nvSpPr>
        <p:spPr>
          <a:xfrm>
            <a:off x="7032104" y="695134"/>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chemeClr val="accent5">
                    <a:lumMod val="20000"/>
                    <a:lumOff val="80000"/>
                  </a:schemeClr>
                </a:solidFill>
              </a:rPr>
              <a:t>Patrulleros: 3</a:t>
            </a:r>
          </a:p>
          <a:p>
            <a:pPr algn="r"/>
            <a:r>
              <a:rPr lang="es-ES" sz="1600" b="1" cap="small" dirty="0">
                <a:solidFill>
                  <a:schemeClr val="accent5">
                    <a:lumMod val="20000"/>
                    <a:lumOff val="80000"/>
                  </a:schemeClr>
                </a:solidFill>
              </a:rPr>
              <a:t>Consolidado conductas punibles: 136</a:t>
            </a:r>
          </a:p>
          <a:p>
            <a:pPr algn="r"/>
            <a:r>
              <a:rPr lang="es-ES" sz="1600" b="1" cap="small" dirty="0">
                <a:solidFill>
                  <a:schemeClr val="accent5">
                    <a:lumMod val="20000"/>
                    <a:lumOff val="80000"/>
                  </a:schemeClr>
                </a:solidFill>
              </a:rPr>
              <a:t>Hechos: 74</a:t>
            </a:r>
          </a:p>
          <a:p>
            <a:pPr algn="r"/>
            <a:r>
              <a:rPr lang="es-ES" sz="1600" b="1" cap="small" dirty="0">
                <a:solidFill>
                  <a:schemeClr val="accent5">
                    <a:lumMod val="20000"/>
                    <a:lumOff val="80000"/>
                  </a:schemeClr>
                </a:solidFill>
              </a:rPr>
              <a:t>Total víctimas: 213 </a:t>
            </a:r>
          </a:p>
        </p:txBody>
      </p:sp>
      <p:graphicFrame>
        <p:nvGraphicFramePr>
          <p:cNvPr id="17" name="16 Tabla"/>
          <p:cNvGraphicFramePr>
            <a:graphicFrameLocks noGrp="1"/>
          </p:cNvGraphicFramePr>
          <p:nvPr>
            <p:extLst>
              <p:ext uri="{D42A27DB-BD31-4B8C-83A1-F6EECF244321}">
                <p14:modId xmlns:p14="http://schemas.microsoft.com/office/powerpoint/2010/main" val="2719441752"/>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s-ES" sz="1800" b="1" kern="1200" cap="small" baseline="0" dirty="0" smtClean="0">
                          <a:solidFill>
                            <a:srgbClr val="FFFF66"/>
                          </a:solidFill>
                          <a:latin typeface="+mn-lt"/>
                          <a:ea typeface="+mn-ea"/>
                          <a:cs typeface="+mn-cs"/>
                        </a:rPr>
                        <a:t>Autodefensas Unidas de Colombia AUC - Frente Héctor Julio Peinado Becerra</a:t>
                      </a:r>
                    </a:p>
                  </a:txBody>
                  <a:tcPr/>
                </a:tc>
                <a:tc hMerge="1">
                  <a:txBody>
                    <a:bodyPr/>
                    <a:lstStyle/>
                    <a:p>
                      <a:endParaRPr lang="es-ES" dirty="0"/>
                    </a:p>
                  </a:txBody>
                  <a:tcPr/>
                </a:tc>
              </a:tr>
              <a:tr h="386004">
                <a:tc>
                  <a:txBody>
                    <a:bodyPr/>
                    <a:lstStyle/>
                    <a:p>
                      <a:r>
                        <a:rPr lang="es-ES" sz="1400" dirty="0" smtClean="0"/>
                        <a:t>Primera Instancia. </a:t>
                      </a:r>
                      <a:r>
                        <a:rPr lang="es-ES" sz="1050" dirty="0" smtClean="0"/>
                        <a:t>M.P. Dr. Eduardo Castellano Roso</a:t>
                      </a:r>
                    </a:p>
                    <a:p>
                      <a:endParaRPr lang="es-ES" sz="1050" dirty="0" smtClean="0"/>
                    </a:p>
                    <a:p>
                      <a:r>
                        <a:rPr lang="es-ES" sz="1050" dirty="0" smtClean="0"/>
                        <a:t>En</a:t>
                      </a:r>
                      <a:r>
                        <a:rPr lang="es-ES" sz="1050" baseline="0" dirty="0" smtClean="0"/>
                        <a:t> apelación</a:t>
                      </a:r>
                    </a:p>
                    <a:p>
                      <a:endParaRPr lang="es-ES" sz="1050" dirty="0" smtClean="0"/>
                    </a:p>
                  </a:txBody>
                  <a:tcPr/>
                </a:tc>
                <a:tc>
                  <a:txBody>
                    <a:bodyPr/>
                    <a:lstStyle/>
                    <a:p>
                      <a:r>
                        <a:rPr lang="es-ES" sz="1400" baseline="0" dirty="0" smtClean="0"/>
                        <a:t>27 de junio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30</a:t>
            </a:r>
            <a:endParaRPr lang="es-ES" cap="small" dirty="0">
              <a:solidFill>
                <a:srgbClr val="C00000"/>
              </a:solidFill>
              <a:latin typeface="Agency FB" panose="020B0503020202020204" pitchFamily="34" charset="0"/>
            </a:endParaRPr>
          </a:p>
        </p:txBody>
      </p:sp>
      <p:sp>
        <p:nvSpPr>
          <p:cNvPr id="7" name="CuadroTexto 6"/>
          <p:cNvSpPr txBox="1"/>
          <p:nvPr/>
        </p:nvSpPr>
        <p:spPr>
          <a:xfrm>
            <a:off x="2207568" y="4136576"/>
            <a:ext cx="4098081" cy="923330"/>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p:txBody>
      </p:sp>
      <p:graphicFrame>
        <p:nvGraphicFramePr>
          <p:cNvPr id="3" name="Tabla 2"/>
          <p:cNvGraphicFramePr>
            <a:graphicFrameLocks noGrp="1"/>
          </p:cNvGraphicFramePr>
          <p:nvPr>
            <p:extLst>
              <p:ext uri="{D42A27DB-BD31-4B8C-83A1-F6EECF244321}">
                <p14:modId xmlns:p14="http://schemas.microsoft.com/office/powerpoint/2010/main" val="3240984129"/>
              </p:ext>
            </p:extLst>
          </p:nvPr>
        </p:nvGraphicFramePr>
        <p:xfrm>
          <a:off x="429459" y="2981328"/>
          <a:ext cx="6918252" cy="256160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ES" sz="1200"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Homicidio</a:t>
                      </a:r>
                      <a:endParaRPr lang="es-ES" sz="1200" dirty="0"/>
                    </a:p>
                  </a:txBody>
                  <a:tcPr/>
                </a:tc>
                <a:tc>
                  <a:txBody>
                    <a:bodyPr/>
                    <a:lstStyle/>
                    <a:p>
                      <a:r>
                        <a:rPr lang="es-ES" sz="1200" dirty="0" smtClean="0"/>
                        <a:t>41</a:t>
                      </a:r>
                      <a:endParaRPr lang="es-ES" sz="1200" dirty="0"/>
                    </a:p>
                  </a:txBody>
                  <a:tcPr/>
                </a:tc>
                <a:tc>
                  <a:txBody>
                    <a:bodyPr/>
                    <a:lstStyle/>
                    <a:p>
                      <a:r>
                        <a:rPr lang="es-ES" sz="1200" dirty="0" smtClean="0"/>
                        <a:t>Obtención</a:t>
                      </a:r>
                      <a:r>
                        <a:rPr lang="es-ES" sz="1200" baseline="0" dirty="0" smtClean="0"/>
                        <a:t> de Doc. Pub. Falso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Secuestro</a:t>
                      </a:r>
                      <a:endParaRPr lang="es-ES" sz="1200" dirty="0"/>
                    </a:p>
                  </a:txBody>
                  <a:tcPr/>
                </a:tc>
                <a:tc>
                  <a:txBody>
                    <a:bodyPr/>
                    <a:lstStyle/>
                    <a:p>
                      <a:r>
                        <a:rPr lang="es-ES" sz="1200" dirty="0" smtClean="0"/>
                        <a:t>23</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4</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21</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8</a:t>
                      </a:r>
                      <a:endParaRPr lang="es-ES" sz="1200" dirty="0"/>
                    </a:p>
                  </a:txBody>
                  <a:tcPr/>
                </a:tc>
              </a:tr>
              <a:tr h="274480">
                <a:tc>
                  <a:txBody>
                    <a:bodyPr/>
                    <a:lstStyle/>
                    <a:p>
                      <a:r>
                        <a:rPr lang="es-ES" sz="1200" dirty="0" smtClean="0"/>
                        <a:t>Desaparición forzada</a:t>
                      </a:r>
                      <a:endParaRPr lang="es-ES" sz="1200" dirty="0"/>
                    </a:p>
                  </a:txBody>
                  <a:tcPr/>
                </a:tc>
                <a:tc>
                  <a:txBody>
                    <a:bodyPr/>
                    <a:lstStyle/>
                    <a:p>
                      <a:r>
                        <a:rPr lang="es-ES" sz="1200" dirty="0" smtClean="0"/>
                        <a:t>10</a:t>
                      </a:r>
                      <a:endParaRPr lang="es-ES" sz="1200" dirty="0"/>
                    </a:p>
                  </a:txBody>
                  <a:tcPr/>
                </a:tc>
                <a:tc>
                  <a:txBody>
                    <a:bodyPr/>
                    <a:lstStyle/>
                    <a:p>
                      <a:r>
                        <a:rPr lang="es-ES" sz="1200" dirty="0" smtClean="0"/>
                        <a:t>Lesiones personales</a:t>
                      </a:r>
                      <a:endParaRPr lang="es-ES" sz="1200" dirty="0"/>
                    </a:p>
                  </a:txBody>
                  <a:tcPr/>
                </a:tc>
                <a:tc>
                  <a:txBody>
                    <a:bodyPr/>
                    <a:lstStyle/>
                    <a:p>
                      <a:r>
                        <a:rPr lang="es-ES" sz="1200" dirty="0" smtClean="0"/>
                        <a:t>2</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6</a:t>
                      </a:r>
                      <a:endParaRPr lang="es-ES" sz="1200" dirty="0"/>
                    </a:p>
                  </a:txBody>
                  <a:tcPr/>
                </a:tc>
                <a:tc>
                  <a:txBody>
                    <a:bodyPr/>
                    <a:lstStyle/>
                    <a:p>
                      <a:r>
                        <a:rPr lang="es-ES" sz="1200" dirty="0" smtClean="0"/>
                        <a:t>Hurto calificado y agravado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Exacciones o CA. </a:t>
                      </a:r>
                      <a:endParaRPr lang="es-ES" sz="1200" dirty="0"/>
                    </a:p>
                  </a:txBody>
                  <a:tcPr/>
                </a:tc>
                <a:tc>
                  <a:txBody>
                    <a:bodyPr/>
                    <a:lstStyle/>
                    <a:p>
                      <a:r>
                        <a:rPr lang="es-ES" sz="1200" dirty="0" smtClean="0"/>
                        <a:t>1</a:t>
                      </a:r>
                      <a:endParaRPr lang="es-ES" sz="1200" dirty="0"/>
                    </a:p>
                  </a:txBody>
                  <a:tcPr/>
                </a:tc>
                <a:tc>
                  <a:txBody>
                    <a:bodyPr/>
                    <a:lstStyle/>
                    <a:p>
                      <a:r>
                        <a:rPr lang="es-ES" sz="1200" dirty="0" smtClean="0"/>
                        <a:t>Delito</a:t>
                      </a:r>
                      <a:r>
                        <a:rPr lang="es-ES" sz="1200" baseline="0" dirty="0" smtClean="0"/>
                        <a:t> de Encubrimiento por favorecimiento</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Tortura</a:t>
                      </a:r>
                      <a:endParaRPr lang="es-ES" sz="1200" dirty="0"/>
                    </a:p>
                  </a:txBody>
                  <a:tcPr/>
                </a:tc>
                <a:tc>
                  <a:txBody>
                    <a:bodyPr/>
                    <a:lstStyle/>
                    <a:p>
                      <a:r>
                        <a:rPr lang="es-ES" sz="1200" dirty="0" smtClean="0"/>
                        <a:t>14</a:t>
                      </a:r>
                      <a:endParaRPr lang="es-ES" sz="1200" dirty="0"/>
                    </a:p>
                  </a:txBody>
                  <a:tcPr/>
                </a:tc>
                <a:tc>
                  <a:txBody>
                    <a:bodyPr/>
                    <a:lstStyle/>
                    <a:p>
                      <a:endParaRPr lang="es-ES" sz="1200" dirty="0"/>
                    </a:p>
                  </a:txBody>
                  <a:tcPr/>
                </a:tc>
                <a:tc>
                  <a:txBody>
                    <a:bodyPr/>
                    <a:lstStyle/>
                    <a:p>
                      <a:endParaRPr lang="es-ES" sz="1200" dirty="0"/>
                    </a:p>
                  </a:txBody>
                  <a:tcPr/>
                </a:tc>
              </a:tr>
              <a:tr h="274480">
                <a:tc>
                  <a:txBody>
                    <a:bodyPr/>
                    <a:lstStyle/>
                    <a:p>
                      <a:r>
                        <a:rPr lang="es-ES" sz="1200" dirty="0" smtClean="0"/>
                        <a:t>Homicidio Tentado </a:t>
                      </a:r>
                      <a:endParaRPr lang="es-ES" sz="1200" dirty="0"/>
                    </a:p>
                  </a:txBody>
                  <a:tcPr/>
                </a:tc>
                <a:tc>
                  <a:txBody>
                    <a:bodyPr/>
                    <a:lstStyle/>
                    <a:p>
                      <a:r>
                        <a:rPr lang="es-ES" sz="1200" dirty="0" smtClean="0"/>
                        <a:t>3</a:t>
                      </a:r>
                      <a:endParaRPr lang="es-ES" sz="1200" dirty="0"/>
                    </a:p>
                  </a:txBody>
                  <a:tcPr/>
                </a:tc>
                <a:tc>
                  <a:txBody>
                    <a:bodyPr/>
                    <a:lstStyle/>
                    <a:p>
                      <a:endParaRPr lang="es-ES" sz="1200" dirty="0"/>
                    </a:p>
                  </a:txBody>
                  <a:tcPr/>
                </a:tc>
                <a:tc>
                  <a:txBody>
                    <a:bodyPr/>
                    <a:lstStyle/>
                    <a:p>
                      <a:endParaRPr lang="es-ES" sz="1200" dirty="0"/>
                    </a:p>
                  </a:txBody>
                  <a:tcPr/>
                </a:tc>
              </a:tr>
            </a:tbl>
          </a:graphicData>
        </a:graphic>
      </p:graphicFrame>
      <p:sp>
        <p:nvSpPr>
          <p:cNvPr id="4" name="Rectángulo 3"/>
          <p:cNvSpPr/>
          <p:nvPr/>
        </p:nvSpPr>
        <p:spPr>
          <a:xfrm>
            <a:off x="429459" y="2596066"/>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pic>
        <p:nvPicPr>
          <p:cNvPr id="2" name="Imagen 1"/>
          <p:cNvPicPr>
            <a:picLocks noChangeAspect="1"/>
          </p:cNvPicPr>
          <p:nvPr/>
        </p:nvPicPr>
        <p:blipFill>
          <a:blip r:embed="rId5"/>
          <a:stretch>
            <a:fillRect/>
          </a:stretch>
        </p:blipFill>
        <p:spPr>
          <a:xfrm>
            <a:off x="8249842" y="2217589"/>
            <a:ext cx="3243353" cy="1956986"/>
          </a:xfrm>
          <a:prstGeom prst="rect">
            <a:avLst/>
          </a:prstGeom>
        </p:spPr>
      </p:pic>
      <p:pic>
        <p:nvPicPr>
          <p:cNvPr id="5" name="Imagen 4"/>
          <p:cNvPicPr>
            <a:picLocks noChangeAspect="1"/>
          </p:cNvPicPr>
          <p:nvPr/>
        </p:nvPicPr>
        <p:blipFill>
          <a:blip r:embed="rId6"/>
          <a:stretch>
            <a:fillRect/>
          </a:stretch>
        </p:blipFill>
        <p:spPr>
          <a:xfrm>
            <a:off x="8428918" y="4636079"/>
            <a:ext cx="1889924" cy="377985"/>
          </a:xfrm>
          <a:prstGeom prst="rect">
            <a:avLst/>
          </a:prstGeom>
        </p:spPr>
      </p:pic>
    </p:spTree>
    <p:extLst>
      <p:ext uri="{BB962C8B-B14F-4D97-AF65-F5344CB8AC3E}">
        <p14:creationId xmlns:p14="http://schemas.microsoft.com/office/powerpoint/2010/main" val="2380805661"/>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Comandantes: 1</a:t>
            </a:r>
          </a:p>
          <a:p>
            <a:pPr algn="r"/>
            <a:r>
              <a:rPr lang="es-ES" sz="1600" b="1" cap="small" dirty="0" smtClean="0">
                <a:solidFill>
                  <a:schemeClr val="accent5">
                    <a:lumMod val="20000"/>
                    <a:lumOff val="80000"/>
                  </a:schemeClr>
                </a:solidFill>
              </a:rPr>
              <a:t>Consolidado conductas punibles: 72</a:t>
            </a:r>
          </a:p>
          <a:p>
            <a:pPr algn="r"/>
            <a:r>
              <a:rPr lang="es-ES" sz="1600" b="1" cap="small" dirty="0" smtClean="0">
                <a:solidFill>
                  <a:schemeClr val="accent5">
                    <a:lumMod val="20000"/>
                    <a:lumOff val="80000"/>
                  </a:schemeClr>
                </a:solidFill>
              </a:rPr>
              <a:t>Hechos: 42</a:t>
            </a:r>
          </a:p>
          <a:p>
            <a:pPr algn="r"/>
            <a:r>
              <a:rPr lang="es-ES" sz="1600" b="1" cap="small" dirty="0" smtClean="0">
                <a:solidFill>
                  <a:schemeClr val="accent5">
                    <a:lumMod val="20000"/>
                    <a:lumOff val="80000"/>
                  </a:schemeClr>
                </a:solidFill>
              </a:rPr>
              <a:t>Total víctimas:199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3601300407"/>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r>
                        <a:rPr lang="es-ES" sz="1050" dirty="0" smtClean="0"/>
                        <a:t>En apelación</a:t>
                      </a:r>
                    </a:p>
                  </a:txBody>
                  <a:tcPr/>
                </a:tc>
                <a:tc>
                  <a:txBody>
                    <a:bodyPr/>
                    <a:lstStyle/>
                    <a:p>
                      <a:r>
                        <a:rPr lang="es-ES" sz="1400" baseline="0" dirty="0" smtClean="0"/>
                        <a:t>11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31</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4232688455"/>
              </p:ext>
            </p:extLst>
          </p:nvPr>
        </p:nvGraphicFramePr>
        <p:xfrm>
          <a:off x="436841" y="3644216"/>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JAVIER ANTONIO QUINTERO CORONEL</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COMANDANTE</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pSp>
        <p:nvGrpSpPr>
          <p:cNvPr id="52" name="Group 111"/>
          <p:cNvGrpSpPr>
            <a:grpSpLocks/>
          </p:cNvGrpSpPr>
          <p:nvPr/>
        </p:nvGrpSpPr>
        <p:grpSpPr bwMode="auto">
          <a:xfrm>
            <a:off x="8321447" y="2192360"/>
            <a:ext cx="3228081" cy="1944216"/>
            <a:chOff x="748" y="80"/>
            <a:chExt cx="649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0"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1"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4"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483526" y="2729106"/>
            <a:ext cx="2396810" cy="646331"/>
          </a:xfrm>
          <a:prstGeom prst="rect">
            <a:avLst/>
          </a:prstGeom>
        </p:spPr>
        <p:txBody>
          <a:bodyPr wrap="none">
            <a:spAutoFit/>
          </a:bodyPr>
          <a:lstStyle/>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a:t>
            </a:r>
            <a:r>
              <a:rPr lang="es-CO" dirty="0">
                <a:solidFill>
                  <a:schemeClr val="accent5">
                    <a:lumMod val="75000"/>
                  </a:schemeClr>
                </a:solidFill>
                <a:latin typeface="Agency FB" panose="020B0503020202020204" pitchFamily="34" charset="0"/>
              </a:rPr>
              <a:t>por postulados</a:t>
            </a:r>
          </a:p>
        </p:txBody>
      </p:sp>
      <p:pic>
        <p:nvPicPr>
          <p:cNvPr id="3" name="Imagen 2"/>
          <p:cNvPicPr>
            <a:picLocks noChangeAspect="1"/>
          </p:cNvPicPr>
          <p:nvPr/>
        </p:nvPicPr>
        <p:blipFill>
          <a:blip r:embed="rId7"/>
          <a:stretch>
            <a:fillRect/>
          </a:stretch>
        </p:blipFill>
        <p:spPr>
          <a:xfrm>
            <a:off x="3590642" y="4725144"/>
            <a:ext cx="647700" cy="809625"/>
          </a:xfrm>
          <a:prstGeom prst="rect">
            <a:avLst/>
          </a:prstGeom>
        </p:spPr>
      </p:pic>
    </p:spTree>
    <p:extLst>
      <p:ext uri="{BB962C8B-B14F-4D97-AF65-F5344CB8AC3E}">
        <p14:creationId xmlns:p14="http://schemas.microsoft.com/office/powerpoint/2010/main" val="3124772373"/>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52 CuadroTexto"/>
          <p:cNvSpPr txBox="1"/>
          <p:nvPr/>
        </p:nvSpPr>
        <p:spPr>
          <a:xfrm>
            <a:off x="7032104" y="41177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Comandantes</a:t>
            </a:r>
            <a:r>
              <a:rPr lang="es-ES" sz="1600" b="1" cap="small" dirty="0">
                <a:solidFill>
                  <a:schemeClr val="accent5">
                    <a:lumMod val="20000"/>
                    <a:lumOff val="80000"/>
                  </a:schemeClr>
                </a:solidFill>
              </a:rPr>
              <a:t>: 1</a:t>
            </a:r>
          </a:p>
          <a:p>
            <a:pPr algn="r"/>
            <a:r>
              <a:rPr lang="es-ES" sz="1600" b="1" cap="small" dirty="0">
                <a:solidFill>
                  <a:schemeClr val="accent5">
                    <a:lumMod val="20000"/>
                    <a:lumOff val="80000"/>
                  </a:schemeClr>
                </a:solidFill>
              </a:rPr>
              <a:t>Consolidado conductas punibles: 72</a:t>
            </a:r>
          </a:p>
          <a:p>
            <a:pPr algn="r"/>
            <a:r>
              <a:rPr lang="es-ES" sz="1600" b="1" cap="small" dirty="0">
                <a:solidFill>
                  <a:schemeClr val="accent5">
                    <a:lumMod val="20000"/>
                    <a:lumOff val="80000"/>
                  </a:schemeClr>
                </a:solidFill>
              </a:rPr>
              <a:t>Hechos: 42</a:t>
            </a:r>
          </a:p>
          <a:p>
            <a:pPr algn="r"/>
            <a:r>
              <a:rPr lang="es-ES" sz="1600" b="1" cap="small" dirty="0">
                <a:solidFill>
                  <a:schemeClr val="accent5">
                    <a:lumMod val="20000"/>
                    <a:lumOff val="80000"/>
                  </a:schemeClr>
                </a:solidFill>
              </a:rPr>
              <a:t>Total víctimas:199   </a:t>
            </a:r>
          </a:p>
          <a:p>
            <a:pPr algn="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693489587"/>
              </p:ext>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txBody>
                  <a:tcPr/>
                </a:tc>
                <a:tc>
                  <a:txBody>
                    <a:bodyPr/>
                    <a:lstStyle/>
                    <a:p>
                      <a:r>
                        <a:rPr lang="es-ES" sz="1400" baseline="0" dirty="0" smtClean="0"/>
                        <a:t>11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31</a:t>
            </a:r>
            <a:endParaRPr lang="es-ES" cap="small" dirty="0">
              <a:solidFill>
                <a:srgbClr val="C00000"/>
              </a:solidFill>
              <a:latin typeface="Agency FB" panose="020B0503020202020204" pitchFamily="34" charset="0"/>
            </a:endParaRPr>
          </a:p>
        </p:txBody>
      </p:sp>
      <p:sp>
        <p:nvSpPr>
          <p:cNvPr id="7" name="CuadroTexto 6"/>
          <p:cNvSpPr txBox="1"/>
          <p:nvPr/>
        </p:nvSpPr>
        <p:spPr>
          <a:xfrm>
            <a:off x="2207568" y="4136576"/>
            <a:ext cx="4098081" cy="923330"/>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p:txBody>
      </p:sp>
      <p:graphicFrame>
        <p:nvGraphicFramePr>
          <p:cNvPr id="3" name="Tabla 2"/>
          <p:cNvGraphicFramePr>
            <a:graphicFrameLocks noGrp="1"/>
          </p:cNvGraphicFramePr>
          <p:nvPr>
            <p:extLst>
              <p:ext uri="{D42A27DB-BD31-4B8C-83A1-F6EECF244321}">
                <p14:modId xmlns:p14="http://schemas.microsoft.com/office/powerpoint/2010/main" val="2861635844"/>
              </p:ext>
            </p:extLst>
          </p:nvPr>
        </p:nvGraphicFramePr>
        <p:xfrm>
          <a:off x="429459" y="2981328"/>
          <a:ext cx="6918252" cy="201264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ES" sz="1200"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25</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16</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Tentativa de homicidio</a:t>
                      </a:r>
                      <a:endParaRPr lang="es-ES" sz="1200" dirty="0"/>
                    </a:p>
                  </a:txBody>
                  <a:tcPr/>
                </a:tc>
                <a:tc>
                  <a:txBody>
                    <a:bodyPr/>
                    <a:lstStyle/>
                    <a:p>
                      <a:r>
                        <a:rPr lang="es-ES" sz="1200" dirty="0" smtClean="0"/>
                        <a:t>1</a:t>
                      </a:r>
                      <a:endParaRPr lang="es-ES" sz="1200" dirty="0"/>
                    </a:p>
                  </a:txBody>
                  <a:tcPr/>
                </a:tc>
                <a:tc>
                  <a:txBody>
                    <a:bodyPr/>
                    <a:lstStyle/>
                    <a:p>
                      <a:r>
                        <a:rPr lang="es-ES" sz="1200" dirty="0" smtClean="0"/>
                        <a:t>Atentados</a:t>
                      </a:r>
                      <a:r>
                        <a:rPr lang="es-ES" sz="1200" baseline="0" dirty="0" smtClean="0"/>
                        <a:t> a la subsistencia y devastación</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7</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Despojo en campo de batalla</a:t>
                      </a:r>
                      <a:endParaRPr lang="es-ES" sz="1200" dirty="0"/>
                    </a:p>
                  </a:txBody>
                  <a:tcPr/>
                </a:tc>
                <a:tc>
                  <a:txBody>
                    <a:bodyPr/>
                    <a:lstStyle/>
                    <a:p>
                      <a:r>
                        <a:rPr lang="es-ES" sz="1200" dirty="0" smtClean="0"/>
                        <a:t>5</a:t>
                      </a:r>
                      <a:endParaRPr lang="es-ES" sz="1200" dirty="0"/>
                    </a:p>
                  </a:txBody>
                  <a:tcPr/>
                </a:tc>
                <a:tc>
                  <a:txBody>
                    <a:bodyPr/>
                    <a:lstStyle/>
                    <a:p>
                      <a:r>
                        <a:rPr lang="es-ES" sz="1200" dirty="0" smtClean="0"/>
                        <a:t>Destrucción BBP</a:t>
                      </a:r>
                      <a:endParaRPr lang="es-ES" sz="1200" dirty="0"/>
                    </a:p>
                  </a:txBody>
                  <a:tcPr/>
                </a:tc>
                <a:tc>
                  <a:txBody>
                    <a:bodyPr/>
                    <a:lstStyle/>
                    <a:p>
                      <a:r>
                        <a:rPr lang="es-ES" sz="1200" dirty="0" smtClean="0"/>
                        <a:t>1</a:t>
                      </a:r>
                      <a:endParaRPr lang="es-ES" sz="1200" dirty="0"/>
                    </a:p>
                  </a:txBody>
                  <a:tcPr/>
                </a:tc>
              </a:tr>
              <a:tr h="274480">
                <a:tc>
                  <a:txBody>
                    <a:bodyPr/>
                    <a:lstStyle/>
                    <a:p>
                      <a:r>
                        <a:rPr lang="es-CO" sz="1100" dirty="0" smtClean="0"/>
                        <a:t>Homicidio</a:t>
                      </a:r>
                      <a:endParaRPr lang="es-CO" sz="1100" dirty="0"/>
                    </a:p>
                  </a:txBody>
                  <a:tcPr/>
                </a:tc>
                <a:tc>
                  <a:txBody>
                    <a:bodyPr/>
                    <a:lstStyle/>
                    <a:p>
                      <a:r>
                        <a:rPr lang="es-CO" sz="1100" dirty="0" smtClean="0"/>
                        <a:t>38</a:t>
                      </a:r>
                      <a:endParaRPr lang="es-CO" sz="1100" dirty="0"/>
                    </a:p>
                  </a:txBody>
                  <a:tcPr/>
                </a:tc>
                <a:tc>
                  <a:txBody>
                    <a:bodyPr/>
                    <a:lstStyle/>
                    <a:p>
                      <a:r>
                        <a:rPr lang="es-ES" sz="1200" dirty="0" smtClean="0"/>
                        <a:t>Lesiones personales</a:t>
                      </a:r>
                      <a:endParaRPr lang="es-ES" sz="1200" dirty="0"/>
                    </a:p>
                  </a:txBody>
                  <a:tcPr/>
                </a:tc>
                <a:tc>
                  <a:txBody>
                    <a:bodyPr/>
                    <a:lstStyle/>
                    <a:p>
                      <a:r>
                        <a:rPr lang="es-ES" sz="1200" dirty="0" smtClean="0"/>
                        <a:t>1</a:t>
                      </a:r>
                      <a:endParaRPr lang="es-ES" sz="1200" dirty="0"/>
                    </a:p>
                  </a:txBody>
                  <a:tcPr/>
                </a:tc>
              </a:tr>
            </a:tbl>
          </a:graphicData>
        </a:graphic>
      </p:graphicFrame>
      <p:sp>
        <p:nvSpPr>
          <p:cNvPr id="4" name="Rectángulo 3"/>
          <p:cNvSpPr/>
          <p:nvPr/>
        </p:nvSpPr>
        <p:spPr>
          <a:xfrm>
            <a:off x="429459" y="2596066"/>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pic>
        <p:nvPicPr>
          <p:cNvPr id="2" name="Imagen 1"/>
          <p:cNvPicPr>
            <a:picLocks noChangeAspect="1"/>
          </p:cNvPicPr>
          <p:nvPr/>
        </p:nvPicPr>
        <p:blipFill>
          <a:blip r:embed="rId5"/>
          <a:stretch>
            <a:fillRect/>
          </a:stretch>
        </p:blipFill>
        <p:spPr>
          <a:xfrm>
            <a:off x="7868334" y="2277058"/>
            <a:ext cx="3243353" cy="1956986"/>
          </a:xfrm>
          <a:prstGeom prst="rect">
            <a:avLst/>
          </a:prstGeom>
        </p:spPr>
      </p:pic>
      <p:pic>
        <p:nvPicPr>
          <p:cNvPr id="5" name="Imagen 4"/>
          <p:cNvPicPr>
            <a:picLocks noChangeAspect="1"/>
          </p:cNvPicPr>
          <p:nvPr/>
        </p:nvPicPr>
        <p:blipFill>
          <a:blip r:embed="rId6"/>
          <a:stretch>
            <a:fillRect/>
          </a:stretch>
        </p:blipFill>
        <p:spPr>
          <a:xfrm>
            <a:off x="8545048" y="4598241"/>
            <a:ext cx="1889924" cy="377985"/>
          </a:xfrm>
          <a:prstGeom prst="rect">
            <a:avLst/>
          </a:prstGeom>
        </p:spPr>
      </p:pic>
    </p:spTree>
    <p:extLst>
      <p:ext uri="{BB962C8B-B14F-4D97-AF65-F5344CB8AC3E}">
        <p14:creationId xmlns:p14="http://schemas.microsoft.com/office/powerpoint/2010/main" val="1762014140"/>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chemeClr val="accent5">
                    <a:lumMod val="75000"/>
                  </a:schemeClr>
                </a:solidFill>
                <a:latin typeface="Agency FB" panose="020B0503020202020204" pitchFamily="34" charset="0"/>
              </a:rPr>
              <a:t>Georreferenciación</a:t>
            </a:r>
            <a:endParaRPr lang="es-ES" sz="1400" dirty="0">
              <a:solidFill>
                <a:schemeClr val="accent5">
                  <a:lumMod val="75000"/>
                </a:scheme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smtClean="0">
                <a:solidFill>
                  <a:schemeClr val="accent5">
                    <a:lumMod val="20000"/>
                    <a:lumOff val="80000"/>
                  </a:schemeClr>
                </a:solidFill>
              </a:rPr>
              <a:t>Patrullero: 1</a:t>
            </a:r>
          </a:p>
          <a:p>
            <a:pPr algn="r"/>
            <a:r>
              <a:rPr lang="es-ES" sz="1600" b="1" cap="small" dirty="0" smtClean="0">
                <a:solidFill>
                  <a:schemeClr val="accent5">
                    <a:lumMod val="20000"/>
                    <a:lumOff val="80000"/>
                  </a:schemeClr>
                </a:solidFill>
              </a:rPr>
              <a:t>Consolidado conductas punibles: 62</a:t>
            </a:r>
          </a:p>
          <a:p>
            <a:pPr algn="r"/>
            <a:r>
              <a:rPr lang="es-ES" sz="1600" b="1" cap="small" dirty="0" smtClean="0">
                <a:solidFill>
                  <a:schemeClr val="accent5">
                    <a:lumMod val="20000"/>
                    <a:lumOff val="80000"/>
                  </a:schemeClr>
                </a:solidFill>
              </a:rPr>
              <a:t>Hechos: 26 </a:t>
            </a:r>
          </a:p>
          <a:p>
            <a:pPr algn="r"/>
            <a:r>
              <a:rPr lang="es-ES" sz="1600" b="1" cap="small" dirty="0" smtClean="0">
                <a:solidFill>
                  <a:schemeClr val="accent5">
                    <a:lumMod val="20000"/>
                    <a:lumOff val="80000"/>
                  </a:schemeClr>
                </a:solidFill>
              </a:rPr>
              <a:t>Total víctimas: 188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05583723"/>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r>
                        <a:rPr lang="es-ES" sz="1050" dirty="0" smtClean="0"/>
                        <a:t>En apelación</a:t>
                      </a:r>
                    </a:p>
                  </a:txBody>
                  <a:tcPr/>
                </a:tc>
                <a:tc>
                  <a:txBody>
                    <a:bodyPr/>
                    <a:lstStyle/>
                    <a:p>
                      <a:r>
                        <a:rPr lang="es-ES" sz="1400" baseline="0" dirty="0" smtClean="0"/>
                        <a:t>15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32</a:t>
            </a:r>
            <a:endParaRPr lang="es-ES" cap="small" dirty="0">
              <a:solidFill>
                <a:srgbClr val="C00000"/>
              </a:solidFill>
              <a:latin typeface="Agency FB" panose="020B0503020202020204" pitchFamily="34" charset="0"/>
            </a:endParaRPr>
          </a:p>
        </p:txBody>
      </p:sp>
      <p:graphicFrame>
        <p:nvGraphicFramePr>
          <p:cNvPr id="48" name="Tabla 47"/>
          <p:cNvGraphicFramePr>
            <a:graphicFrameLocks noGrp="1"/>
          </p:cNvGraphicFramePr>
          <p:nvPr>
            <p:extLst>
              <p:ext uri="{D42A27DB-BD31-4B8C-83A1-F6EECF244321}">
                <p14:modId xmlns:p14="http://schemas.microsoft.com/office/powerpoint/2010/main" val="1902720758"/>
              </p:ext>
            </p:extLst>
          </p:nvPr>
        </p:nvGraphicFramePr>
        <p:xfrm>
          <a:off x="436841" y="3644216"/>
          <a:ext cx="7171327" cy="2305063"/>
        </p:xfrm>
        <a:graphic>
          <a:graphicData uri="http://schemas.openxmlformats.org/drawingml/2006/table">
            <a:tbl>
              <a:tblPr firstRow="1" bandRow="1">
                <a:tableStyleId>{5C22544A-7EE6-4342-B048-85BDC9FD1C3A}</a:tableStyleId>
              </a:tblPr>
              <a:tblGrid>
                <a:gridCol w="3995619"/>
                <a:gridCol w="3055951"/>
                <a:gridCol w="119757"/>
              </a:tblGrid>
              <a:tr h="76667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1538391">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1.</a:t>
                      </a:r>
                      <a:r>
                        <a:rPr lang="es-CO" sz="1200" b="1" i="0" u="none" strike="noStrike" baseline="0" dirty="0" smtClean="0">
                          <a:solidFill>
                            <a:schemeClr val="accent1">
                              <a:lumMod val="75000"/>
                            </a:schemeClr>
                          </a:solidFill>
                          <a:effectLst/>
                          <a:latin typeface="Calibri" panose="020F0502020204030204" pitchFamily="34" charset="0"/>
                        </a:rPr>
                        <a:t>  JOSÉ LENIN MOLANO MEDINA</a:t>
                      </a: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r>
                        <a:rPr lang="es-CO" sz="1200" b="0" i="0" u="none" strike="noStrike" dirty="0" smtClean="0">
                          <a:solidFill>
                            <a:schemeClr val="accent1">
                              <a:lumMod val="75000"/>
                            </a:schemeClr>
                          </a:solidFill>
                          <a:effectLst/>
                          <a:latin typeface="Calibri" panose="020F0502020204030204" pitchFamily="34" charset="0"/>
                        </a:rPr>
                        <a:t>PATRULLERO</a:t>
                      </a:r>
                    </a:p>
                    <a:p>
                      <a:pPr algn="ctr" fontAlgn="ctr"/>
                      <a:endParaRPr lang="es-CO" sz="1200" b="0" i="0" u="none" strike="noStrike" dirty="0" smtClean="0">
                        <a:solidFill>
                          <a:schemeClr val="accent1">
                            <a:lumMod val="75000"/>
                          </a:schemeClr>
                        </a:solidFill>
                        <a:effectLst/>
                        <a:latin typeface="Calibri" panose="020F0502020204030204" pitchFamily="34" charset="0"/>
                      </a:endParaRPr>
                    </a:p>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l"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grpSp>
        <p:nvGrpSpPr>
          <p:cNvPr id="52" name="Group 111"/>
          <p:cNvGrpSpPr>
            <a:grpSpLocks/>
          </p:cNvGrpSpPr>
          <p:nvPr/>
        </p:nvGrpSpPr>
        <p:grpSpPr bwMode="auto">
          <a:xfrm>
            <a:off x="8321447" y="2192360"/>
            <a:ext cx="3228081" cy="1944216"/>
            <a:chOff x="748" y="80"/>
            <a:chExt cx="6495" cy="4240"/>
          </a:xfrm>
        </p:grpSpPr>
        <p:sp>
          <p:nvSpPr>
            <p:cNvPr id="54" name="Freeform 2"/>
            <p:cNvSpPr>
              <a:spLocks/>
            </p:cNvSpPr>
            <p:nvPr/>
          </p:nvSpPr>
          <p:spPr bwMode="auto">
            <a:xfrm>
              <a:off x="2223" y="80"/>
              <a:ext cx="651" cy="544"/>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5" name="Freeform 3"/>
            <p:cNvSpPr>
              <a:spLocks/>
            </p:cNvSpPr>
            <p:nvPr/>
          </p:nvSpPr>
          <p:spPr bwMode="auto">
            <a:xfrm>
              <a:off x="1874" y="352"/>
              <a:ext cx="378" cy="622"/>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6" name="Freeform 4"/>
            <p:cNvSpPr>
              <a:spLocks/>
            </p:cNvSpPr>
            <p:nvPr/>
          </p:nvSpPr>
          <p:spPr bwMode="auto">
            <a:xfrm>
              <a:off x="1788" y="410"/>
              <a:ext cx="178" cy="219"/>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8" name="Freeform 5" descr="Pergamino"/>
            <p:cNvSpPr>
              <a:spLocks/>
            </p:cNvSpPr>
            <p:nvPr/>
          </p:nvSpPr>
          <p:spPr bwMode="auto">
            <a:xfrm>
              <a:off x="1650" y="685"/>
              <a:ext cx="318" cy="486"/>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1" name="Freeform 6"/>
            <p:cNvSpPr>
              <a:spLocks/>
            </p:cNvSpPr>
            <p:nvPr/>
          </p:nvSpPr>
          <p:spPr bwMode="auto">
            <a:xfrm>
              <a:off x="1477" y="1847"/>
              <a:ext cx="239" cy="214"/>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2" name="Freeform 7"/>
            <p:cNvSpPr>
              <a:spLocks/>
            </p:cNvSpPr>
            <p:nvPr/>
          </p:nvSpPr>
          <p:spPr bwMode="auto">
            <a:xfrm>
              <a:off x="1166" y="1961"/>
              <a:ext cx="458" cy="515"/>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4" name="Freeform 8"/>
            <p:cNvSpPr>
              <a:spLocks/>
            </p:cNvSpPr>
            <p:nvPr/>
          </p:nvSpPr>
          <p:spPr bwMode="auto">
            <a:xfrm>
              <a:off x="1290" y="980"/>
              <a:ext cx="854" cy="86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5" name="Freeform 9"/>
            <p:cNvSpPr>
              <a:spLocks/>
            </p:cNvSpPr>
            <p:nvPr/>
          </p:nvSpPr>
          <p:spPr bwMode="auto">
            <a:xfrm>
              <a:off x="1077" y="1048"/>
              <a:ext cx="480" cy="1177"/>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6" name="Freeform 10"/>
            <p:cNvSpPr>
              <a:spLocks/>
            </p:cNvSpPr>
            <p:nvPr/>
          </p:nvSpPr>
          <p:spPr bwMode="auto">
            <a:xfrm>
              <a:off x="1457" y="841"/>
              <a:ext cx="411" cy="533"/>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7" name="Freeform 11"/>
            <p:cNvSpPr>
              <a:spLocks/>
            </p:cNvSpPr>
            <p:nvPr/>
          </p:nvSpPr>
          <p:spPr bwMode="auto">
            <a:xfrm>
              <a:off x="972" y="2391"/>
              <a:ext cx="608" cy="591"/>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8" name="Freeform 12"/>
            <p:cNvSpPr>
              <a:spLocks/>
            </p:cNvSpPr>
            <p:nvPr/>
          </p:nvSpPr>
          <p:spPr bwMode="auto">
            <a:xfrm>
              <a:off x="748" y="2532"/>
              <a:ext cx="592" cy="601"/>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9" name="Freeform 13"/>
            <p:cNvSpPr>
              <a:spLocks/>
            </p:cNvSpPr>
            <p:nvPr/>
          </p:nvSpPr>
          <p:spPr bwMode="auto">
            <a:xfrm>
              <a:off x="1523" y="1894"/>
              <a:ext cx="436" cy="586"/>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0" name="Freeform 14"/>
            <p:cNvSpPr>
              <a:spLocks/>
            </p:cNvSpPr>
            <p:nvPr/>
          </p:nvSpPr>
          <p:spPr bwMode="auto">
            <a:xfrm>
              <a:off x="1374" y="2272"/>
              <a:ext cx="594" cy="5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1" name="Freeform 15"/>
            <p:cNvSpPr>
              <a:spLocks/>
            </p:cNvSpPr>
            <p:nvPr/>
          </p:nvSpPr>
          <p:spPr bwMode="auto">
            <a:xfrm>
              <a:off x="1236" y="2872"/>
              <a:ext cx="863" cy="513"/>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2" name="Freeform 16"/>
            <p:cNvSpPr>
              <a:spLocks/>
            </p:cNvSpPr>
            <p:nvPr/>
          </p:nvSpPr>
          <p:spPr bwMode="auto">
            <a:xfrm>
              <a:off x="1793" y="1971"/>
              <a:ext cx="1090" cy="861"/>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3" name="Freeform 17"/>
            <p:cNvSpPr>
              <a:spLocks/>
            </p:cNvSpPr>
            <p:nvPr/>
          </p:nvSpPr>
          <p:spPr bwMode="auto">
            <a:xfrm>
              <a:off x="2587" y="2758"/>
              <a:ext cx="745" cy="794"/>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4" name="Freeform 18"/>
            <p:cNvSpPr>
              <a:spLocks/>
            </p:cNvSpPr>
            <p:nvPr/>
          </p:nvSpPr>
          <p:spPr bwMode="auto">
            <a:xfrm>
              <a:off x="2165" y="2514"/>
              <a:ext cx="943" cy="581"/>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5" name="Freeform 19"/>
            <p:cNvSpPr>
              <a:spLocks/>
            </p:cNvSpPr>
            <p:nvPr/>
          </p:nvSpPr>
          <p:spPr bwMode="auto">
            <a:xfrm>
              <a:off x="1963" y="3207"/>
              <a:ext cx="1284" cy="1113"/>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6" name="Freeform 20"/>
            <p:cNvSpPr>
              <a:spLocks/>
            </p:cNvSpPr>
            <p:nvPr/>
          </p:nvSpPr>
          <p:spPr bwMode="auto">
            <a:xfrm>
              <a:off x="1859" y="1764"/>
              <a:ext cx="466" cy="511"/>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7" name="Freeform 21"/>
            <p:cNvSpPr>
              <a:spLocks/>
            </p:cNvSpPr>
            <p:nvPr/>
          </p:nvSpPr>
          <p:spPr bwMode="auto">
            <a:xfrm>
              <a:off x="1457" y="2527"/>
              <a:ext cx="1253" cy="886"/>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8" name="Freeform 22"/>
            <p:cNvSpPr>
              <a:spLocks/>
            </p:cNvSpPr>
            <p:nvPr/>
          </p:nvSpPr>
          <p:spPr bwMode="auto">
            <a:xfrm>
              <a:off x="2851" y="2251"/>
              <a:ext cx="1073" cy="721"/>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09" name="Freeform 23"/>
            <p:cNvSpPr>
              <a:spLocks/>
            </p:cNvSpPr>
            <p:nvPr/>
          </p:nvSpPr>
          <p:spPr bwMode="auto">
            <a:xfrm>
              <a:off x="2870" y="1647"/>
              <a:ext cx="949" cy="888"/>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0" name="Freeform 24"/>
            <p:cNvSpPr>
              <a:spLocks/>
            </p:cNvSpPr>
            <p:nvPr/>
          </p:nvSpPr>
          <p:spPr bwMode="auto">
            <a:xfrm>
              <a:off x="2314" y="1662"/>
              <a:ext cx="867" cy="49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1" name="Freeform 25"/>
            <p:cNvSpPr>
              <a:spLocks/>
            </p:cNvSpPr>
            <p:nvPr/>
          </p:nvSpPr>
          <p:spPr bwMode="auto">
            <a:xfrm>
              <a:off x="1944" y="1446"/>
              <a:ext cx="704" cy="610"/>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2" name="Freeform 26"/>
            <p:cNvSpPr>
              <a:spLocks/>
            </p:cNvSpPr>
            <p:nvPr/>
          </p:nvSpPr>
          <p:spPr bwMode="auto">
            <a:xfrm>
              <a:off x="1958" y="1181"/>
              <a:ext cx="539" cy="611"/>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3" name="Freeform 27"/>
            <p:cNvSpPr>
              <a:spLocks/>
            </p:cNvSpPr>
            <p:nvPr/>
          </p:nvSpPr>
          <p:spPr bwMode="auto">
            <a:xfrm>
              <a:off x="2087" y="483"/>
              <a:ext cx="343" cy="813"/>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4" name="Freeform 28"/>
            <p:cNvSpPr>
              <a:spLocks/>
            </p:cNvSpPr>
            <p:nvPr/>
          </p:nvSpPr>
          <p:spPr bwMode="auto">
            <a:xfrm>
              <a:off x="2244" y="892"/>
              <a:ext cx="368" cy="612"/>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5" name="Text Box 29"/>
            <p:cNvSpPr txBox="1">
              <a:spLocks noChangeArrowheads="1"/>
            </p:cNvSpPr>
            <p:nvPr/>
          </p:nvSpPr>
          <p:spPr bwMode="auto">
            <a:xfrm>
              <a:off x="1916" y="3017"/>
              <a:ext cx="116" cy="145"/>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116" name="Freeform 30" descr="Papel carta"/>
            <p:cNvSpPr>
              <a:spLocks/>
            </p:cNvSpPr>
            <p:nvPr/>
          </p:nvSpPr>
          <p:spPr bwMode="auto">
            <a:xfrm>
              <a:off x="1355" y="413"/>
              <a:ext cx="135" cy="201"/>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7" name="Freeform 31" descr="Pergamino"/>
            <p:cNvSpPr>
              <a:spLocks/>
            </p:cNvSpPr>
            <p:nvPr/>
          </p:nvSpPr>
          <p:spPr bwMode="auto">
            <a:xfrm>
              <a:off x="1108" y="464"/>
              <a:ext cx="154" cy="369"/>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8" name="Freeform 32"/>
            <p:cNvSpPr>
              <a:spLocks/>
            </p:cNvSpPr>
            <p:nvPr/>
          </p:nvSpPr>
          <p:spPr bwMode="auto">
            <a:xfrm>
              <a:off x="1675" y="522"/>
              <a:ext cx="522" cy="930"/>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19" name="Text Box 48"/>
            <p:cNvSpPr txBox="1">
              <a:spLocks noChangeArrowheads="1"/>
            </p:cNvSpPr>
            <p:nvPr/>
          </p:nvSpPr>
          <p:spPr bwMode="auto">
            <a:xfrm>
              <a:off x="1275" y="2252"/>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0" name="Text Box 50"/>
            <p:cNvSpPr txBox="1">
              <a:spLocks noChangeArrowheads="1"/>
            </p:cNvSpPr>
            <p:nvPr/>
          </p:nvSpPr>
          <p:spPr bwMode="auto">
            <a:xfrm>
              <a:off x="838" y="2789"/>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1" name="Text Box 66"/>
            <p:cNvSpPr txBox="1">
              <a:spLocks noChangeArrowheads="1"/>
            </p:cNvSpPr>
            <p:nvPr/>
          </p:nvSpPr>
          <p:spPr bwMode="auto">
            <a:xfrm>
              <a:off x="1208" y="2488"/>
              <a:ext cx="116" cy="145"/>
            </a:xfrm>
            <a:prstGeom prst="rect">
              <a:avLst/>
            </a:prstGeom>
            <a:noFill/>
            <a:ln w="9525">
              <a:noFill/>
              <a:miter lim="800000"/>
              <a:headEnd/>
              <a:tailEnd/>
            </a:ln>
            <a:effectLst/>
          </p:spPr>
          <p:txBody>
            <a:bodyPr wrap="none">
              <a:spAutoFit/>
            </a:bodyP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124" name="Oval 67"/>
            <p:cNvSpPr>
              <a:spLocks noChangeArrowheads="1"/>
            </p:cNvSpPr>
            <p:nvPr/>
          </p:nvSpPr>
          <p:spPr bwMode="auto">
            <a:xfrm>
              <a:off x="2185" y="1106"/>
              <a:ext cx="101" cy="168"/>
            </a:xfrm>
            <a:prstGeom prst="ellipse">
              <a:avLst/>
            </a:prstGeom>
            <a:solidFill>
              <a:srgbClr val="00B05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5" name="Text Box 86"/>
            <p:cNvSpPr txBox="1">
              <a:spLocks noChangeArrowheads="1"/>
            </p:cNvSpPr>
            <p:nvPr/>
          </p:nvSpPr>
          <p:spPr bwMode="auto">
            <a:xfrm>
              <a:off x="4515" y="1179"/>
              <a:ext cx="2696" cy="1410"/>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1200" b="1" dirty="0" smtClean="0">
                  <a:effectLst>
                    <a:outerShdw blurRad="38100" dist="38100" dir="2700000" algn="tl">
                      <a:srgbClr val="000000">
                        <a:alpha val="43137"/>
                      </a:srgbClr>
                    </a:outerShdw>
                  </a:effectLst>
                  <a:latin typeface="Calibri" pitchFamily="34" charset="0"/>
                  <a:cs typeface="Tahoma" pitchFamily="34" charset="0"/>
                </a:rPr>
                <a:t>F</a:t>
              </a:r>
              <a:r>
                <a:rPr lang="es-ES" sz="1200" b="1" dirty="0">
                  <a:effectLst>
                    <a:outerShdw blurRad="38100" dist="38100" dir="2700000" algn="tl">
                      <a:srgbClr val="000000">
                        <a:alpha val="43137"/>
                      </a:srgbClr>
                    </a:outerShdw>
                  </a:effectLst>
                  <a:latin typeface="Calibri" pitchFamily="34" charset="0"/>
                  <a:cs typeface="Tahoma" pitchFamily="34" charset="0"/>
                </a:rPr>
                <a:t>. HECTOR JULIO </a:t>
              </a:r>
              <a:r>
                <a:rPr lang="es-ES" sz="1200" b="1" dirty="0" smtClean="0">
                  <a:effectLst>
                    <a:outerShdw blurRad="38100" dist="38100" dir="2700000" algn="tl">
                      <a:srgbClr val="000000">
                        <a:alpha val="43137"/>
                      </a:srgbClr>
                    </a:outerShdw>
                  </a:effectLst>
                  <a:latin typeface="Calibri" pitchFamily="34" charset="0"/>
                  <a:cs typeface="Tahoma" pitchFamily="34" charset="0"/>
                </a:rPr>
                <a:t>PEINADO</a:t>
              </a:r>
              <a:endParaRPr lang="es-ES" sz="1200" b="1" dirty="0">
                <a:effectLst>
                  <a:outerShdw blurRad="38100" dist="38100" dir="2700000" algn="tl">
                    <a:srgbClr val="000000">
                      <a:alpha val="43137"/>
                    </a:srgbClr>
                  </a:outerShdw>
                </a:effectLst>
                <a:latin typeface="Calibri" pitchFamily="34" charset="0"/>
                <a:cs typeface="Tahoma" pitchFamily="34" charset="0"/>
              </a:endParaRPr>
            </a:p>
          </p:txBody>
        </p:sp>
        <p:sp>
          <p:nvSpPr>
            <p:cNvPr id="126" name="Rectangle 87"/>
            <p:cNvSpPr>
              <a:spLocks noChangeArrowheads="1"/>
            </p:cNvSpPr>
            <p:nvPr/>
          </p:nvSpPr>
          <p:spPr bwMode="auto">
            <a:xfrm>
              <a:off x="4080" y="865"/>
              <a:ext cx="3163" cy="1817"/>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7" name="Oval 106"/>
            <p:cNvSpPr>
              <a:spLocks noChangeArrowheads="1"/>
            </p:cNvSpPr>
            <p:nvPr/>
          </p:nvSpPr>
          <p:spPr bwMode="auto">
            <a:xfrm>
              <a:off x="4225" y="1493"/>
              <a:ext cx="211" cy="540"/>
            </a:xfrm>
            <a:prstGeom prst="ellipse">
              <a:avLst/>
            </a:prstGeom>
            <a:solidFill>
              <a:srgbClr val="00B050"/>
            </a:solidFill>
            <a:ln w="9525">
              <a:solidFill>
                <a:srgbClr val="000000"/>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sp>
        <p:nvSpPr>
          <p:cNvPr id="2" name="Rectángulo 1"/>
          <p:cNvSpPr/>
          <p:nvPr/>
        </p:nvSpPr>
        <p:spPr>
          <a:xfrm>
            <a:off x="483526" y="2729106"/>
            <a:ext cx="2396810" cy="646331"/>
          </a:xfrm>
          <a:prstGeom prst="rect">
            <a:avLst/>
          </a:prstGeom>
        </p:spPr>
        <p:txBody>
          <a:bodyPr wrap="none">
            <a:spAutoFit/>
          </a:bodyPr>
          <a:lstStyle/>
          <a:p>
            <a:endParaRPr lang="es-CO" dirty="0" smtClean="0">
              <a:solidFill>
                <a:schemeClr val="accent5">
                  <a:lumMod val="75000"/>
                </a:schemeClr>
              </a:solidFill>
              <a:latin typeface="Agency FB" panose="020B0503020202020204" pitchFamily="34" charset="0"/>
            </a:endParaRPr>
          </a:p>
          <a:p>
            <a:r>
              <a:rPr lang="es-CO" dirty="0" smtClean="0">
                <a:solidFill>
                  <a:schemeClr val="accent5">
                    <a:lumMod val="75000"/>
                  </a:schemeClr>
                </a:solidFill>
                <a:latin typeface="Agency FB" panose="020B0503020202020204" pitchFamily="34" charset="0"/>
              </a:rPr>
              <a:t>Discriminación </a:t>
            </a:r>
            <a:r>
              <a:rPr lang="es-CO" dirty="0">
                <a:solidFill>
                  <a:schemeClr val="accent5">
                    <a:lumMod val="75000"/>
                  </a:schemeClr>
                </a:solidFill>
                <a:latin typeface="Agency FB" panose="020B0503020202020204" pitchFamily="34" charset="0"/>
              </a:rPr>
              <a:t>por postulados</a:t>
            </a:r>
          </a:p>
        </p:txBody>
      </p:sp>
      <p:pic>
        <p:nvPicPr>
          <p:cNvPr id="3" name="Imagen 2"/>
          <p:cNvPicPr>
            <a:picLocks noChangeAspect="1"/>
          </p:cNvPicPr>
          <p:nvPr/>
        </p:nvPicPr>
        <p:blipFill>
          <a:blip r:embed="rId7"/>
          <a:stretch>
            <a:fillRect/>
          </a:stretch>
        </p:blipFill>
        <p:spPr>
          <a:xfrm>
            <a:off x="3590642" y="4653136"/>
            <a:ext cx="647700" cy="809625"/>
          </a:xfrm>
          <a:prstGeom prst="rect">
            <a:avLst/>
          </a:prstGeom>
        </p:spPr>
      </p:pic>
    </p:spTree>
    <p:extLst>
      <p:ext uri="{BB962C8B-B14F-4D97-AF65-F5344CB8AC3E}">
        <p14:creationId xmlns:p14="http://schemas.microsoft.com/office/powerpoint/2010/main" val="3767111719"/>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3" name="52 CuadroTexto"/>
          <p:cNvSpPr txBox="1"/>
          <p:nvPr/>
        </p:nvSpPr>
        <p:spPr>
          <a:xfrm>
            <a:off x="7032104" y="411770"/>
            <a:ext cx="4683552" cy="1569660"/>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chemeClr val="accent5">
                  <a:lumMod val="20000"/>
                  <a:lumOff val="80000"/>
                </a:schemeClr>
              </a:solidFill>
            </a:endParaRPr>
          </a:p>
          <a:p>
            <a:pPr algn="r"/>
            <a:r>
              <a:rPr lang="es-ES" sz="1600" b="1" cap="small" dirty="0">
                <a:solidFill>
                  <a:schemeClr val="accent5">
                    <a:lumMod val="20000"/>
                    <a:lumOff val="80000"/>
                  </a:schemeClr>
                </a:solidFill>
              </a:rPr>
              <a:t>Patrullero: 1</a:t>
            </a:r>
          </a:p>
          <a:p>
            <a:pPr algn="r"/>
            <a:r>
              <a:rPr lang="es-ES" sz="1600" b="1" cap="small" dirty="0">
                <a:solidFill>
                  <a:schemeClr val="accent5">
                    <a:lumMod val="20000"/>
                    <a:lumOff val="80000"/>
                  </a:schemeClr>
                </a:solidFill>
              </a:rPr>
              <a:t>Consolidado conductas punibles: 62</a:t>
            </a:r>
          </a:p>
          <a:p>
            <a:pPr algn="r"/>
            <a:r>
              <a:rPr lang="es-ES" sz="1600" b="1" cap="small" dirty="0">
                <a:solidFill>
                  <a:schemeClr val="accent5">
                    <a:lumMod val="20000"/>
                    <a:lumOff val="80000"/>
                  </a:schemeClr>
                </a:solidFill>
              </a:rPr>
              <a:t>Hechos: 26 </a:t>
            </a:r>
          </a:p>
          <a:p>
            <a:pPr algn="r"/>
            <a:r>
              <a:rPr lang="es-ES" sz="1600" b="1" cap="small" dirty="0">
                <a:solidFill>
                  <a:schemeClr val="accent5">
                    <a:lumMod val="20000"/>
                    <a:lumOff val="80000"/>
                  </a:schemeClr>
                </a:solidFill>
              </a:rPr>
              <a:t>Total víctimas: 188   </a:t>
            </a:r>
          </a:p>
          <a:p>
            <a:pPr algn="r"/>
            <a:r>
              <a:rPr lang="es-ES" sz="1600" b="1" cap="small" dirty="0" smtClean="0">
                <a:solidFill>
                  <a:schemeClr val="accent5">
                    <a:lumMod val="20000"/>
                    <a:lumOff val="80000"/>
                  </a:schemeClr>
                </a:solidFill>
              </a:rPr>
              <a:t>  </a:t>
            </a:r>
            <a:endParaRPr lang="es-ES" sz="1600" b="1" cap="small" dirty="0">
              <a:solidFill>
                <a:schemeClr val="accent5">
                  <a:lumMod val="20000"/>
                  <a:lumOff val="80000"/>
                </a:scheme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862888033"/>
              </p:ext>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a:t>
                      </a:r>
                      <a:r>
                        <a:rPr lang="en-US" sz="1800" b="1" kern="1200" cap="small" baseline="0" dirty="0" err="1" smtClean="0">
                          <a:solidFill>
                            <a:srgbClr val="FFFF66"/>
                          </a:solidFill>
                          <a:latin typeface="+mn-lt"/>
                          <a:ea typeface="+mn-ea"/>
                          <a:cs typeface="Arial" pitchFamily="34" charset="0"/>
                        </a:rPr>
                        <a:t>norte</a:t>
                      </a:r>
                      <a:r>
                        <a:rPr lang="en-US" sz="1800" b="1" kern="1200" cap="small" baseline="0" dirty="0" smtClean="0">
                          <a:solidFill>
                            <a:srgbClr val="FFFF66"/>
                          </a:solidFill>
                          <a:latin typeface="+mn-lt"/>
                          <a:ea typeface="+mn-ea"/>
                          <a:cs typeface="Arial" pitchFamily="34" charset="0"/>
                        </a:rPr>
                        <a:t> – </a:t>
                      </a:r>
                      <a:r>
                        <a:rPr lang="en-US" sz="1800" b="1" kern="1200" cap="small" baseline="0" dirty="0" err="1" smtClean="0">
                          <a:solidFill>
                            <a:srgbClr val="FFFF66"/>
                          </a:solidFill>
                          <a:latin typeface="+mn-lt"/>
                          <a:ea typeface="+mn-ea"/>
                          <a:cs typeface="Arial" pitchFamily="34" charset="0"/>
                        </a:rPr>
                        <a:t>frente</a:t>
                      </a:r>
                      <a:r>
                        <a:rPr lang="en-US" sz="1800" b="1" kern="1200" cap="small" baseline="0" dirty="0" smtClean="0">
                          <a:solidFill>
                            <a:srgbClr val="FFFF66"/>
                          </a:solidFill>
                          <a:latin typeface="+mn-lt"/>
                          <a:ea typeface="+mn-ea"/>
                          <a:cs typeface="Arial" pitchFamily="34" charset="0"/>
                        </a:rPr>
                        <a:t> hector </a:t>
                      </a:r>
                      <a:r>
                        <a:rPr lang="en-US" sz="1800" b="1" kern="1200" cap="small" baseline="0" dirty="0" err="1" smtClean="0">
                          <a:solidFill>
                            <a:srgbClr val="FFFF66"/>
                          </a:solidFill>
                          <a:latin typeface="+mn-lt"/>
                          <a:ea typeface="+mn-ea"/>
                          <a:cs typeface="Arial" pitchFamily="34" charset="0"/>
                        </a:rPr>
                        <a:t>julio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peinado</a:t>
                      </a:r>
                      <a:r>
                        <a:rPr lang="en-US" sz="1800" b="1" kern="1200" cap="small" baseline="0" dirty="0" smtClean="0">
                          <a:solidFill>
                            <a:srgbClr val="FFFF66"/>
                          </a:solidFill>
                          <a:latin typeface="+mn-lt"/>
                          <a:ea typeface="+mn-ea"/>
                          <a:cs typeface="Arial" pitchFamily="34" charset="0"/>
                        </a:rPr>
                        <a:t> </a:t>
                      </a:r>
                      <a:r>
                        <a:rPr lang="en-US" sz="1800" b="1" kern="1200" cap="small" baseline="0" dirty="0" err="1" smtClean="0">
                          <a:solidFill>
                            <a:srgbClr val="FFFF66"/>
                          </a:solidFill>
                          <a:latin typeface="+mn-lt"/>
                          <a:ea typeface="+mn-ea"/>
                          <a:cs typeface="Arial" pitchFamily="34" charset="0"/>
                        </a:rPr>
                        <a:t>becerra</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txBody>
                  <a:tcPr/>
                </a:tc>
                <a:tc>
                  <a:txBody>
                    <a:bodyPr/>
                    <a:lstStyle/>
                    <a:p>
                      <a:r>
                        <a:rPr lang="es-ES" sz="1400" baseline="0" dirty="0" smtClean="0"/>
                        <a:t>15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32</a:t>
            </a:r>
            <a:endParaRPr lang="es-ES" cap="small" dirty="0">
              <a:solidFill>
                <a:srgbClr val="C00000"/>
              </a:solidFill>
              <a:latin typeface="Agency FB" panose="020B0503020202020204" pitchFamily="34" charset="0"/>
            </a:endParaRPr>
          </a:p>
        </p:txBody>
      </p:sp>
      <p:sp>
        <p:nvSpPr>
          <p:cNvPr id="7" name="CuadroTexto 6"/>
          <p:cNvSpPr txBox="1"/>
          <p:nvPr/>
        </p:nvSpPr>
        <p:spPr>
          <a:xfrm>
            <a:off x="2207568" y="4136576"/>
            <a:ext cx="4098081" cy="923330"/>
          </a:xfrm>
          <a:prstGeom prst="rect">
            <a:avLst/>
          </a:prstGeom>
          <a:noFill/>
        </p:spPr>
        <p:txBody>
          <a:bodyPr wrap="square" rtlCol="0">
            <a:spAutoFit/>
          </a:bodyPr>
          <a:lstStyle/>
          <a:p>
            <a:endParaRPr lang="es-CO" dirty="0" smtClean="0">
              <a:solidFill>
                <a:schemeClr val="accent5">
                  <a:lumMod val="75000"/>
                </a:schemeClr>
              </a:solidFill>
              <a:latin typeface="Agency FB" panose="020B0503020202020204" pitchFamily="34" charset="0"/>
            </a:endParaRPr>
          </a:p>
          <a:p>
            <a:endParaRPr lang="es-CO" dirty="0">
              <a:solidFill>
                <a:schemeClr val="accent5">
                  <a:lumMod val="75000"/>
                </a:schemeClr>
              </a:solidFill>
              <a:latin typeface="Agency FB" panose="020B0503020202020204" pitchFamily="34" charset="0"/>
            </a:endParaRPr>
          </a:p>
          <a:p>
            <a:endParaRPr lang="es-CO" dirty="0" smtClean="0">
              <a:solidFill>
                <a:schemeClr val="accent5">
                  <a:lumMod val="75000"/>
                </a:schemeClr>
              </a:solidFill>
              <a:latin typeface="Agency FB" panose="020B0503020202020204" pitchFamily="34" charset="0"/>
            </a:endParaRPr>
          </a:p>
        </p:txBody>
      </p:sp>
      <p:graphicFrame>
        <p:nvGraphicFramePr>
          <p:cNvPr id="3" name="Tabla 2"/>
          <p:cNvGraphicFramePr>
            <a:graphicFrameLocks noGrp="1"/>
          </p:cNvGraphicFramePr>
          <p:nvPr>
            <p:extLst>
              <p:ext uri="{D42A27DB-BD31-4B8C-83A1-F6EECF244321}">
                <p14:modId xmlns:p14="http://schemas.microsoft.com/office/powerpoint/2010/main" val="3981668372"/>
              </p:ext>
            </p:extLst>
          </p:nvPr>
        </p:nvGraphicFramePr>
        <p:xfrm>
          <a:off x="429459" y="2981328"/>
          <a:ext cx="6918252" cy="201264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ES" sz="1200"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11</a:t>
                      </a:r>
                      <a:endParaRPr lang="es-ES" sz="1200" dirty="0"/>
                    </a:p>
                  </a:txBody>
                  <a:tcPr/>
                </a:tc>
                <a:tc>
                  <a:txBody>
                    <a:bodyPr/>
                    <a:lstStyle/>
                    <a:p>
                      <a:r>
                        <a:rPr lang="es-ES" sz="1200" dirty="0" smtClean="0"/>
                        <a:t>Constreñimiento ilegal</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9</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Actos de terrorismo</a:t>
                      </a:r>
                      <a:endParaRPr lang="es-ES" sz="1200" dirty="0"/>
                    </a:p>
                  </a:txBody>
                  <a:tcPr/>
                </a:tc>
                <a:tc>
                  <a:txBody>
                    <a:bodyPr/>
                    <a:lstStyle/>
                    <a:p>
                      <a:r>
                        <a:rPr lang="es-ES" sz="1200" dirty="0" smtClean="0"/>
                        <a:t>1</a:t>
                      </a:r>
                      <a:endParaRPr lang="es-ES" sz="1200" dirty="0"/>
                    </a:p>
                  </a:txBody>
                  <a:tcPr/>
                </a:tc>
                <a:tc>
                  <a:txBody>
                    <a:bodyPr/>
                    <a:lstStyle/>
                    <a:p>
                      <a:r>
                        <a:rPr lang="es-ES" sz="1200" dirty="0" smtClean="0"/>
                        <a:t>Acto</a:t>
                      </a:r>
                      <a:r>
                        <a:rPr lang="es-ES" sz="1200" baseline="0" dirty="0" smtClean="0"/>
                        <a:t> sexual violento en persona protegida</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Terrorismo</a:t>
                      </a:r>
                      <a:endParaRPr lang="es-ES" sz="1200" dirty="0"/>
                    </a:p>
                  </a:txBody>
                  <a:tcPr/>
                </a:tc>
                <a:tc>
                  <a:txBody>
                    <a:bodyPr/>
                    <a:lstStyle/>
                    <a:p>
                      <a:r>
                        <a:rPr lang="es-ES" sz="1200" dirty="0" smtClean="0"/>
                        <a:t>1</a:t>
                      </a:r>
                      <a:endParaRPr lang="es-ES" sz="1200" dirty="0"/>
                    </a:p>
                  </a:txBody>
                  <a:tcPr/>
                </a:tc>
                <a:tc>
                  <a:txBody>
                    <a:bodyPr/>
                    <a:lstStyle/>
                    <a:p>
                      <a:r>
                        <a:rPr lang="es-ES" sz="1200" dirty="0" smtClean="0"/>
                        <a:t>Concierto</a:t>
                      </a:r>
                      <a:r>
                        <a:rPr lang="es-ES" sz="1200" baseline="0" dirty="0" smtClean="0"/>
                        <a:t> para delinquir</a:t>
                      </a:r>
                      <a:endParaRPr lang="es-ES" sz="1200" dirty="0"/>
                    </a:p>
                  </a:txBody>
                  <a:tcPr/>
                </a:tc>
                <a:tc>
                  <a:txBody>
                    <a:bodyPr/>
                    <a:lstStyle/>
                    <a:p>
                      <a:r>
                        <a:rPr lang="es-ES" sz="1200" dirty="0" smtClean="0"/>
                        <a:t>1</a:t>
                      </a:r>
                      <a:endParaRPr lang="es-ES" sz="1200" dirty="0"/>
                    </a:p>
                  </a:txBody>
                  <a:tcPr/>
                </a:tc>
              </a:tr>
              <a:tr h="274480">
                <a:tc>
                  <a:txBody>
                    <a:bodyPr/>
                    <a:lstStyle/>
                    <a:p>
                      <a:r>
                        <a:rPr lang="es-ES" sz="1200" dirty="0" smtClean="0"/>
                        <a:t>Despojo en campo de batalla</a:t>
                      </a:r>
                      <a:endParaRPr lang="es-ES" sz="1200" dirty="0"/>
                    </a:p>
                  </a:txBody>
                  <a:tcPr/>
                </a:tc>
                <a:tc>
                  <a:txBody>
                    <a:bodyPr/>
                    <a:lstStyle/>
                    <a:p>
                      <a:r>
                        <a:rPr lang="es-ES" sz="1200" dirty="0" smtClean="0"/>
                        <a:t>5</a:t>
                      </a:r>
                      <a:endParaRPr lang="es-ES" sz="1200" dirty="0"/>
                    </a:p>
                  </a:txBody>
                  <a:tcPr/>
                </a:tc>
                <a:tc>
                  <a:txBody>
                    <a:bodyPr/>
                    <a:lstStyle/>
                    <a:p>
                      <a:endParaRPr lang="es-ES" sz="1200" dirty="0"/>
                    </a:p>
                  </a:txBody>
                  <a:tcPr/>
                </a:tc>
                <a:tc>
                  <a:txBody>
                    <a:bodyPr/>
                    <a:lstStyle/>
                    <a:p>
                      <a:endParaRPr lang="es-ES" sz="1200" dirty="0"/>
                    </a:p>
                  </a:txBody>
                  <a:tcPr/>
                </a:tc>
              </a:tr>
              <a:tr h="274480">
                <a:tc>
                  <a:txBody>
                    <a:bodyPr/>
                    <a:lstStyle/>
                    <a:p>
                      <a:r>
                        <a:rPr lang="es-CO" sz="1100" dirty="0" smtClean="0"/>
                        <a:t>Homicidio</a:t>
                      </a:r>
                      <a:endParaRPr lang="es-CO" sz="1100" dirty="0"/>
                    </a:p>
                  </a:txBody>
                  <a:tcPr/>
                </a:tc>
                <a:tc>
                  <a:txBody>
                    <a:bodyPr/>
                    <a:lstStyle/>
                    <a:p>
                      <a:r>
                        <a:rPr lang="es-CO" sz="1100" dirty="0" smtClean="0"/>
                        <a:t>31</a:t>
                      </a:r>
                      <a:endParaRPr lang="es-CO" sz="1100" dirty="0"/>
                    </a:p>
                  </a:txBody>
                  <a:tcPr/>
                </a:tc>
                <a:tc>
                  <a:txBody>
                    <a:bodyPr/>
                    <a:lstStyle/>
                    <a:p>
                      <a:endParaRPr lang="es-ES" sz="1200" dirty="0"/>
                    </a:p>
                  </a:txBody>
                  <a:tcPr/>
                </a:tc>
                <a:tc>
                  <a:txBody>
                    <a:bodyPr/>
                    <a:lstStyle/>
                    <a:p>
                      <a:endParaRPr lang="es-ES" sz="1200" dirty="0"/>
                    </a:p>
                  </a:txBody>
                  <a:tcPr/>
                </a:tc>
              </a:tr>
            </a:tbl>
          </a:graphicData>
        </a:graphic>
      </p:graphicFrame>
      <p:sp>
        <p:nvSpPr>
          <p:cNvPr id="4" name="Rectángulo 3"/>
          <p:cNvSpPr/>
          <p:nvPr/>
        </p:nvSpPr>
        <p:spPr>
          <a:xfrm>
            <a:off x="429459" y="2596066"/>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pic>
        <p:nvPicPr>
          <p:cNvPr id="2" name="Imagen 1"/>
          <p:cNvPicPr>
            <a:picLocks noChangeAspect="1"/>
          </p:cNvPicPr>
          <p:nvPr/>
        </p:nvPicPr>
        <p:blipFill>
          <a:blip r:embed="rId5"/>
          <a:stretch>
            <a:fillRect/>
          </a:stretch>
        </p:blipFill>
        <p:spPr>
          <a:xfrm>
            <a:off x="7868334" y="2277058"/>
            <a:ext cx="3243353" cy="1956986"/>
          </a:xfrm>
          <a:prstGeom prst="rect">
            <a:avLst/>
          </a:prstGeom>
        </p:spPr>
      </p:pic>
      <p:pic>
        <p:nvPicPr>
          <p:cNvPr id="5" name="Imagen 4"/>
          <p:cNvPicPr>
            <a:picLocks noChangeAspect="1"/>
          </p:cNvPicPr>
          <p:nvPr/>
        </p:nvPicPr>
        <p:blipFill>
          <a:blip r:embed="rId6"/>
          <a:stretch>
            <a:fillRect/>
          </a:stretch>
        </p:blipFill>
        <p:spPr>
          <a:xfrm>
            <a:off x="8545048" y="4598241"/>
            <a:ext cx="1889924" cy="377985"/>
          </a:xfrm>
          <a:prstGeom prst="rect">
            <a:avLst/>
          </a:prstGeom>
        </p:spPr>
      </p:pic>
    </p:spTree>
    <p:extLst>
      <p:ext uri="{BB962C8B-B14F-4D97-AF65-F5344CB8AC3E}">
        <p14:creationId xmlns:p14="http://schemas.microsoft.com/office/powerpoint/2010/main" val="1856441855"/>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 5</a:t>
            </a:r>
          </a:p>
          <a:p>
            <a:pPr algn="r"/>
            <a:r>
              <a:rPr lang="es-ES" sz="1600" b="1" cap="small" dirty="0" smtClean="0">
                <a:solidFill>
                  <a:srgbClr val="5AA2AE">
                    <a:lumMod val="20000"/>
                    <a:lumOff val="80000"/>
                  </a:srgbClr>
                </a:solidFill>
              </a:rPr>
              <a:t>Patrulleros: 17 </a:t>
            </a:r>
          </a:p>
          <a:p>
            <a:pPr algn="r"/>
            <a:r>
              <a:rPr lang="es-ES" sz="1600" b="1" cap="small" dirty="0" smtClean="0">
                <a:solidFill>
                  <a:srgbClr val="5AA2AE">
                    <a:lumMod val="20000"/>
                    <a:lumOff val="80000"/>
                  </a:srgbClr>
                </a:solidFill>
              </a:rPr>
              <a:t>Consolidado conductas punibles: 149 </a:t>
            </a:r>
          </a:p>
          <a:p>
            <a:pPr algn="r"/>
            <a:r>
              <a:rPr lang="es-ES" sz="1600" b="1" cap="small" dirty="0" smtClean="0">
                <a:solidFill>
                  <a:srgbClr val="5AA2AE">
                    <a:lumMod val="20000"/>
                    <a:lumOff val="80000"/>
                  </a:srgbClr>
                </a:solidFill>
              </a:rPr>
              <a:t>Hechos:144 </a:t>
            </a:r>
          </a:p>
          <a:p>
            <a:pPr algn="r"/>
            <a:r>
              <a:rPr lang="es-ES" sz="1600" b="1" cap="small" dirty="0" smtClean="0">
                <a:solidFill>
                  <a:srgbClr val="5AA2AE">
                    <a:lumMod val="20000"/>
                    <a:lumOff val="80000"/>
                  </a:srgbClr>
                </a:solidFill>
              </a:rPr>
              <a:t>Total víctimas:314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2570438314"/>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CENTAUROS Y HÉROES DEL LLANO Y DEL GUAVIARE</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936104">
                <a:tc>
                  <a:txBody>
                    <a:bodyPr/>
                    <a:lstStyle/>
                    <a:p>
                      <a:r>
                        <a:rPr lang="es-ES" sz="1400" dirty="0" smtClean="0"/>
                        <a:t>Primera Instancia. </a:t>
                      </a:r>
                      <a:r>
                        <a:rPr lang="es-ES" sz="1050" dirty="0" smtClean="0"/>
                        <a:t>M.P. Dra. Alexandra Valencia Molina</a:t>
                      </a:r>
                    </a:p>
                    <a:p>
                      <a:endParaRPr lang="es-ES" sz="1050" dirty="0" smtClean="0"/>
                    </a:p>
                    <a:p>
                      <a:r>
                        <a:rPr lang="es-ES" sz="1050" dirty="0" smtClean="0"/>
                        <a:t>En apelación</a:t>
                      </a:r>
                    </a:p>
                  </a:txBody>
                  <a:tcPr/>
                </a:tc>
                <a:tc>
                  <a:txBody>
                    <a:bodyPr/>
                    <a:lstStyle/>
                    <a:p>
                      <a:r>
                        <a:rPr lang="es-ES" sz="1400" baseline="0" dirty="0" smtClean="0"/>
                        <a:t>25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y Aclaración Parcial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33</a:t>
            </a:r>
            <a:endParaRPr lang="es-ES" cap="small" dirty="0">
              <a:solidFill>
                <a:srgbClr val="C00000"/>
              </a:solidFill>
              <a:latin typeface="Agency FB" panose="020B0503020202020204" pitchFamily="34" charset="0"/>
            </a:endParaRPr>
          </a:p>
        </p:txBody>
      </p:sp>
      <p:sp>
        <p:nvSpPr>
          <p:cNvPr id="2" name="Rectángulo 1"/>
          <p:cNvSpPr/>
          <p:nvPr/>
        </p:nvSpPr>
        <p:spPr>
          <a:xfrm>
            <a:off x="431800" y="2184608"/>
            <a:ext cx="2396810" cy="646331"/>
          </a:xfrm>
          <a:prstGeom prst="rect">
            <a:avLst/>
          </a:prstGeom>
        </p:spPr>
        <p:txBody>
          <a:bodyPr wrap="none">
            <a:spAutoFit/>
          </a:bodyPr>
          <a:lstStyle/>
          <a:p>
            <a:endParaRPr lang="es-CO" dirty="0" smtClean="0">
              <a:solidFill>
                <a:srgbClr val="5AA2AE">
                  <a:lumMod val="75000"/>
                </a:srgbClr>
              </a:solidFill>
              <a:latin typeface="Agency FB" panose="020B0503020202020204" pitchFamily="34" charset="0"/>
            </a:endParaRPr>
          </a:p>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pSp>
        <p:nvGrpSpPr>
          <p:cNvPr id="49" name="93 Grupo"/>
          <p:cNvGrpSpPr/>
          <p:nvPr/>
        </p:nvGrpSpPr>
        <p:grpSpPr>
          <a:xfrm>
            <a:off x="8630131" y="1885209"/>
            <a:ext cx="2800323" cy="2113268"/>
            <a:chOff x="1187450" y="-23549"/>
            <a:chExt cx="7936374" cy="6811700"/>
          </a:xfrm>
        </p:grpSpPr>
        <p:sp>
          <p:nvSpPr>
            <p:cNvPr id="50"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solidFill>
                  <a:prstClr val="black"/>
                </a:solidFill>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7" name="Oval 35"/>
            <p:cNvSpPr>
              <a:spLocks noChangeArrowheads="1"/>
            </p:cNvSpPr>
            <p:nvPr/>
          </p:nvSpPr>
          <p:spPr bwMode="auto">
            <a:xfrm rot="20927974">
              <a:off x="2178050" y="1525588"/>
              <a:ext cx="214313" cy="544513"/>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9" name="Oval 36"/>
            <p:cNvSpPr>
              <a:spLocks noChangeArrowheads="1"/>
            </p:cNvSpPr>
            <p:nvPr/>
          </p:nvSpPr>
          <p:spPr bwMode="auto">
            <a:xfrm rot="4743037">
              <a:off x="3584193" y="2889428"/>
              <a:ext cx="509143" cy="1630187"/>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sp>
          <p:nvSpPr>
            <p:cNvPr id="93" name="Oval 77"/>
            <p:cNvSpPr>
              <a:spLocks noChangeArrowheads="1"/>
            </p:cNvSpPr>
            <p:nvPr/>
          </p:nvSpPr>
          <p:spPr bwMode="auto">
            <a:xfrm rot="21068561">
              <a:off x="3641196" y="4026832"/>
              <a:ext cx="1009127" cy="5521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3" name="Text Box 86"/>
            <p:cNvSpPr txBox="1">
              <a:spLocks noChangeArrowheads="1"/>
            </p:cNvSpPr>
            <p:nvPr/>
          </p:nvSpPr>
          <p:spPr bwMode="auto">
            <a:xfrm>
              <a:off x="6062664" y="702135"/>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smtClean="0">
                  <a:solidFill>
                    <a:prstClr val="black"/>
                  </a:solidFill>
                  <a:effectLst>
                    <a:outerShdw blurRad="38100" dist="38100" dir="2700000" algn="tl">
                      <a:srgbClr val="000000">
                        <a:alpha val="43137"/>
                      </a:srgbClr>
                    </a:outerShdw>
                  </a:effectLst>
                  <a:latin typeface="Calibri" pitchFamily="34" charset="0"/>
                  <a:cs typeface="Tahoma" pitchFamily="34" charset="0"/>
                </a:rPr>
                <a:t>B</a:t>
              </a:r>
              <a:r>
                <a:rPr lang="es-ES" sz="900" b="1" dirty="0">
                  <a:solidFill>
                    <a:prstClr val="black"/>
                  </a:solidFill>
                  <a:effectLst>
                    <a:outerShdw blurRad="38100" dist="38100" dir="2700000" algn="tl">
                      <a:srgbClr val="000000">
                        <a:alpha val="43137"/>
                      </a:srgbClr>
                    </a:outerShdw>
                  </a:effectLst>
                  <a:latin typeface="Calibri" pitchFamily="34" charset="0"/>
                  <a:cs typeface="Tahoma" pitchFamily="34" charset="0"/>
                </a:rPr>
                <a:t>. CENTAUROS </a:t>
              </a:r>
            </a:p>
          </p:txBody>
        </p:sp>
        <p:sp>
          <p:nvSpPr>
            <p:cNvPr id="128"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31" name="Oval 105"/>
            <p:cNvSpPr>
              <a:spLocks noChangeArrowheads="1"/>
            </p:cNvSpPr>
            <p:nvPr/>
          </p:nvSpPr>
          <p:spPr bwMode="auto">
            <a:xfrm>
              <a:off x="5473074" y="1017587"/>
              <a:ext cx="756278" cy="408041"/>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grpSp>
      <p:graphicFrame>
        <p:nvGraphicFramePr>
          <p:cNvPr id="7" name="Tabla 6"/>
          <p:cNvGraphicFramePr>
            <a:graphicFrameLocks noGrp="1"/>
          </p:cNvGraphicFramePr>
          <p:nvPr>
            <p:extLst>
              <p:ext uri="{D42A27DB-BD31-4B8C-83A1-F6EECF244321}">
                <p14:modId xmlns:p14="http://schemas.microsoft.com/office/powerpoint/2010/main" val="1851100134"/>
              </p:ext>
            </p:extLst>
          </p:nvPr>
        </p:nvGraphicFramePr>
        <p:xfrm>
          <a:off x="446553" y="2780929"/>
          <a:ext cx="8130364" cy="3775679"/>
        </p:xfrm>
        <a:graphic>
          <a:graphicData uri="http://schemas.openxmlformats.org/drawingml/2006/table">
            <a:tbl>
              <a:tblPr firstRow="1" bandRow="1">
                <a:tableStyleId>{5C22544A-7EE6-4342-B048-85BDC9FD1C3A}</a:tableStyleId>
              </a:tblPr>
              <a:tblGrid>
                <a:gridCol w="1944059"/>
                <a:gridCol w="678578"/>
                <a:gridCol w="1805050"/>
                <a:gridCol w="794222"/>
                <a:gridCol w="1938262"/>
                <a:gridCol w="970193"/>
              </a:tblGrid>
              <a:tr h="560023">
                <a:tc gridSpan="6">
                  <a:txBody>
                    <a:bodyPr/>
                    <a:lstStyle/>
                    <a:p>
                      <a:pPr algn="ctr"/>
                      <a:r>
                        <a:rPr lang="es-ES" sz="1400" dirty="0" smtClean="0"/>
                        <a:t>POSTULADOS</a:t>
                      </a:r>
                      <a:endParaRPr lang="es-ES" sz="1400" dirty="0"/>
                    </a:p>
                  </a:txBody>
                  <a:tcPr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a:endParaRPr lang="es-ES" sz="1400" dirty="0"/>
                    </a:p>
                  </a:txBody>
                  <a:tcPr anchor="ctr"/>
                </a:tc>
                <a:tc hMerge="1">
                  <a:txBody>
                    <a:bodyPr/>
                    <a:lstStyle/>
                    <a:p>
                      <a:pPr algn="ctr"/>
                      <a:endParaRPr lang="es-ES" sz="1400" dirty="0"/>
                    </a:p>
                  </a:txBody>
                  <a:tcPr anchor="ctr"/>
                </a:tc>
              </a:tr>
              <a:tr h="418305">
                <a:tc>
                  <a:txBody>
                    <a:bodyPr/>
                    <a:lstStyle/>
                    <a:p>
                      <a:r>
                        <a:rPr lang="es-ES" sz="1100" dirty="0" smtClean="0"/>
                        <a:t>MANUEL DE JESÚS</a:t>
                      </a:r>
                      <a:r>
                        <a:rPr lang="es-ES" sz="1100" baseline="0" dirty="0" smtClean="0"/>
                        <a:t> PIRABÁN- COMANDANTE</a:t>
                      </a:r>
                      <a:endParaRPr lang="es-ES" sz="1100" dirty="0"/>
                    </a:p>
                  </a:txBody>
                  <a:tcPr/>
                </a:tc>
                <a:tc>
                  <a:txBody>
                    <a:bodyPr/>
                    <a:lstStyle/>
                    <a:p>
                      <a:endParaRPr lang="es-ES" sz="1100" dirty="0"/>
                    </a:p>
                  </a:txBody>
                  <a:tcPr/>
                </a:tc>
                <a:tc>
                  <a:txBody>
                    <a:bodyPr/>
                    <a:lstStyle/>
                    <a:p>
                      <a:r>
                        <a:rPr lang="es-ES" sz="1100" dirty="0" smtClean="0"/>
                        <a:t>VIRGILIO HIDALGO URREA - PATRULLERO</a:t>
                      </a:r>
                      <a:endParaRPr lang="es-ES" sz="1100" dirty="0"/>
                    </a:p>
                  </a:txBody>
                  <a:tcPr/>
                </a:tc>
                <a:tc>
                  <a:txBody>
                    <a:bodyPr/>
                    <a:lstStyle/>
                    <a:p>
                      <a:endParaRPr lang="es-ES" sz="1100" dirty="0"/>
                    </a:p>
                  </a:txBody>
                  <a:tcPr/>
                </a:tc>
                <a:tc>
                  <a:txBody>
                    <a:bodyPr/>
                    <a:lstStyle/>
                    <a:p>
                      <a:r>
                        <a:rPr lang="es-ES" sz="1100" dirty="0" smtClean="0"/>
                        <a:t>OSCAR ARMANDO TRUJILLO - PATRULLERO</a:t>
                      </a:r>
                      <a:endParaRPr lang="es-ES" sz="1100" dirty="0"/>
                    </a:p>
                  </a:txBody>
                  <a:tcPr/>
                </a:tc>
                <a:tc>
                  <a:txBody>
                    <a:bodyPr/>
                    <a:lstStyle/>
                    <a:p>
                      <a:endParaRPr lang="es-ES" sz="1100" dirty="0"/>
                    </a:p>
                  </a:txBody>
                  <a:tcPr/>
                </a:tc>
              </a:tr>
              <a:tr h="566805">
                <a:tc>
                  <a:txBody>
                    <a:bodyPr/>
                    <a:lstStyle/>
                    <a:p>
                      <a:r>
                        <a:rPr lang="es-ES" sz="1100" dirty="0" smtClean="0"/>
                        <a:t>LUIS ARLEX ARANGO CÁRDENAS- COMANDANTE</a:t>
                      </a:r>
                      <a:endParaRPr lang="es-ES" sz="1100" dirty="0"/>
                    </a:p>
                  </a:txBody>
                  <a:tcPr/>
                </a:tc>
                <a:tc>
                  <a:txBody>
                    <a:bodyPr/>
                    <a:lstStyle/>
                    <a:p>
                      <a:endParaRPr lang="es-ES" sz="1100" dirty="0"/>
                    </a:p>
                  </a:txBody>
                  <a:tcPr/>
                </a:tc>
                <a:tc>
                  <a:txBody>
                    <a:bodyPr/>
                    <a:lstStyle/>
                    <a:p>
                      <a:r>
                        <a:rPr lang="es-ES" sz="1100" dirty="0" smtClean="0"/>
                        <a:t>LENIS ARMANDO REY SANABRIA- PATRULLERO</a:t>
                      </a:r>
                      <a:endParaRPr lang="es-ES" sz="1100" dirty="0"/>
                    </a:p>
                  </a:txBody>
                  <a:tcPr/>
                </a:tc>
                <a:tc>
                  <a:txBody>
                    <a:bodyPr/>
                    <a:lstStyle/>
                    <a:p>
                      <a:endParaRPr lang="es-ES" sz="1100" dirty="0"/>
                    </a:p>
                  </a:txBody>
                  <a:tcPr/>
                </a:tc>
                <a:tc>
                  <a:txBody>
                    <a:bodyPr/>
                    <a:lstStyle/>
                    <a:p>
                      <a:r>
                        <a:rPr lang="es-ES" sz="1100" dirty="0" smtClean="0"/>
                        <a:t>HUGO LINAREZ- PATRULLERO</a:t>
                      </a:r>
                      <a:endParaRPr lang="es-ES" sz="1100" dirty="0"/>
                    </a:p>
                  </a:txBody>
                  <a:tcPr/>
                </a:tc>
                <a:tc>
                  <a:txBody>
                    <a:bodyPr/>
                    <a:lstStyle/>
                    <a:p>
                      <a:endParaRPr lang="es-ES" sz="1100" dirty="0"/>
                    </a:p>
                  </a:txBody>
                  <a:tcPr/>
                </a:tc>
              </a:tr>
              <a:tr h="579136">
                <a:tc>
                  <a:txBody>
                    <a:bodyPr/>
                    <a:lstStyle/>
                    <a:p>
                      <a:r>
                        <a:rPr lang="es-ES" sz="1100" dirty="0" smtClean="0"/>
                        <a:t>MIGUEL</a:t>
                      </a:r>
                      <a:r>
                        <a:rPr lang="es-ES" sz="1100" baseline="0" dirty="0" smtClean="0"/>
                        <a:t> RIVERA JARAMILLO – PATRULLERO</a:t>
                      </a:r>
                    </a:p>
                  </a:txBody>
                  <a:tcPr/>
                </a:tc>
                <a:tc>
                  <a:txBody>
                    <a:bodyPr/>
                    <a:lstStyle/>
                    <a:p>
                      <a:endParaRPr lang="es-ES" sz="1100" dirty="0"/>
                    </a:p>
                  </a:txBody>
                  <a:tcPr/>
                </a:tc>
                <a:tc>
                  <a:txBody>
                    <a:bodyPr/>
                    <a:lstStyle/>
                    <a:p>
                      <a:r>
                        <a:rPr lang="es-ES" sz="1100" dirty="0" smtClean="0"/>
                        <a:t>GUILLERMO GARZÓN - PATRULLERO</a:t>
                      </a:r>
                      <a:endParaRPr lang="es-ES" sz="1100" dirty="0"/>
                    </a:p>
                  </a:txBody>
                  <a:tcPr/>
                </a:tc>
                <a:tc>
                  <a:txBody>
                    <a:bodyPr/>
                    <a:lstStyle/>
                    <a:p>
                      <a:endParaRPr lang="es-ES" sz="1100" dirty="0"/>
                    </a:p>
                  </a:txBody>
                  <a:tcPr/>
                </a:tc>
                <a:tc>
                  <a:txBody>
                    <a:bodyPr/>
                    <a:lstStyle/>
                    <a:p>
                      <a:r>
                        <a:rPr lang="es-ES" sz="1100" dirty="0" smtClean="0"/>
                        <a:t>ELIMELEC CANO ZABALA-</a:t>
                      </a:r>
                      <a:r>
                        <a:rPr lang="es-ES" sz="1100" baseline="0" dirty="0" smtClean="0"/>
                        <a:t> PATRULLERO</a:t>
                      </a:r>
                      <a:endParaRPr lang="es-ES" sz="1100" dirty="0"/>
                    </a:p>
                  </a:txBody>
                  <a:tcPr/>
                </a:tc>
                <a:tc>
                  <a:txBody>
                    <a:bodyPr/>
                    <a:lstStyle/>
                    <a:p>
                      <a:endParaRPr lang="es-ES" sz="1100" dirty="0"/>
                    </a:p>
                  </a:txBody>
                  <a:tcPr/>
                </a:tc>
              </a:tr>
              <a:tr h="566805">
                <a:tc>
                  <a:txBody>
                    <a:bodyPr/>
                    <a:lstStyle/>
                    <a:p>
                      <a:r>
                        <a:rPr lang="es-ES" sz="1100" dirty="0" smtClean="0"/>
                        <a:t>FRANCISCO ANTONIO ARIAS- COMANDANTE </a:t>
                      </a:r>
                      <a:endParaRPr lang="es-ES" sz="1100" dirty="0"/>
                    </a:p>
                  </a:txBody>
                  <a:tcPr/>
                </a:tc>
                <a:tc>
                  <a:txBody>
                    <a:bodyPr/>
                    <a:lstStyle/>
                    <a:p>
                      <a:endParaRPr lang="es-ES" sz="1100" dirty="0"/>
                    </a:p>
                  </a:txBody>
                  <a:tcPr/>
                </a:tc>
                <a:tc>
                  <a:txBody>
                    <a:bodyPr/>
                    <a:lstStyle/>
                    <a:p>
                      <a:r>
                        <a:rPr lang="es-ES" sz="1100" dirty="0" smtClean="0"/>
                        <a:t>FRANCISCO MIGUEL RUIZ MARTÍNEZ - PATRULLERO</a:t>
                      </a:r>
                      <a:endParaRPr lang="es-ES" sz="1100" dirty="0"/>
                    </a:p>
                  </a:txBody>
                  <a:tcPr/>
                </a:tc>
                <a:tc>
                  <a:txBody>
                    <a:bodyPr/>
                    <a:lstStyle/>
                    <a:p>
                      <a:endParaRPr lang="es-ES" sz="1100" dirty="0"/>
                    </a:p>
                  </a:txBody>
                  <a:tcPr/>
                </a:tc>
                <a:tc>
                  <a:txBody>
                    <a:bodyPr/>
                    <a:lstStyle/>
                    <a:p>
                      <a:r>
                        <a:rPr lang="es-ES" sz="1100" dirty="0" smtClean="0"/>
                        <a:t>BENJAMÍN</a:t>
                      </a:r>
                      <a:r>
                        <a:rPr lang="es-ES" sz="1100" baseline="0" dirty="0" smtClean="0"/>
                        <a:t> CAMACHO MARTÍNEZ- PATRULLERO</a:t>
                      </a:r>
                      <a:endParaRPr lang="es-ES" sz="1100" dirty="0"/>
                    </a:p>
                  </a:txBody>
                  <a:tcPr/>
                </a:tc>
                <a:tc>
                  <a:txBody>
                    <a:bodyPr/>
                    <a:lstStyle/>
                    <a:p>
                      <a:endParaRPr lang="es-ES" sz="1100" dirty="0"/>
                    </a:p>
                  </a:txBody>
                  <a:tcPr/>
                </a:tc>
              </a:tr>
              <a:tr h="418305">
                <a:tc>
                  <a:txBody>
                    <a:bodyPr/>
                    <a:lstStyle/>
                    <a:p>
                      <a:r>
                        <a:rPr lang="es-ES" sz="1100" dirty="0" smtClean="0"/>
                        <a:t>LUIS MIGUEL HIDALGO- COMANDANTE</a:t>
                      </a:r>
                      <a:endParaRPr lang="es-ES" sz="1100" dirty="0"/>
                    </a:p>
                  </a:txBody>
                  <a:tcPr/>
                </a:tc>
                <a:tc>
                  <a:txBody>
                    <a:bodyPr/>
                    <a:lstStyle/>
                    <a:p>
                      <a:endParaRPr lang="es-ES" sz="1100" dirty="0"/>
                    </a:p>
                  </a:txBody>
                  <a:tcPr/>
                </a:tc>
                <a:tc>
                  <a:txBody>
                    <a:bodyPr/>
                    <a:lstStyle/>
                    <a:p>
                      <a:r>
                        <a:rPr lang="es-ES" sz="1100" dirty="0" smtClean="0"/>
                        <a:t>FRANKLIN CASTAÑEDA BELTRÁN- PATRULLERO</a:t>
                      </a:r>
                      <a:endParaRPr lang="es-ES" sz="1100" dirty="0"/>
                    </a:p>
                  </a:txBody>
                  <a:tcPr/>
                </a:tc>
                <a:tc>
                  <a:txBody>
                    <a:bodyPr/>
                    <a:lstStyle/>
                    <a:p>
                      <a:endParaRPr lang="es-ES" sz="1100" dirty="0"/>
                    </a:p>
                  </a:txBody>
                  <a:tcPr/>
                </a:tc>
                <a:tc>
                  <a:txBody>
                    <a:bodyPr/>
                    <a:lstStyle/>
                    <a:p>
                      <a:r>
                        <a:rPr lang="es-ES" sz="1100" dirty="0" smtClean="0"/>
                        <a:t>CARLOS AUGUSTO ANTHIA - PATRULLERO</a:t>
                      </a:r>
                      <a:endParaRPr lang="es-ES" sz="1100" dirty="0"/>
                    </a:p>
                  </a:txBody>
                  <a:tcPr/>
                </a:tc>
                <a:tc>
                  <a:txBody>
                    <a:bodyPr/>
                    <a:lstStyle/>
                    <a:p>
                      <a:endParaRPr lang="es-ES" sz="1100" dirty="0"/>
                    </a:p>
                  </a:txBody>
                  <a:tcPr/>
                </a:tc>
              </a:tr>
              <a:tr h="566805">
                <a:tc>
                  <a:txBody>
                    <a:bodyPr/>
                    <a:lstStyle/>
                    <a:p>
                      <a:r>
                        <a:rPr lang="es-ES" sz="1100" dirty="0" smtClean="0"/>
                        <a:t>MARTHA LUDIS COGOLLOS CONTRERAS - PATRULLERA</a:t>
                      </a:r>
                      <a:endParaRPr lang="es-ES" sz="1100" dirty="0"/>
                    </a:p>
                  </a:txBody>
                  <a:tcPr/>
                </a:tc>
                <a:tc>
                  <a:txBody>
                    <a:bodyPr/>
                    <a:lstStyle/>
                    <a:p>
                      <a:endParaRPr lang="es-ES" sz="1100" dirty="0"/>
                    </a:p>
                  </a:txBody>
                  <a:tcPr/>
                </a:tc>
                <a:tc>
                  <a:txBody>
                    <a:bodyPr/>
                    <a:lstStyle/>
                    <a:p>
                      <a:r>
                        <a:rPr lang="es-ES" sz="1100" dirty="0" smtClean="0"/>
                        <a:t>RUBERNEY OSPINA GUEVARA- PATRULLERO</a:t>
                      </a:r>
                      <a:endParaRPr lang="es-ES" sz="1100" dirty="0"/>
                    </a:p>
                  </a:txBody>
                  <a:tcPr/>
                </a:tc>
                <a:tc>
                  <a:txBody>
                    <a:bodyPr/>
                    <a:lstStyle/>
                    <a:p>
                      <a:endParaRPr lang="es-ES" sz="1100" dirty="0"/>
                    </a:p>
                  </a:txBody>
                  <a:tcPr/>
                </a:tc>
                <a:tc>
                  <a:txBody>
                    <a:bodyPr/>
                    <a:lstStyle/>
                    <a:p>
                      <a:r>
                        <a:rPr lang="es-ES" sz="1100" dirty="0" smtClean="0"/>
                        <a:t>BENJAMÍN PARRA CÁRDENAS – COMANDANTE </a:t>
                      </a:r>
                      <a:endParaRPr lang="es-ES" sz="1100" dirty="0"/>
                    </a:p>
                  </a:txBody>
                  <a:tcPr/>
                </a:tc>
                <a:tc>
                  <a:txBody>
                    <a:bodyPr/>
                    <a:lstStyle/>
                    <a:p>
                      <a:endParaRPr lang="es-ES" sz="1100" dirty="0"/>
                    </a:p>
                  </a:txBody>
                  <a:tcPr/>
                </a:tc>
              </a:tr>
            </a:tbl>
          </a:graphicData>
        </a:graphic>
      </p:graphicFrame>
      <p:pic>
        <p:nvPicPr>
          <p:cNvPr id="3" name="Imagen 2"/>
          <p:cNvPicPr>
            <a:picLocks noChangeAspect="1"/>
          </p:cNvPicPr>
          <p:nvPr/>
        </p:nvPicPr>
        <p:blipFill>
          <a:blip r:embed="rId7"/>
          <a:stretch>
            <a:fillRect/>
          </a:stretch>
        </p:blipFill>
        <p:spPr>
          <a:xfrm>
            <a:off x="2472923" y="3356739"/>
            <a:ext cx="456132" cy="409337"/>
          </a:xfrm>
          <a:prstGeom prst="rect">
            <a:avLst/>
          </a:prstGeom>
        </p:spPr>
      </p:pic>
      <p:pic>
        <p:nvPicPr>
          <p:cNvPr id="4" name="Imagen 3"/>
          <p:cNvPicPr>
            <a:picLocks noChangeAspect="1"/>
          </p:cNvPicPr>
          <p:nvPr/>
        </p:nvPicPr>
        <p:blipFill>
          <a:blip r:embed="rId8"/>
          <a:stretch>
            <a:fillRect/>
          </a:stretch>
        </p:blipFill>
        <p:spPr>
          <a:xfrm>
            <a:off x="2457393" y="3800264"/>
            <a:ext cx="456132" cy="541622"/>
          </a:xfrm>
          <a:prstGeom prst="rect">
            <a:avLst/>
          </a:prstGeom>
        </p:spPr>
      </p:pic>
      <p:pic>
        <p:nvPicPr>
          <p:cNvPr id="5" name="Imagen 4"/>
          <p:cNvPicPr>
            <a:picLocks noChangeAspect="1"/>
          </p:cNvPicPr>
          <p:nvPr/>
        </p:nvPicPr>
        <p:blipFill>
          <a:blip r:embed="rId9"/>
          <a:stretch>
            <a:fillRect/>
          </a:stretch>
        </p:blipFill>
        <p:spPr>
          <a:xfrm>
            <a:off x="2472923" y="4394859"/>
            <a:ext cx="476835" cy="507921"/>
          </a:xfrm>
          <a:prstGeom prst="rect">
            <a:avLst/>
          </a:prstGeom>
        </p:spPr>
      </p:pic>
      <p:pic>
        <p:nvPicPr>
          <p:cNvPr id="6" name="Imagen 5"/>
          <p:cNvPicPr>
            <a:picLocks noChangeAspect="1"/>
          </p:cNvPicPr>
          <p:nvPr/>
        </p:nvPicPr>
        <p:blipFill>
          <a:blip r:embed="rId10"/>
          <a:stretch>
            <a:fillRect/>
          </a:stretch>
        </p:blipFill>
        <p:spPr>
          <a:xfrm>
            <a:off x="2467045" y="5000415"/>
            <a:ext cx="467888" cy="554077"/>
          </a:xfrm>
          <a:prstGeom prst="rect">
            <a:avLst/>
          </a:prstGeom>
        </p:spPr>
      </p:pic>
      <p:pic>
        <p:nvPicPr>
          <p:cNvPr id="8" name="Imagen 7"/>
          <p:cNvPicPr>
            <a:picLocks noChangeAspect="1"/>
          </p:cNvPicPr>
          <p:nvPr/>
        </p:nvPicPr>
        <p:blipFill>
          <a:blip r:embed="rId11"/>
          <a:stretch>
            <a:fillRect/>
          </a:stretch>
        </p:blipFill>
        <p:spPr>
          <a:xfrm>
            <a:off x="2510044" y="5554492"/>
            <a:ext cx="418648" cy="397318"/>
          </a:xfrm>
          <a:prstGeom prst="rect">
            <a:avLst/>
          </a:prstGeom>
        </p:spPr>
      </p:pic>
      <p:pic>
        <p:nvPicPr>
          <p:cNvPr id="9" name="Imagen 8"/>
          <p:cNvPicPr>
            <a:picLocks noChangeAspect="1"/>
          </p:cNvPicPr>
          <p:nvPr/>
        </p:nvPicPr>
        <p:blipFill>
          <a:blip r:embed="rId12"/>
          <a:stretch>
            <a:fillRect/>
          </a:stretch>
        </p:blipFill>
        <p:spPr>
          <a:xfrm>
            <a:off x="2472923" y="5963108"/>
            <a:ext cx="476835" cy="502382"/>
          </a:xfrm>
          <a:prstGeom prst="rect">
            <a:avLst/>
          </a:prstGeom>
        </p:spPr>
      </p:pic>
      <p:pic>
        <p:nvPicPr>
          <p:cNvPr id="10" name="Imagen 9"/>
          <p:cNvPicPr>
            <a:picLocks noChangeAspect="1"/>
          </p:cNvPicPr>
          <p:nvPr/>
        </p:nvPicPr>
        <p:blipFill>
          <a:blip r:embed="rId13"/>
          <a:stretch>
            <a:fillRect/>
          </a:stretch>
        </p:blipFill>
        <p:spPr>
          <a:xfrm>
            <a:off x="5033052" y="3356739"/>
            <a:ext cx="429263" cy="409338"/>
          </a:xfrm>
          <a:prstGeom prst="rect">
            <a:avLst/>
          </a:prstGeom>
        </p:spPr>
      </p:pic>
      <p:pic>
        <p:nvPicPr>
          <p:cNvPr id="11" name="Imagen 10"/>
          <p:cNvPicPr>
            <a:picLocks noChangeAspect="1"/>
          </p:cNvPicPr>
          <p:nvPr/>
        </p:nvPicPr>
        <p:blipFill>
          <a:blip r:embed="rId14"/>
          <a:stretch>
            <a:fillRect/>
          </a:stretch>
        </p:blipFill>
        <p:spPr>
          <a:xfrm>
            <a:off x="5032556" y="3790044"/>
            <a:ext cx="504056" cy="537706"/>
          </a:xfrm>
          <a:prstGeom prst="rect">
            <a:avLst/>
          </a:prstGeom>
        </p:spPr>
      </p:pic>
      <p:pic>
        <p:nvPicPr>
          <p:cNvPr id="12" name="Imagen 11"/>
          <p:cNvPicPr>
            <a:picLocks noChangeAspect="1"/>
          </p:cNvPicPr>
          <p:nvPr/>
        </p:nvPicPr>
        <p:blipFill>
          <a:blip r:embed="rId15"/>
          <a:stretch>
            <a:fillRect/>
          </a:stretch>
        </p:blipFill>
        <p:spPr>
          <a:xfrm>
            <a:off x="5049455" y="4403697"/>
            <a:ext cx="493023" cy="536987"/>
          </a:xfrm>
          <a:prstGeom prst="rect">
            <a:avLst/>
          </a:prstGeom>
        </p:spPr>
      </p:pic>
      <p:pic>
        <p:nvPicPr>
          <p:cNvPr id="13" name="Imagen 12"/>
          <p:cNvPicPr>
            <a:picLocks noChangeAspect="1"/>
          </p:cNvPicPr>
          <p:nvPr/>
        </p:nvPicPr>
        <p:blipFill>
          <a:blip r:embed="rId16"/>
          <a:stretch>
            <a:fillRect/>
          </a:stretch>
        </p:blipFill>
        <p:spPr>
          <a:xfrm>
            <a:off x="5058442" y="4959990"/>
            <a:ext cx="467866" cy="501817"/>
          </a:xfrm>
          <a:prstGeom prst="rect">
            <a:avLst/>
          </a:prstGeom>
        </p:spPr>
      </p:pic>
      <p:pic>
        <p:nvPicPr>
          <p:cNvPr id="14" name="Imagen 13"/>
          <p:cNvPicPr>
            <a:picLocks noChangeAspect="1"/>
          </p:cNvPicPr>
          <p:nvPr/>
        </p:nvPicPr>
        <p:blipFill>
          <a:blip r:embed="rId17"/>
          <a:stretch>
            <a:fillRect/>
          </a:stretch>
        </p:blipFill>
        <p:spPr>
          <a:xfrm>
            <a:off x="5066833" y="5553278"/>
            <a:ext cx="436734" cy="399745"/>
          </a:xfrm>
          <a:prstGeom prst="rect">
            <a:avLst/>
          </a:prstGeom>
        </p:spPr>
      </p:pic>
      <p:pic>
        <p:nvPicPr>
          <p:cNvPr id="15" name="Imagen 14"/>
          <p:cNvPicPr>
            <a:picLocks noChangeAspect="1"/>
          </p:cNvPicPr>
          <p:nvPr/>
        </p:nvPicPr>
        <p:blipFill>
          <a:blip r:embed="rId18"/>
          <a:stretch>
            <a:fillRect/>
          </a:stretch>
        </p:blipFill>
        <p:spPr>
          <a:xfrm>
            <a:off x="5084931" y="5950518"/>
            <a:ext cx="451681" cy="591759"/>
          </a:xfrm>
          <a:prstGeom prst="rect">
            <a:avLst/>
          </a:prstGeom>
        </p:spPr>
      </p:pic>
      <p:pic>
        <p:nvPicPr>
          <p:cNvPr id="16" name="Imagen 15"/>
          <p:cNvPicPr>
            <a:picLocks noChangeAspect="1"/>
          </p:cNvPicPr>
          <p:nvPr/>
        </p:nvPicPr>
        <p:blipFill>
          <a:blip r:embed="rId19"/>
          <a:stretch>
            <a:fillRect/>
          </a:stretch>
        </p:blipFill>
        <p:spPr>
          <a:xfrm>
            <a:off x="7777052" y="3334577"/>
            <a:ext cx="467866" cy="443113"/>
          </a:xfrm>
          <a:prstGeom prst="rect">
            <a:avLst/>
          </a:prstGeom>
        </p:spPr>
      </p:pic>
      <p:pic>
        <p:nvPicPr>
          <p:cNvPr id="18" name="Imagen 17"/>
          <p:cNvPicPr>
            <a:picLocks noChangeAspect="1"/>
          </p:cNvPicPr>
          <p:nvPr/>
        </p:nvPicPr>
        <p:blipFill>
          <a:blip r:embed="rId20"/>
          <a:stretch>
            <a:fillRect/>
          </a:stretch>
        </p:blipFill>
        <p:spPr>
          <a:xfrm>
            <a:off x="7831564" y="4943114"/>
            <a:ext cx="467866" cy="509329"/>
          </a:xfrm>
          <a:prstGeom prst="rect">
            <a:avLst/>
          </a:prstGeom>
        </p:spPr>
      </p:pic>
      <p:pic>
        <p:nvPicPr>
          <p:cNvPr id="20" name="Imagen 19"/>
          <p:cNvPicPr>
            <a:picLocks noChangeAspect="1"/>
          </p:cNvPicPr>
          <p:nvPr/>
        </p:nvPicPr>
        <p:blipFill>
          <a:blip r:embed="rId21"/>
          <a:stretch>
            <a:fillRect/>
          </a:stretch>
        </p:blipFill>
        <p:spPr>
          <a:xfrm>
            <a:off x="7795560" y="4384310"/>
            <a:ext cx="467866" cy="536987"/>
          </a:xfrm>
          <a:prstGeom prst="rect">
            <a:avLst/>
          </a:prstGeom>
        </p:spPr>
      </p:pic>
      <p:pic>
        <p:nvPicPr>
          <p:cNvPr id="21" name="Imagen 20"/>
          <p:cNvPicPr>
            <a:picLocks noChangeAspect="1"/>
          </p:cNvPicPr>
          <p:nvPr/>
        </p:nvPicPr>
        <p:blipFill>
          <a:blip r:embed="rId22"/>
          <a:stretch>
            <a:fillRect/>
          </a:stretch>
        </p:blipFill>
        <p:spPr>
          <a:xfrm>
            <a:off x="7839552" y="5527917"/>
            <a:ext cx="451889" cy="429946"/>
          </a:xfrm>
          <a:prstGeom prst="rect">
            <a:avLst/>
          </a:prstGeom>
        </p:spPr>
      </p:pic>
      <p:pic>
        <p:nvPicPr>
          <p:cNvPr id="22" name="Imagen 21"/>
          <p:cNvPicPr>
            <a:picLocks noChangeAspect="1"/>
          </p:cNvPicPr>
          <p:nvPr/>
        </p:nvPicPr>
        <p:blipFill>
          <a:blip r:embed="rId23"/>
          <a:stretch>
            <a:fillRect/>
          </a:stretch>
        </p:blipFill>
        <p:spPr>
          <a:xfrm>
            <a:off x="7815597" y="5995009"/>
            <a:ext cx="525285" cy="502776"/>
          </a:xfrm>
          <a:prstGeom prst="rect">
            <a:avLst/>
          </a:prstGeom>
        </p:spPr>
      </p:pic>
      <p:pic>
        <p:nvPicPr>
          <p:cNvPr id="23" name="Imagen 22"/>
          <p:cNvPicPr>
            <a:picLocks noChangeAspect="1"/>
          </p:cNvPicPr>
          <p:nvPr/>
        </p:nvPicPr>
        <p:blipFill>
          <a:blip r:embed="rId24"/>
          <a:stretch>
            <a:fillRect/>
          </a:stretch>
        </p:blipFill>
        <p:spPr>
          <a:xfrm>
            <a:off x="7831564" y="3801100"/>
            <a:ext cx="395858" cy="469409"/>
          </a:xfrm>
          <a:prstGeom prst="rect">
            <a:avLst/>
          </a:prstGeom>
        </p:spPr>
      </p:pic>
    </p:spTree>
    <p:extLst>
      <p:ext uri="{BB962C8B-B14F-4D97-AF65-F5344CB8AC3E}">
        <p14:creationId xmlns:p14="http://schemas.microsoft.com/office/powerpoint/2010/main" val="367021108"/>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rgbClr val="5AA2AE">
                    <a:lumMod val="20000"/>
                    <a:lumOff val="80000"/>
                  </a:srgbClr>
                </a:solidFill>
              </a:rPr>
              <a:t>Comandantes: 5</a:t>
            </a:r>
          </a:p>
          <a:p>
            <a:pPr algn="r"/>
            <a:r>
              <a:rPr lang="es-ES" sz="1600" b="1" cap="small" dirty="0">
                <a:solidFill>
                  <a:srgbClr val="5AA2AE">
                    <a:lumMod val="20000"/>
                    <a:lumOff val="80000"/>
                  </a:srgbClr>
                </a:solidFill>
              </a:rPr>
              <a:t>Patrulleros: 17 </a:t>
            </a:r>
          </a:p>
          <a:p>
            <a:pPr algn="r"/>
            <a:r>
              <a:rPr lang="es-ES" sz="1600" b="1" cap="small" dirty="0">
                <a:solidFill>
                  <a:srgbClr val="5AA2AE">
                    <a:lumMod val="20000"/>
                    <a:lumOff val="80000"/>
                  </a:srgbClr>
                </a:solidFill>
              </a:rPr>
              <a:t>Consolidado conductas punibles: 149 </a:t>
            </a:r>
          </a:p>
          <a:p>
            <a:pPr algn="r"/>
            <a:r>
              <a:rPr lang="es-ES" sz="1600" b="1" cap="small" dirty="0">
                <a:solidFill>
                  <a:srgbClr val="5AA2AE">
                    <a:lumMod val="20000"/>
                    <a:lumOff val="80000"/>
                  </a:srgbClr>
                </a:solidFill>
              </a:rPr>
              <a:t>Hechos:144 </a:t>
            </a:r>
          </a:p>
          <a:p>
            <a:pPr algn="r"/>
            <a:r>
              <a:rPr lang="es-ES" sz="1600" b="1" cap="small" dirty="0">
                <a:solidFill>
                  <a:srgbClr val="5AA2AE">
                    <a:lumMod val="20000"/>
                    <a:lumOff val="80000"/>
                  </a:srgbClr>
                </a:solidFill>
              </a:rPr>
              <a:t>Total víctimas:314   </a:t>
            </a:r>
          </a:p>
        </p:txBody>
      </p:sp>
      <p:graphicFrame>
        <p:nvGraphicFramePr>
          <p:cNvPr id="17" name="16 Tabla"/>
          <p:cNvGraphicFramePr>
            <a:graphicFrameLocks noGrp="1"/>
          </p:cNvGraphicFramePr>
          <p:nvPr>
            <p:extLst>
              <p:ext uri="{D42A27DB-BD31-4B8C-83A1-F6EECF244321}">
                <p14:modId xmlns:p14="http://schemas.microsoft.com/office/powerpoint/2010/main" val="216220575"/>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CENTAUROS Y HÉROES DEL LLANO Y DEL GUAVIARE</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25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Parcial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33</a:t>
            </a:r>
            <a:endParaRPr lang="es-ES" cap="small" dirty="0">
              <a:solidFill>
                <a:srgbClr val="C00000"/>
              </a:solidFill>
              <a:latin typeface="Agency FB" panose="020B0503020202020204" pitchFamily="34" charset="0"/>
            </a:endParaRPr>
          </a:p>
        </p:txBody>
      </p:sp>
      <p:sp>
        <p:nvSpPr>
          <p:cNvPr id="2" name="Rectángulo 1"/>
          <p:cNvSpPr/>
          <p:nvPr/>
        </p:nvSpPr>
        <p:spPr>
          <a:xfrm>
            <a:off x="398556" y="2351103"/>
            <a:ext cx="2396810" cy="646331"/>
          </a:xfrm>
          <a:prstGeom prst="rect">
            <a:avLst/>
          </a:prstGeom>
        </p:spPr>
        <p:txBody>
          <a:bodyPr wrap="none">
            <a:spAutoFit/>
          </a:bodyPr>
          <a:lstStyle/>
          <a:p>
            <a:endParaRPr lang="es-CO" dirty="0" smtClean="0">
              <a:solidFill>
                <a:srgbClr val="5AA2AE">
                  <a:lumMod val="75000"/>
                </a:srgbClr>
              </a:solidFill>
              <a:latin typeface="Agency FB" panose="020B0503020202020204" pitchFamily="34" charset="0"/>
            </a:endParaRPr>
          </a:p>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pSp>
        <p:nvGrpSpPr>
          <p:cNvPr id="49" name="93 Grupo"/>
          <p:cNvGrpSpPr/>
          <p:nvPr/>
        </p:nvGrpSpPr>
        <p:grpSpPr>
          <a:xfrm>
            <a:off x="8630131" y="1885209"/>
            <a:ext cx="2800323" cy="2113268"/>
            <a:chOff x="1187450" y="-23549"/>
            <a:chExt cx="7936374" cy="6811700"/>
          </a:xfrm>
        </p:grpSpPr>
        <p:sp>
          <p:nvSpPr>
            <p:cNvPr id="50"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7" name="Oval 35"/>
            <p:cNvSpPr>
              <a:spLocks noChangeArrowheads="1"/>
            </p:cNvSpPr>
            <p:nvPr/>
          </p:nvSpPr>
          <p:spPr bwMode="auto">
            <a:xfrm rot="20927974">
              <a:off x="2178050" y="1525588"/>
              <a:ext cx="214313" cy="544513"/>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89" name="Oval 36"/>
            <p:cNvSpPr>
              <a:spLocks noChangeArrowheads="1"/>
            </p:cNvSpPr>
            <p:nvPr/>
          </p:nvSpPr>
          <p:spPr bwMode="auto">
            <a:xfrm rot="4743037">
              <a:off x="3584193" y="2889428"/>
              <a:ext cx="509143" cy="1630187"/>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9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sp>
          <p:nvSpPr>
            <p:cNvPr id="93" name="Oval 77"/>
            <p:cNvSpPr>
              <a:spLocks noChangeArrowheads="1"/>
            </p:cNvSpPr>
            <p:nvPr/>
          </p:nvSpPr>
          <p:spPr bwMode="auto">
            <a:xfrm rot="21068561">
              <a:off x="3641196" y="4026832"/>
              <a:ext cx="1009127" cy="5521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23" name="Text Box 86"/>
            <p:cNvSpPr txBox="1">
              <a:spLocks noChangeArrowheads="1"/>
            </p:cNvSpPr>
            <p:nvPr/>
          </p:nvSpPr>
          <p:spPr bwMode="auto">
            <a:xfrm>
              <a:off x="6062664" y="702135"/>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cs typeface="Tahoma" pitchFamily="34" charset="0"/>
                </a:rPr>
                <a:t>B</a:t>
              </a:r>
              <a:r>
                <a:rPr lang="es-ES" sz="900" b="1" dirty="0">
                  <a:effectLst>
                    <a:outerShdw blurRad="38100" dist="38100" dir="2700000" algn="tl">
                      <a:srgbClr val="000000">
                        <a:alpha val="43137"/>
                      </a:srgbClr>
                    </a:outerShdw>
                  </a:effectLst>
                  <a:latin typeface="Calibri" pitchFamily="34" charset="0"/>
                  <a:cs typeface="Tahoma" pitchFamily="34" charset="0"/>
                </a:rPr>
                <a:t>. CENTAUROS </a:t>
              </a:r>
            </a:p>
          </p:txBody>
        </p:sp>
        <p:sp>
          <p:nvSpPr>
            <p:cNvPr id="128"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effectLst>
                  <a:outerShdw blurRad="38100" dist="38100" dir="2700000" algn="tl">
                    <a:srgbClr val="000000">
                      <a:alpha val="43137"/>
                    </a:srgbClr>
                  </a:outerShdw>
                </a:effectLst>
                <a:latin typeface="Arial Narrow" pitchFamily="34" charset="0"/>
              </a:endParaRPr>
            </a:p>
          </p:txBody>
        </p:sp>
        <p:sp>
          <p:nvSpPr>
            <p:cNvPr id="131" name="Oval 105"/>
            <p:cNvSpPr>
              <a:spLocks noChangeArrowheads="1"/>
            </p:cNvSpPr>
            <p:nvPr/>
          </p:nvSpPr>
          <p:spPr bwMode="auto">
            <a:xfrm>
              <a:off x="5473074" y="1017587"/>
              <a:ext cx="756278" cy="408041"/>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effectLst>
                  <a:outerShdw blurRad="38100" dist="38100" dir="2700000" algn="tl">
                    <a:srgbClr val="000000">
                      <a:alpha val="43137"/>
                    </a:srgbClr>
                  </a:outerShdw>
                </a:effectLst>
                <a:latin typeface="Arial Narrow" pitchFamily="34" charset="0"/>
              </a:endParaRPr>
            </a:p>
          </p:txBody>
        </p:sp>
      </p:grpSp>
      <p:graphicFrame>
        <p:nvGraphicFramePr>
          <p:cNvPr id="10" name="Tabla 9"/>
          <p:cNvGraphicFramePr>
            <a:graphicFrameLocks noGrp="1"/>
          </p:cNvGraphicFramePr>
          <p:nvPr>
            <p:extLst>
              <p:ext uri="{D42A27DB-BD31-4B8C-83A1-F6EECF244321}">
                <p14:modId xmlns:p14="http://schemas.microsoft.com/office/powerpoint/2010/main" val="3844407989"/>
              </p:ext>
            </p:extLst>
          </p:nvPr>
        </p:nvGraphicFramePr>
        <p:xfrm>
          <a:off x="447085" y="3090293"/>
          <a:ext cx="5432891" cy="3003722"/>
        </p:xfrm>
        <a:graphic>
          <a:graphicData uri="http://schemas.openxmlformats.org/drawingml/2006/table">
            <a:tbl>
              <a:tblPr firstRow="1" bandRow="1">
                <a:tableStyleId>{5C22544A-7EE6-4342-B048-85BDC9FD1C3A}</a:tableStyleId>
              </a:tblPr>
              <a:tblGrid>
                <a:gridCol w="2696587"/>
                <a:gridCol w="2541953"/>
                <a:gridCol w="194351"/>
              </a:tblGrid>
              <a:tr h="443402">
                <a:tc gridSpan="3">
                  <a:txBody>
                    <a:bodyPr/>
                    <a:lstStyle/>
                    <a:p>
                      <a:pPr marL="0" indent="0" algn="ctr" defTabSz="179388"/>
                      <a:r>
                        <a:rPr lang="es-ES" sz="1400" dirty="0" smtClean="0">
                          <a:solidFill>
                            <a:srgbClr val="FFFFCC"/>
                          </a:solidFill>
                        </a:rPr>
                        <a:t>POSTULADOS</a:t>
                      </a:r>
                      <a:endParaRPr lang="es-ES" sz="1400" dirty="0">
                        <a:solidFill>
                          <a:srgbClr val="FFFFCC"/>
                        </a:solidFill>
                      </a:endParaRPr>
                    </a:p>
                  </a:txBody>
                  <a:tcPr anchor="ctr">
                    <a:solidFill>
                      <a:schemeClr val="tx2">
                        <a:lumMod val="75000"/>
                      </a:schemeClr>
                    </a:solidFill>
                  </a:tcPr>
                </a:tc>
                <a:tc hMerge="1">
                  <a:txBody>
                    <a:bodyPr/>
                    <a:lstStyle/>
                    <a:p>
                      <a:endParaRPr lang="es-CO"/>
                    </a:p>
                  </a:txBody>
                  <a:tcPr/>
                </a:tc>
                <a:tc hMerge="1">
                  <a:txBody>
                    <a:bodyPr/>
                    <a:lstStyle/>
                    <a:p>
                      <a:pPr marL="0" indent="0" algn="ctr" defTabSz="179388"/>
                      <a:endParaRPr lang="es-ES" sz="1400" dirty="0">
                        <a:solidFill>
                          <a:srgbClr val="FFFFCC"/>
                        </a:solidFill>
                      </a:endParaRPr>
                    </a:p>
                  </a:txBody>
                  <a:tcPr anchor="ctr">
                    <a:solidFill>
                      <a:schemeClr val="tx2">
                        <a:lumMod val="7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EIVER AUGUSTO VIGOYA PÉREZ</a:t>
                      </a:r>
                    </a:p>
                    <a:p>
                      <a:pPr algn="l" fontAlgn="ctr"/>
                      <a:endParaRPr lang="es-CO" sz="1200" b="1" i="0" u="none" strike="noStrike"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rowSpan="5">
                  <a:txBody>
                    <a:bodyPr/>
                    <a:lstStyle/>
                    <a:p>
                      <a:pPr algn="r" fontAlgn="ctr"/>
                      <a:endParaRPr lang="es-CO" sz="10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FERNEY TOVAR RAMÍREZ</a:t>
                      </a:r>
                    </a:p>
                    <a:p>
                      <a:pPr algn="l" fontAlgn="ctr"/>
                      <a:endParaRPr lang="es-CO" sz="1200" b="1" i="0" u="none" strike="noStrike"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460866">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NELSON REYES</a:t>
                      </a:r>
                      <a:r>
                        <a:rPr lang="es-CO" sz="1200" b="1" i="0" u="none" strike="noStrike" baseline="0" dirty="0" smtClean="0">
                          <a:solidFill>
                            <a:schemeClr val="accent1">
                              <a:lumMod val="75000"/>
                            </a:schemeClr>
                          </a:solidFill>
                          <a:effectLst/>
                          <a:latin typeface="Calibri" panose="020F0502020204030204" pitchFamily="34" charset="0"/>
                        </a:rPr>
                        <a:t> GUERRERO</a:t>
                      </a:r>
                    </a:p>
                    <a:p>
                      <a:pPr algn="l" fontAlgn="ctr"/>
                      <a:endParaRPr lang="es-CO" sz="1200" b="1" i="0" u="none" strike="noStrike" baseline="0"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r>
                        <a:rPr lang="es-CO" sz="1200" b="1" i="0" u="none" strike="noStrike" dirty="0" smtClean="0">
                          <a:solidFill>
                            <a:schemeClr val="accent1">
                              <a:lumMod val="75000"/>
                            </a:schemeClr>
                          </a:solidFill>
                          <a:effectLst/>
                          <a:latin typeface="Calibri" panose="020F0502020204030204" pitchFamily="34" charset="0"/>
                        </a:rPr>
                        <a:t>  </a:t>
                      </a:r>
                    </a:p>
                    <a:p>
                      <a:pPr algn="l" fontAlgn="ctr"/>
                      <a:r>
                        <a:rPr lang="es-CO" sz="1200" b="1" i="0" u="none" strike="noStrike" dirty="0" smtClean="0">
                          <a:solidFill>
                            <a:schemeClr val="accent1">
                              <a:lumMod val="75000"/>
                            </a:schemeClr>
                          </a:solidFill>
                          <a:effectLst/>
                          <a:latin typeface="Calibri" panose="020F0502020204030204" pitchFamily="34" charset="0"/>
                        </a:rPr>
                        <a:t>  JAVIER DOMINGO ROMERO</a:t>
                      </a:r>
                    </a:p>
                    <a:p>
                      <a:pPr algn="l" fontAlgn="ctr"/>
                      <a:endParaRPr lang="es-CO" sz="1200" b="1" i="0" u="none" strike="noStrike" dirty="0" smtClean="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r" fontAlgn="ctr"/>
                      <a:r>
                        <a:rPr lang="es-CO" sz="1200" b="0" i="0" u="none" strike="noStrike" dirty="0" smtClean="0">
                          <a:solidFill>
                            <a:schemeClr val="accent1">
                              <a:lumMod val="75000"/>
                            </a:schemeClr>
                          </a:solidFill>
                          <a:effectLst/>
                          <a:latin typeface="Calibri" panose="020F0502020204030204" pitchFamily="34" charset="0"/>
                        </a:rPr>
                        <a:t>Patrullero</a:t>
                      </a: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r h="224539">
                <a:tc>
                  <a:txBody>
                    <a:bodyPr/>
                    <a:lstStyle/>
                    <a:p>
                      <a:pPr algn="l" fontAlgn="ctr"/>
                      <a:endParaRPr lang="es-CO" sz="1200" b="1" i="0" u="none" strike="noStrike" dirty="0" smtClean="0">
                        <a:solidFill>
                          <a:schemeClr val="accent1">
                            <a:lumMod val="75000"/>
                          </a:schemeClr>
                        </a:solidFill>
                        <a:effectLst/>
                        <a:latin typeface="Calibri" panose="020F0502020204030204" pitchFamily="34" charset="0"/>
                      </a:endParaRPr>
                    </a:p>
                    <a:p>
                      <a:pPr algn="l" fontAlgn="ctr"/>
                      <a:endParaRPr lang="es-CO" sz="12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a:txBody>
                    <a:bodyPr/>
                    <a:lstStyle/>
                    <a:p>
                      <a:pPr algn="ctr" fontAlgn="ctr"/>
                      <a:endParaRPr lang="es-CO" sz="1200" b="0"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c vMerge="1">
                  <a:txBody>
                    <a:bodyPr/>
                    <a:lstStyle/>
                    <a:p>
                      <a:pPr algn="l" fontAlgn="ctr"/>
                      <a:endParaRPr lang="es-CO" sz="1000" b="1" i="0" u="none" strike="noStrike" dirty="0">
                        <a:solidFill>
                          <a:schemeClr val="accent1">
                            <a:lumMod val="75000"/>
                          </a:schemeClr>
                        </a:solidFill>
                        <a:effectLst/>
                        <a:latin typeface="Calibri" panose="020F0502020204030204" pitchFamily="34" charset="0"/>
                      </a:endParaRPr>
                    </a:p>
                  </a:txBody>
                  <a:tcPr marL="0" marR="0" marT="0" marB="0" anchor="ctr">
                    <a:solidFill>
                      <a:schemeClr val="bg1">
                        <a:lumMod val="95000"/>
                      </a:schemeClr>
                    </a:solidFill>
                  </a:tcPr>
                </a:tc>
              </a:tr>
            </a:tbl>
          </a:graphicData>
        </a:graphic>
      </p:graphicFrame>
      <p:pic>
        <p:nvPicPr>
          <p:cNvPr id="11" name="Imagen 10"/>
          <p:cNvPicPr>
            <a:picLocks noChangeAspect="1"/>
          </p:cNvPicPr>
          <p:nvPr/>
        </p:nvPicPr>
        <p:blipFill>
          <a:blip r:embed="rId7"/>
          <a:stretch>
            <a:fillRect/>
          </a:stretch>
        </p:blipFill>
        <p:spPr>
          <a:xfrm>
            <a:off x="3791744" y="3551773"/>
            <a:ext cx="411036" cy="513795"/>
          </a:xfrm>
          <a:prstGeom prst="rect">
            <a:avLst/>
          </a:prstGeom>
        </p:spPr>
      </p:pic>
      <p:pic>
        <p:nvPicPr>
          <p:cNvPr id="12" name="Imagen 11"/>
          <p:cNvPicPr>
            <a:picLocks noChangeAspect="1"/>
          </p:cNvPicPr>
          <p:nvPr/>
        </p:nvPicPr>
        <p:blipFill>
          <a:blip r:embed="rId8"/>
          <a:stretch>
            <a:fillRect/>
          </a:stretch>
        </p:blipFill>
        <p:spPr>
          <a:xfrm>
            <a:off x="3791744" y="4065568"/>
            <a:ext cx="457356" cy="571695"/>
          </a:xfrm>
          <a:prstGeom prst="rect">
            <a:avLst/>
          </a:prstGeom>
        </p:spPr>
      </p:pic>
      <p:pic>
        <p:nvPicPr>
          <p:cNvPr id="13" name="Imagen 12"/>
          <p:cNvPicPr>
            <a:picLocks noChangeAspect="1"/>
          </p:cNvPicPr>
          <p:nvPr/>
        </p:nvPicPr>
        <p:blipFill>
          <a:blip r:embed="rId9"/>
          <a:stretch>
            <a:fillRect/>
          </a:stretch>
        </p:blipFill>
        <p:spPr>
          <a:xfrm>
            <a:off x="3791745" y="4637264"/>
            <a:ext cx="457356" cy="513794"/>
          </a:xfrm>
          <a:prstGeom prst="rect">
            <a:avLst/>
          </a:prstGeom>
        </p:spPr>
      </p:pic>
      <p:pic>
        <p:nvPicPr>
          <p:cNvPr id="14" name="Imagen 13"/>
          <p:cNvPicPr>
            <a:picLocks noChangeAspect="1"/>
          </p:cNvPicPr>
          <p:nvPr/>
        </p:nvPicPr>
        <p:blipFill>
          <a:blip r:embed="rId10"/>
          <a:stretch>
            <a:fillRect/>
          </a:stretch>
        </p:blipFill>
        <p:spPr>
          <a:xfrm>
            <a:off x="3795068" y="5159526"/>
            <a:ext cx="450708" cy="563385"/>
          </a:xfrm>
          <a:prstGeom prst="rect">
            <a:avLst/>
          </a:prstGeom>
        </p:spPr>
      </p:pic>
    </p:spTree>
    <p:extLst>
      <p:ext uri="{BB962C8B-B14F-4D97-AF65-F5344CB8AC3E}">
        <p14:creationId xmlns:p14="http://schemas.microsoft.com/office/powerpoint/2010/main" val="228975379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a:solidFill>
                  <a:srgbClr val="5AA2AE">
                    <a:lumMod val="20000"/>
                    <a:lumOff val="80000"/>
                  </a:srgbClr>
                </a:solidFill>
              </a:rPr>
              <a:t>Comandantes: 5</a:t>
            </a:r>
          </a:p>
          <a:p>
            <a:pPr algn="r"/>
            <a:r>
              <a:rPr lang="es-ES" sz="1600" b="1" cap="small" dirty="0">
                <a:solidFill>
                  <a:srgbClr val="5AA2AE">
                    <a:lumMod val="20000"/>
                    <a:lumOff val="80000"/>
                  </a:srgbClr>
                </a:solidFill>
              </a:rPr>
              <a:t>Patrulleros: 17 </a:t>
            </a:r>
          </a:p>
          <a:p>
            <a:pPr algn="r"/>
            <a:r>
              <a:rPr lang="es-ES" sz="1600" b="1" cap="small" dirty="0">
                <a:solidFill>
                  <a:srgbClr val="5AA2AE">
                    <a:lumMod val="20000"/>
                    <a:lumOff val="80000"/>
                  </a:srgbClr>
                </a:solidFill>
              </a:rPr>
              <a:t>Consolidado conductas punibles: 149 </a:t>
            </a:r>
          </a:p>
          <a:p>
            <a:pPr algn="r"/>
            <a:r>
              <a:rPr lang="es-ES" sz="1600" b="1" cap="small" dirty="0">
                <a:solidFill>
                  <a:srgbClr val="5AA2AE">
                    <a:lumMod val="20000"/>
                    <a:lumOff val="80000"/>
                  </a:srgbClr>
                </a:solidFill>
              </a:rPr>
              <a:t>Hechos:144 </a:t>
            </a:r>
          </a:p>
          <a:p>
            <a:pPr algn="r"/>
            <a:r>
              <a:rPr lang="es-ES" sz="1600" b="1" cap="small" dirty="0">
                <a:solidFill>
                  <a:srgbClr val="5AA2AE">
                    <a:lumMod val="20000"/>
                    <a:lumOff val="80000"/>
                  </a:srgbClr>
                </a:solidFill>
              </a:rPr>
              <a:t>Total víctimas:314   </a:t>
            </a:r>
          </a:p>
        </p:txBody>
      </p:sp>
      <p:graphicFrame>
        <p:nvGraphicFramePr>
          <p:cNvPr id="17" name="16 Tabla"/>
          <p:cNvGraphicFramePr>
            <a:graphicFrameLocks noGrp="1"/>
          </p:cNvGraphicFramePr>
          <p:nvPr>
            <p:extLst>
              <p:ext uri="{D42A27DB-BD31-4B8C-83A1-F6EECF244321}">
                <p14:modId xmlns:p14="http://schemas.microsoft.com/office/powerpoint/2010/main" val="3824733270"/>
              </p:ext>
            </p:extLst>
          </p:nvPr>
        </p:nvGraphicFramePr>
        <p:xfrm>
          <a:off x="436841" y="620688"/>
          <a:ext cx="6955303" cy="189775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CENTAUROS Y HÉROES DEL LLANO Y DEL GUAVIARE</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25 de julio de 2016.  </a:t>
                      </a:r>
                      <a:r>
                        <a:rPr lang="es-ES" sz="1400" u="sng" baseline="0" dirty="0" smtClean="0">
                          <a:solidFill>
                            <a:srgbClr val="7030A0"/>
                          </a:solidFill>
                          <a:hlinkClick r:id="rId3"/>
                        </a:rPr>
                        <a:t>Ver Sentencia</a:t>
                      </a:r>
                      <a:r>
                        <a:rPr lang="es-ES" sz="1400" u="sng" baseline="0" dirty="0" smtClean="0">
                          <a:solidFill>
                            <a:srgbClr val="7030A0"/>
                          </a:solidFill>
                        </a:rPr>
                        <a:t> </a:t>
                      </a:r>
                    </a:p>
                    <a:p>
                      <a:r>
                        <a:rPr lang="es-ES" sz="1400" u="sng" baseline="0" dirty="0" smtClean="0">
                          <a:solidFill>
                            <a:srgbClr val="7030A0"/>
                          </a:solidFill>
                          <a:hlinkClick r:id="rId4"/>
                        </a:rPr>
                        <a:t>Salvamento Parcial de Voto</a:t>
                      </a:r>
                      <a:endParaRPr lang="es-ES" sz="1400" u="sng" baseline="0" dirty="0" smtClean="0">
                        <a:solidFill>
                          <a:srgbClr val="7030A0"/>
                        </a:solidFill>
                      </a:endParaRPr>
                    </a:p>
                    <a:p>
                      <a:endParaRPr lang="es-ES" sz="1400" u="sng" baseline="0" dirty="0" smtClean="0">
                        <a:solidFill>
                          <a:srgbClr val="7030A0"/>
                        </a:solidFill>
                      </a:endParaRP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22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33</a:t>
            </a:r>
            <a:endParaRPr lang="es-ES" cap="small" dirty="0">
              <a:solidFill>
                <a:srgbClr val="C00000"/>
              </a:solidFill>
              <a:latin typeface="Agency FB" panose="020B0503020202020204" pitchFamily="34" charset="0"/>
            </a:endParaRPr>
          </a:p>
        </p:txBody>
      </p:sp>
      <p:sp>
        <p:nvSpPr>
          <p:cNvPr id="2" name="Rectángulo 1"/>
          <p:cNvSpPr/>
          <p:nvPr/>
        </p:nvSpPr>
        <p:spPr>
          <a:xfrm>
            <a:off x="447085" y="262323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pSp>
        <p:nvGrpSpPr>
          <p:cNvPr id="49" name="93 Grupo"/>
          <p:cNvGrpSpPr/>
          <p:nvPr/>
        </p:nvGrpSpPr>
        <p:grpSpPr>
          <a:xfrm>
            <a:off x="8630131" y="1885209"/>
            <a:ext cx="2800323" cy="2113268"/>
            <a:chOff x="1187450" y="-23549"/>
            <a:chExt cx="7936374" cy="6811700"/>
          </a:xfrm>
        </p:grpSpPr>
        <p:sp>
          <p:nvSpPr>
            <p:cNvPr id="50" name="Freeform 2"/>
            <p:cNvSpPr>
              <a:spLocks/>
            </p:cNvSpPr>
            <p:nvPr/>
          </p:nvSpPr>
          <p:spPr bwMode="auto">
            <a:xfrm>
              <a:off x="3529013" y="57150"/>
              <a:ext cx="1033463" cy="863600"/>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1" name="Freeform 3"/>
            <p:cNvSpPr>
              <a:spLocks/>
            </p:cNvSpPr>
            <p:nvPr/>
          </p:nvSpPr>
          <p:spPr bwMode="auto">
            <a:xfrm>
              <a:off x="2974975" y="488950"/>
              <a:ext cx="600075" cy="987425"/>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8" name="Freeform 4"/>
            <p:cNvSpPr>
              <a:spLocks/>
            </p:cNvSpPr>
            <p:nvPr/>
          </p:nvSpPr>
          <p:spPr bwMode="auto">
            <a:xfrm>
              <a:off x="2838450" y="581025"/>
              <a:ext cx="282575" cy="347663"/>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59" name="Freeform 5" descr="Pergamino"/>
            <p:cNvSpPr>
              <a:spLocks/>
            </p:cNvSpPr>
            <p:nvPr/>
          </p:nvSpPr>
          <p:spPr bwMode="auto">
            <a:xfrm>
              <a:off x="2619375" y="1017588"/>
              <a:ext cx="504825" cy="77152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0" name="Freeform 6"/>
            <p:cNvSpPr>
              <a:spLocks/>
            </p:cNvSpPr>
            <p:nvPr/>
          </p:nvSpPr>
          <p:spPr bwMode="auto">
            <a:xfrm>
              <a:off x="2344738" y="2862263"/>
              <a:ext cx="379413" cy="339725"/>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1" name="Freeform 7"/>
            <p:cNvSpPr>
              <a:spLocks/>
            </p:cNvSpPr>
            <p:nvPr/>
          </p:nvSpPr>
          <p:spPr bwMode="auto">
            <a:xfrm>
              <a:off x="1851025" y="3043238"/>
              <a:ext cx="727075" cy="817563"/>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2" name="Freeform 8"/>
            <p:cNvSpPr>
              <a:spLocks/>
            </p:cNvSpPr>
            <p:nvPr/>
          </p:nvSpPr>
          <p:spPr bwMode="auto">
            <a:xfrm>
              <a:off x="2047875" y="1485900"/>
              <a:ext cx="1355725" cy="1365250"/>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3" name="Freeform 9"/>
            <p:cNvSpPr>
              <a:spLocks/>
            </p:cNvSpPr>
            <p:nvPr/>
          </p:nvSpPr>
          <p:spPr bwMode="auto">
            <a:xfrm>
              <a:off x="1709738" y="1593850"/>
              <a:ext cx="762000" cy="1868488"/>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4" name="Freeform 10"/>
            <p:cNvSpPr>
              <a:spLocks/>
            </p:cNvSpPr>
            <p:nvPr/>
          </p:nvSpPr>
          <p:spPr bwMode="auto">
            <a:xfrm>
              <a:off x="2312988" y="1265238"/>
              <a:ext cx="652463" cy="84613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5" name="Freeform 11"/>
            <p:cNvSpPr>
              <a:spLocks/>
            </p:cNvSpPr>
            <p:nvPr/>
          </p:nvSpPr>
          <p:spPr bwMode="auto">
            <a:xfrm>
              <a:off x="1543050" y="3725863"/>
              <a:ext cx="965200" cy="938213"/>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6" name="Freeform 12"/>
            <p:cNvSpPr>
              <a:spLocks/>
            </p:cNvSpPr>
            <p:nvPr/>
          </p:nvSpPr>
          <p:spPr bwMode="auto">
            <a:xfrm>
              <a:off x="1187450" y="3949700"/>
              <a:ext cx="939800" cy="95408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7" name="Freeform 13"/>
            <p:cNvSpPr>
              <a:spLocks/>
            </p:cNvSpPr>
            <p:nvPr/>
          </p:nvSpPr>
          <p:spPr bwMode="auto">
            <a:xfrm>
              <a:off x="2417763" y="2936875"/>
              <a:ext cx="692150" cy="930275"/>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8" name="Freeform 14"/>
            <p:cNvSpPr>
              <a:spLocks/>
            </p:cNvSpPr>
            <p:nvPr/>
          </p:nvSpPr>
          <p:spPr bwMode="auto">
            <a:xfrm>
              <a:off x="2181225" y="3536950"/>
              <a:ext cx="942975" cy="914400"/>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69" name="Freeform 15"/>
            <p:cNvSpPr>
              <a:spLocks/>
            </p:cNvSpPr>
            <p:nvPr/>
          </p:nvSpPr>
          <p:spPr bwMode="auto">
            <a:xfrm>
              <a:off x="1962150" y="4489450"/>
              <a:ext cx="1370013" cy="814388"/>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0" name="Freeform 16"/>
            <p:cNvSpPr>
              <a:spLocks/>
            </p:cNvSpPr>
            <p:nvPr/>
          </p:nvSpPr>
          <p:spPr bwMode="auto">
            <a:xfrm>
              <a:off x="2846388" y="3059113"/>
              <a:ext cx="1730375" cy="1366838"/>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1" name="Freeform 17"/>
            <p:cNvSpPr>
              <a:spLocks/>
            </p:cNvSpPr>
            <p:nvPr/>
          </p:nvSpPr>
          <p:spPr bwMode="auto">
            <a:xfrm>
              <a:off x="4106863" y="4308475"/>
              <a:ext cx="1182688" cy="1260475"/>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2" name="Freeform 18"/>
            <p:cNvSpPr>
              <a:spLocks/>
            </p:cNvSpPr>
            <p:nvPr/>
          </p:nvSpPr>
          <p:spPr bwMode="auto">
            <a:xfrm>
              <a:off x="3436938" y="3921125"/>
              <a:ext cx="1497013" cy="922338"/>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3" name="Freeform 19"/>
            <p:cNvSpPr>
              <a:spLocks/>
            </p:cNvSpPr>
            <p:nvPr/>
          </p:nvSpPr>
          <p:spPr bwMode="auto">
            <a:xfrm>
              <a:off x="3116263" y="5021263"/>
              <a:ext cx="2038350" cy="1766888"/>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4" name="Freeform 20"/>
            <p:cNvSpPr>
              <a:spLocks/>
            </p:cNvSpPr>
            <p:nvPr/>
          </p:nvSpPr>
          <p:spPr bwMode="auto">
            <a:xfrm>
              <a:off x="2951163" y="2730500"/>
              <a:ext cx="739775" cy="811213"/>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5" name="Freeform 21"/>
            <p:cNvSpPr>
              <a:spLocks/>
            </p:cNvSpPr>
            <p:nvPr/>
          </p:nvSpPr>
          <p:spPr bwMode="auto">
            <a:xfrm>
              <a:off x="2312988" y="3941763"/>
              <a:ext cx="1989138" cy="1406525"/>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6" name="Freeform 22"/>
            <p:cNvSpPr>
              <a:spLocks/>
            </p:cNvSpPr>
            <p:nvPr/>
          </p:nvSpPr>
          <p:spPr bwMode="auto">
            <a:xfrm>
              <a:off x="4525963" y="3503613"/>
              <a:ext cx="1703388" cy="1144588"/>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7" name="Freeform 23"/>
            <p:cNvSpPr>
              <a:spLocks/>
            </p:cNvSpPr>
            <p:nvPr/>
          </p:nvSpPr>
          <p:spPr bwMode="auto">
            <a:xfrm>
              <a:off x="4556125" y="2544763"/>
              <a:ext cx="1506538" cy="1409700"/>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8" name="Freeform 24"/>
            <p:cNvSpPr>
              <a:spLocks/>
            </p:cNvSpPr>
            <p:nvPr/>
          </p:nvSpPr>
          <p:spPr bwMode="auto">
            <a:xfrm>
              <a:off x="3673475" y="2568575"/>
              <a:ext cx="1376363" cy="781050"/>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79" name="Freeform 25"/>
            <p:cNvSpPr>
              <a:spLocks/>
            </p:cNvSpPr>
            <p:nvPr/>
          </p:nvSpPr>
          <p:spPr bwMode="auto">
            <a:xfrm>
              <a:off x="3086100" y="2225675"/>
              <a:ext cx="1117600" cy="968375"/>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0" name="Freeform 26"/>
            <p:cNvSpPr>
              <a:spLocks/>
            </p:cNvSpPr>
            <p:nvPr/>
          </p:nvSpPr>
          <p:spPr bwMode="auto">
            <a:xfrm>
              <a:off x="3108325" y="1804988"/>
              <a:ext cx="855663" cy="969963"/>
            </a:xfrm>
            <a:custGeom>
              <a:avLst/>
              <a:gdLst/>
              <a:ahLst/>
              <a:cxnLst>
                <a:cxn ang="0">
                  <a:pos x="39" y="615"/>
                </a:cxn>
                <a:cxn ang="0">
                  <a:pos x="53" y="553"/>
                </a:cxn>
                <a:cxn ang="0">
                  <a:pos x="80" y="498"/>
                </a:cxn>
                <a:cxn ang="0">
                  <a:pos x="141" y="449"/>
                </a:cxn>
                <a:cxn ang="0">
                  <a:pos x="191" y="409"/>
                </a:cxn>
                <a:cxn ang="0">
                  <a:pos x="239" y="367"/>
                </a:cxn>
                <a:cxn ang="0">
                  <a:pos x="244" y="250"/>
                </a:cxn>
                <a:cxn ang="0">
                  <a:pos x="247" y="178"/>
                </a:cxn>
                <a:cxn ang="0">
                  <a:pos x="275" y="137"/>
                </a:cxn>
                <a:cxn ang="0">
                  <a:pos x="269" y="43"/>
                </a:cxn>
                <a:cxn ang="0">
                  <a:pos x="305" y="31"/>
                </a:cxn>
                <a:cxn ang="0">
                  <a:pos x="319" y="86"/>
                </a:cxn>
                <a:cxn ang="0">
                  <a:pos x="344" y="137"/>
                </a:cxn>
                <a:cxn ang="0">
                  <a:pos x="386" y="153"/>
                </a:cxn>
                <a:cxn ang="0">
                  <a:pos x="447" y="203"/>
                </a:cxn>
                <a:cxn ang="0">
                  <a:pos x="508" y="186"/>
                </a:cxn>
                <a:cxn ang="0">
                  <a:pos x="552" y="226"/>
                </a:cxn>
                <a:cxn ang="0">
                  <a:pos x="573" y="289"/>
                </a:cxn>
                <a:cxn ang="0">
                  <a:pos x="599" y="334"/>
                </a:cxn>
                <a:cxn ang="0">
                  <a:pos x="591" y="379"/>
                </a:cxn>
                <a:cxn ang="0">
                  <a:pos x="621" y="385"/>
                </a:cxn>
                <a:cxn ang="0">
                  <a:pos x="660" y="417"/>
                </a:cxn>
                <a:cxn ang="0">
                  <a:pos x="702" y="397"/>
                </a:cxn>
                <a:cxn ang="0">
                  <a:pos x="713" y="448"/>
                </a:cxn>
                <a:cxn ang="0">
                  <a:pos x="710" y="463"/>
                </a:cxn>
                <a:cxn ang="0">
                  <a:pos x="724" y="494"/>
                </a:cxn>
                <a:cxn ang="0">
                  <a:pos x="710" y="509"/>
                </a:cxn>
                <a:cxn ang="0">
                  <a:pos x="705" y="541"/>
                </a:cxn>
                <a:cxn ang="0">
                  <a:pos x="671" y="580"/>
                </a:cxn>
                <a:cxn ang="0">
                  <a:pos x="638" y="553"/>
                </a:cxn>
                <a:cxn ang="0">
                  <a:pos x="607" y="562"/>
                </a:cxn>
                <a:cxn ang="0">
                  <a:pos x="602" y="573"/>
                </a:cxn>
                <a:cxn ang="0">
                  <a:pos x="632" y="622"/>
                </a:cxn>
                <a:cxn ang="0">
                  <a:pos x="619" y="635"/>
                </a:cxn>
                <a:cxn ang="0">
                  <a:pos x="585" y="671"/>
                </a:cxn>
                <a:cxn ang="0">
                  <a:pos x="538" y="736"/>
                </a:cxn>
                <a:cxn ang="0">
                  <a:pos x="469" y="761"/>
                </a:cxn>
                <a:cxn ang="0">
                  <a:pos x="424" y="800"/>
                </a:cxn>
                <a:cxn ang="0">
                  <a:pos x="405" y="795"/>
                </a:cxn>
                <a:cxn ang="0">
                  <a:pos x="408" y="761"/>
                </a:cxn>
                <a:cxn ang="0">
                  <a:pos x="377" y="731"/>
                </a:cxn>
                <a:cxn ang="0">
                  <a:pos x="352" y="739"/>
                </a:cxn>
                <a:cxn ang="0">
                  <a:pos x="350" y="760"/>
                </a:cxn>
                <a:cxn ang="0">
                  <a:pos x="311" y="771"/>
                </a:cxn>
                <a:cxn ang="0">
                  <a:pos x="250" y="822"/>
                </a:cxn>
                <a:cxn ang="0">
                  <a:pos x="178" y="822"/>
                </a:cxn>
                <a:cxn ang="0">
                  <a:pos x="147" y="764"/>
                </a:cxn>
                <a:cxn ang="0">
                  <a:pos x="117" y="764"/>
                </a:cxn>
                <a:cxn ang="0">
                  <a:pos x="114" y="751"/>
                </a:cxn>
                <a:cxn ang="0">
                  <a:pos x="78" y="689"/>
                </a:cxn>
                <a:cxn ang="0">
                  <a:pos x="22" y="683"/>
                </a:cxn>
                <a:cxn ang="0">
                  <a:pos x="6" y="654"/>
                </a:cxn>
                <a:cxn ang="0">
                  <a:pos x="0" y="652"/>
                </a:cxn>
              </a:cxnLst>
              <a:rect l="0" t="0" r="r" b="b"/>
              <a:pathLst>
                <a:path w="725" h="823">
                  <a:moveTo>
                    <a:pt x="0" y="652"/>
                  </a:moveTo>
                  <a:lnTo>
                    <a:pt x="25" y="624"/>
                  </a:lnTo>
                  <a:lnTo>
                    <a:pt x="39" y="615"/>
                  </a:lnTo>
                  <a:lnTo>
                    <a:pt x="61" y="597"/>
                  </a:lnTo>
                  <a:lnTo>
                    <a:pt x="58" y="593"/>
                  </a:lnTo>
                  <a:lnTo>
                    <a:pt x="53" y="553"/>
                  </a:lnTo>
                  <a:lnTo>
                    <a:pt x="55" y="539"/>
                  </a:lnTo>
                  <a:lnTo>
                    <a:pt x="64" y="515"/>
                  </a:lnTo>
                  <a:lnTo>
                    <a:pt x="80" y="498"/>
                  </a:lnTo>
                  <a:lnTo>
                    <a:pt x="111" y="498"/>
                  </a:lnTo>
                  <a:lnTo>
                    <a:pt x="130" y="474"/>
                  </a:lnTo>
                  <a:lnTo>
                    <a:pt x="141" y="449"/>
                  </a:lnTo>
                  <a:lnTo>
                    <a:pt x="180" y="449"/>
                  </a:lnTo>
                  <a:lnTo>
                    <a:pt x="194" y="436"/>
                  </a:lnTo>
                  <a:lnTo>
                    <a:pt x="191" y="409"/>
                  </a:lnTo>
                  <a:lnTo>
                    <a:pt x="216" y="394"/>
                  </a:lnTo>
                  <a:lnTo>
                    <a:pt x="233" y="374"/>
                  </a:lnTo>
                  <a:lnTo>
                    <a:pt x="239" y="367"/>
                  </a:lnTo>
                  <a:lnTo>
                    <a:pt x="244" y="323"/>
                  </a:lnTo>
                  <a:lnTo>
                    <a:pt x="239" y="272"/>
                  </a:lnTo>
                  <a:lnTo>
                    <a:pt x="244" y="250"/>
                  </a:lnTo>
                  <a:lnTo>
                    <a:pt x="247" y="223"/>
                  </a:lnTo>
                  <a:lnTo>
                    <a:pt x="247" y="203"/>
                  </a:lnTo>
                  <a:lnTo>
                    <a:pt x="247" y="178"/>
                  </a:lnTo>
                  <a:lnTo>
                    <a:pt x="258" y="164"/>
                  </a:lnTo>
                  <a:lnTo>
                    <a:pt x="266" y="149"/>
                  </a:lnTo>
                  <a:lnTo>
                    <a:pt x="275" y="137"/>
                  </a:lnTo>
                  <a:lnTo>
                    <a:pt x="269" y="125"/>
                  </a:lnTo>
                  <a:lnTo>
                    <a:pt x="258" y="81"/>
                  </a:lnTo>
                  <a:lnTo>
                    <a:pt x="269" y="43"/>
                  </a:lnTo>
                  <a:lnTo>
                    <a:pt x="286" y="0"/>
                  </a:lnTo>
                  <a:lnTo>
                    <a:pt x="308" y="5"/>
                  </a:lnTo>
                  <a:lnTo>
                    <a:pt x="305" y="31"/>
                  </a:lnTo>
                  <a:lnTo>
                    <a:pt x="325" y="51"/>
                  </a:lnTo>
                  <a:lnTo>
                    <a:pt x="330" y="81"/>
                  </a:lnTo>
                  <a:lnTo>
                    <a:pt x="319" y="86"/>
                  </a:lnTo>
                  <a:lnTo>
                    <a:pt x="311" y="110"/>
                  </a:lnTo>
                  <a:lnTo>
                    <a:pt x="313" y="137"/>
                  </a:lnTo>
                  <a:lnTo>
                    <a:pt x="344" y="137"/>
                  </a:lnTo>
                  <a:lnTo>
                    <a:pt x="347" y="137"/>
                  </a:lnTo>
                  <a:lnTo>
                    <a:pt x="374" y="145"/>
                  </a:lnTo>
                  <a:lnTo>
                    <a:pt x="386" y="153"/>
                  </a:lnTo>
                  <a:lnTo>
                    <a:pt x="399" y="186"/>
                  </a:lnTo>
                  <a:lnTo>
                    <a:pt x="413" y="214"/>
                  </a:lnTo>
                  <a:lnTo>
                    <a:pt x="447" y="203"/>
                  </a:lnTo>
                  <a:lnTo>
                    <a:pt x="463" y="186"/>
                  </a:lnTo>
                  <a:lnTo>
                    <a:pt x="477" y="186"/>
                  </a:lnTo>
                  <a:lnTo>
                    <a:pt x="508" y="186"/>
                  </a:lnTo>
                  <a:lnTo>
                    <a:pt x="513" y="188"/>
                  </a:lnTo>
                  <a:lnTo>
                    <a:pt x="533" y="207"/>
                  </a:lnTo>
                  <a:lnTo>
                    <a:pt x="552" y="226"/>
                  </a:lnTo>
                  <a:lnTo>
                    <a:pt x="577" y="245"/>
                  </a:lnTo>
                  <a:lnTo>
                    <a:pt x="577" y="285"/>
                  </a:lnTo>
                  <a:lnTo>
                    <a:pt x="573" y="289"/>
                  </a:lnTo>
                  <a:lnTo>
                    <a:pt x="571" y="291"/>
                  </a:lnTo>
                  <a:lnTo>
                    <a:pt x="596" y="312"/>
                  </a:lnTo>
                  <a:lnTo>
                    <a:pt x="599" y="334"/>
                  </a:lnTo>
                  <a:lnTo>
                    <a:pt x="585" y="347"/>
                  </a:lnTo>
                  <a:lnTo>
                    <a:pt x="585" y="370"/>
                  </a:lnTo>
                  <a:lnTo>
                    <a:pt x="591" y="379"/>
                  </a:lnTo>
                  <a:lnTo>
                    <a:pt x="596" y="382"/>
                  </a:lnTo>
                  <a:lnTo>
                    <a:pt x="599" y="385"/>
                  </a:lnTo>
                  <a:lnTo>
                    <a:pt x="621" y="385"/>
                  </a:lnTo>
                  <a:lnTo>
                    <a:pt x="627" y="385"/>
                  </a:lnTo>
                  <a:lnTo>
                    <a:pt x="649" y="398"/>
                  </a:lnTo>
                  <a:lnTo>
                    <a:pt x="660" y="417"/>
                  </a:lnTo>
                  <a:lnTo>
                    <a:pt x="671" y="421"/>
                  </a:lnTo>
                  <a:lnTo>
                    <a:pt x="685" y="404"/>
                  </a:lnTo>
                  <a:lnTo>
                    <a:pt x="702" y="397"/>
                  </a:lnTo>
                  <a:lnTo>
                    <a:pt x="707" y="397"/>
                  </a:lnTo>
                  <a:lnTo>
                    <a:pt x="716" y="424"/>
                  </a:lnTo>
                  <a:lnTo>
                    <a:pt x="713" y="448"/>
                  </a:lnTo>
                  <a:lnTo>
                    <a:pt x="710" y="448"/>
                  </a:lnTo>
                  <a:lnTo>
                    <a:pt x="713" y="459"/>
                  </a:lnTo>
                  <a:lnTo>
                    <a:pt x="710" y="463"/>
                  </a:lnTo>
                  <a:lnTo>
                    <a:pt x="713" y="471"/>
                  </a:lnTo>
                  <a:lnTo>
                    <a:pt x="721" y="482"/>
                  </a:lnTo>
                  <a:lnTo>
                    <a:pt x="724" y="494"/>
                  </a:lnTo>
                  <a:lnTo>
                    <a:pt x="716" y="503"/>
                  </a:lnTo>
                  <a:lnTo>
                    <a:pt x="716" y="509"/>
                  </a:lnTo>
                  <a:lnTo>
                    <a:pt x="710" y="509"/>
                  </a:lnTo>
                  <a:lnTo>
                    <a:pt x="705" y="509"/>
                  </a:lnTo>
                  <a:lnTo>
                    <a:pt x="702" y="523"/>
                  </a:lnTo>
                  <a:lnTo>
                    <a:pt x="705" y="541"/>
                  </a:lnTo>
                  <a:lnTo>
                    <a:pt x="702" y="568"/>
                  </a:lnTo>
                  <a:lnTo>
                    <a:pt x="685" y="580"/>
                  </a:lnTo>
                  <a:lnTo>
                    <a:pt x="671" y="580"/>
                  </a:lnTo>
                  <a:lnTo>
                    <a:pt x="657" y="570"/>
                  </a:lnTo>
                  <a:lnTo>
                    <a:pt x="655" y="568"/>
                  </a:lnTo>
                  <a:lnTo>
                    <a:pt x="638" y="553"/>
                  </a:lnTo>
                  <a:lnTo>
                    <a:pt x="635" y="553"/>
                  </a:lnTo>
                  <a:lnTo>
                    <a:pt x="616" y="553"/>
                  </a:lnTo>
                  <a:lnTo>
                    <a:pt x="607" y="562"/>
                  </a:lnTo>
                  <a:lnTo>
                    <a:pt x="607" y="566"/>
                  </a:lnTo>
                  <a:lnTo>
                    <a:pt x="605" y="573"/>
                  </a:lnTo>
                  <a:lnTo>
                    <a:pt x="602" y="573"/>
                  </a:lnTo>
                  <a:lnTo>
                    <a:pt x="610" y="595"/>
                  </a:lnTo>
                  <a:lnTo>
                    <a:pt x="630" y="612"/>
                  </a:lnTo>
                  <a:lnTo>
                    <a:pt x="632" y="622"/>
                  </a:lnTo>
                  <a:lnTo>
                    <a:pt x="632" y="631"/>
                  </a:lnTo>
                  <a:lnTo>
                    <a:pt x="624" y="631"/>
                  </a:lnTo>
                  <a:lnTo>
                    <a:pt x="619" y="635"/>
                  </a:lnTo>
                  <a:lnTo>
                    <a:pt x="594" y="639"/>
                  </a:lnTo>
                  <a:lnTo>
                    <a:pt x="585" y="652"/>
                  </a:lnTo>
                  <a:lnTo>
                    <a:pt x="585" y="671"/>
                  </a:lnTo>
                  <a:lnTo>
                    <a:pt x="574" y="704"/>
                  </a:lnTo>
                  <a:lnTo>
                    <a:pt x="555" y="726"/>
                  </a:lnTo>
                  <a:lnTo>
                    <a:pt x="538" y="736"/>
                  </a:lnTo>
                  <a:lnTo>
                    <a:pt x="527" y="736"/>
                  </a:lnTo>
                  <a:lnTo>
                    <a:pt x="497" y="739"/>
                  </a:lnTo>
                  <a:lnTo>
                    <a:pt x="469" y="761"/>
                  </a:lnTo>
                  <a:lnTo>
                    <a:pt x="466" y="800"/>
                  </a:lnTo>
                  <a:lnTo>
                    <a:pt x="444" y="800"/>
                  </a:lnTo>
                  <a:lnTo>
                    <a:pt x="424" y="800"/>
                  </a:lnTo>
                  <a:lnTo>
                    <a:pt x="422" y="800"/>
                  </a:lnTo>
                  <a:lnTo>
                    <a:pt x="419" y="800"/>
                  </a:lnTo>
                  <a:lnTo>
                    <a:pt x="405" y="795"/>
                  </a:lnTo>
                  <a:lnTo>
                    <a:pt x="411" y="778"/>
                  </a:lnTo>
                  <a:lnTo>
                    <a:pt x="411" y="768"/>
                  </a:lnTo>
                  <a:lnTo>
                    <a:pt x="408" y="761"/>
                  </a:lnTo>
                  <a:lnTo>
                    <a:pt x="397" y="749"/>
                  </a:lnTo>
                  <a:lnTo>
                    <a:pt x="383" y="731"/>
                  </a:lnTo>
                  <a:lnTo>
                    <a:pt x="377" y="731"/>
                  </a:lnTo>
                  <a:lnTo>
                    <a:pt x="363" y="731"/>
                  </a:lnTo>
                  <a:lnTo>
                    <a:pt x="358" y="731"/>
                  </a:lnTo>
                  <a:lnTo>
                    <a:pt x="352" y="739"/>
                  </a:lnTo>
                  <a:lnTo>
                    <a:pt x="352" y="744"/>
                  </a:lnTo>
                  <a:lnTo>
                    <a:pt x="352" y="749"/>
                  </a:lnTo>
                  <a:lnTo>
                    <a:pt x="350" y="760"/>
                  </a:lnTo>
                  <a:lnTo>
                    <a:pt x="341" y="760"/>
                  </a:lnTo>
                  <a:lnTo>
                    <a:pt x="316" y="768"/>
                  </a:lnTo>
                  <a:lnTo>
                    <a:pt x="311" y="771"/>
                  </a:lnTo>
                  <a:lnTo>
                    <a:pt x="294" y="798"/>
                  </a:lnTo>
                  <a:lnTo>
                    <a:pt x="266" y="811"/>
                  </a:lnTo>
                  <a:lnTo>
                    <a:pt x="250" y="822"/>
                  </a:lnTo>
                  <a:lnTo>
                    <a:pt x="230" y="822"/>
                  </a:lnTo>
                  <a:lnTo>
                    <a:pt x="202" y="822"/>
                  </a:lnTo>
                  <a:lnTo>
                    <a:pt x="178" y="822"/>
                  </a:lnTo>
                  <a:lnTo>
                    <a:pt x="169" y="798"/>
                  </a:lnTo>
                  <a:lnTo>
                    <a:pt x="166" y="776"/>
                  </a:lnTo>
                  <a:lnTo>
                    <a:pt x="147" y="764"/>
                  </a:lnTo>
                  <a:lnTo>
                    <a:pt x="130" y="764"/>
                  </a:lnTo>
                  <a:lnTo>
                    <a:pt x="125" y="764"/>
                  </a:lnTo>
                  <a:lnTo>
                    <a:pt x="117" y="764"/>
                  </a:lnTo>
                  <a:lnTo>
                    <a:pt x="114" y="764"/>
                  </a:lnTo>
                  <a:lnTo>
                    <a:pt x="117" y="757"/>
                  </a:lnTo>
                  <a:lnTo>
                    <a:pt x="114" y="751"/>
                  </a:lnTo>
                  <a:lnTo>
                    <a:pt x="103" y="724"/>
                  </a:lnTo>
                  <a:lnTo>
                    <a:pt x="89" y="709"/>
                  </a:lnTo>
                  <a:lnTo>
                    <a:pt x="78" y="689"/>
                  </a:lnTo>
                  <a:lnTo>
                    <a:pt x="67" y="692"/>
                  </a:lnTo>
                  <a:lnTo>
                    <a:pt x="44" y="692"/>
                  </a:lnTo>
                  <a:lnTo>
                    <a:pt x="22" y="683"/>
                  </a:lnTo>
                  <a:lnTo>
                    <a:pt x="22" y="662"/>
                  </a:lnTo>
                  <a:lnTo>
                    <a:pt x="11" y="658"/>
                  </a:lnTo>
                  <a:lnTo>
                    <a:pt x="6" y="654"/>
                  </a:lnTo>
                  <a:lnTo>
                    <a:pt x="8" y="654"/>
                  </a:lnTo>
                  <a:lnTo>
                    <a:pt x="6" y="654"/>
                  </a:lnTo>
                  <a:lnTo>
                    <a:pt x="0" y="652"/>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1" name="Freeform 27"/>
            <p:cNvSpPr>
              <a:spLocks/>
            </p:cNvSpPr>
            <p:nvPr/>
          </p:nvSpPr>
          <p:spPr bwMode="auto">
            <a:xfrm>
              <a:off x="3313113" y="696913"/>
              <a:ext cx="544513" cy="1290638"/>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2" name="Freeform 28"/>
            <p:cNvSpPr>
              <a:spLocks/>
            </p:cNvSpPr>
            <p:nvPr/>
          </p:nvSpPr>
          <p:spPr bwMode="auto">
            <a:xfrm>
              <a:off x="3562350" y="1346200"/>
              <a:ext cx="584200" cy="971550"/>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3" name="Text Box 29"/>
            <p:cNvSpPr txBox="1">
              <a:spLocks noChangeArrowheads="1"/>
            </p:cNvSpPr>
            <p:nvPr/>
          </p:nvSpPr>
          <p:spPr bwMode="auto">
            <a:xfrm>
              <a:off x="3041649" y="4719639"/>
              <a:ext cx="523545" cy="744041"/>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a:solidFill>
                  <a:prstClr val="black"/>
                </a:solidFill>
                <a:effectLst>
                  <a:outerShdw blurRad="38100" dist="38100" dir="2700000" algn="tl">
                    <a:srgbClr val="000000">
                      <a:alpha val="43137"/>
                    </a:srgbClr>
                  </a:outerShdw>
                </a:effectLst>
                <a:latin typeface="Arial Narrow" pitchFamily="34" charset="0"/>
              </a:endParaRPr>
            </a:p>
          </p:txBody>
        </p:sp>
        <p:sp>
          <p:nvSpPr>
            <p:cNvPr id="84" name="Freeform 30" descr="Papel carta"/>
            <p:cNvSpPr>
              <a:spLocks/>
            </p:cNvSpPr>
            <p:nvPr/>
          </p:nvSpPr>
          <p:spPr bwMode="auto">
            <a:xfrm>
              <a:off x="2151063" y="585788"/>
              <a:ext cx="214313" cy="319088"/>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blipFill dpi="0" rotWithShape="0">
              <a:blip r:embed="rId5"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5" name="Freeform 31" descr="Pergamino"/>
            <p:cNvSpPr>
              <a:spLocks/>
            </p:cNvSpPr>
            <p:nvPr/>
          </p:nvSpPr>
          <p:spPr bwMode="auto">
            <a:xfrm>
              <a:off x="1758950" y="666750"/>
              <a:ext cx="244475" cy="585788"/>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blipFill dpi="0" rotWithShape="0">
              <a:blip r:embed="rId6" cstate="print"/>
              <a:srcRect/>
              <a:tile tx="0" ty="0" sx="100000" sy="100000" flip="none" algn="tl"/>
            </a:blipFill>
            <a:ln w="7938">
              <a:solidFill>
                <a:srgbClr val="FF0000"/>
              </a:solidFill>
              <a:prstDash val="solid"/>
              <a:round/>
              <a:headEnd/>
              <a:tailEnd/>
            </a:ln>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6" name="Freeform 32"/>
            <p:cNvSpPr>
              <a:spLocks/>
            </p:cNvSpPr>
            <p:nvPr/>
          </p:nvSpPr>
          <p:spPr bwMode="auto">
            <a:xfrm>
              <a:off x="2659063" y="758825"/>
              <a:ext cx="828675" cy="1476375"/>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7" name="Oval 35"/>
            <p:cNvSpPr>
              <a:spLocks noChangeArrowheads="1"/>
            </p:cNvSpPr>
            <p:nvPr/>
          </p:nvSpPr>
          <p:spPr bwMode="auto">
            <a:xfrm rot="20927974">
              <a:off x="2178050" y="1525588"/>
              <a:ext cx="214313" cy="544513"/>
            </a:xfrm>
            <a:prstGeom prst="ellipse">
              <a:avLst/>
            </a:prstGeom>
            <a:no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89" name="Oval 36"/>
            <p:cNvSpPr>
              <a:spLocks noChangeArrowheads="1"/>
            </p:cNvSpPr>
            <p:nvPr/>
          </p:nvSpPr>
          <p:spPr bwMode="auto">
            <a:xfrm rot="4743037">
              <a:off x="3584193" y="2889428"/>
              <a:ext cx="509143" cy="1630187"/>
            </a:xfrm>
            <a:prstGeom prst="ellipse">
              <a:avLst/>
            </a:prstGeom>
            <a:solidFill>
              <a:srgbClr val="FF9900"/>
            </a:solidFill>
            <a:ln w="9525">
              <a:solidFill>
                <a:schemeClr val="tx1"/>
              </a:solidFill>
              <a:round/>
              <a:headEnd/>
              <a:tailEnd/>
            </a:ln>
            <a:effectLst/>
          </p:spPr>
          <p:txBody>
            <a:bodyPr rot="10800000" vert="eaVert"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90" name="Oval 76"/>
            <p:cNvSpPr>
              <a:spLocks noChangeArrowheads="1"/>
            </p:cNvSpPr>
            <p:nvPr/>
          </p:nvSpPr>
          <p:spPr bwMode="auto">
            <a:xfrm>
              <a:off x="2505075" y="3343275"/>
              <a:ext cx="106363" cy="106363"/>
            </a:xfrm>
            <a:prstGeom prst="ellipse">
              <a:avLst/>
            </a:prstGeom>
            <a:solidFill>
              <a:srgbClr val="0000FF"/>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sp>
          <p:nvSpPr>
            <p:cNvPr id="93" name="Oval 77"/>
            <p:cNvSpPr>
              <a:spLocks noChangeArrowheads="1"/>
            </p:cNvSpPr>
            <p:nvPr/>
          </p:nvSpPr>
          <p:spPr bwMode="auto">
            <a:xfrm rot="21068561">
              <a:off x="3641196" y="4026832"/>
              <a:ext cx="1009127" cy="552177"/>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23" name="Text Box 86"/>
            <p:cNvSpPr txBox="1">
              <a:spLocks noChangeArrowheads="1"/>
            </p:cNvSpPr>
            <p:nvPr/>
          </p:nvSpPr>
          <p:spPr bwMode="auto">
            <a:xfrm>
              <a:off x="6062664" y="702135"/>
              <a:ext cx="3061160" cy="898018"/>
            </a:xfrm>
            <a:prstGeom prst="rect">
              <a:avLst/>
            </a:prstGeom>
            <a:noFill/>
            <a:ln w="9525">
              <a:noFill/>
              <a:miter lim="800000"/>
              <a:headEnd/>
              <a:tailEnd/>
            </a:ln>
            <a:effectLst/>
          </p:spPr>
          <p:txBody>
            <a:bodyPr wrap="square">
              <a:spAutoFit/>
            </a:bodyPr>
            <a:lstStyle/>
            <a:p>
              <a:pPr fontAlgn="auto">
                <a:lnSpc>
                  <a:spcPct val="150000"/>
                </a:lnSpc>
                <a:spcBef>
                  <a:spcPts val="0"/>
                </a:spcBef>
                <a:spcAft>
                  <a:spcPts val="0"/>
                </a:spcAft>
                <a:defRPr/>
              </a:pPr>
              <a:r>
                <a:rPr lang="es-ES" sz="900" b="1" dirty="0" smtClean="0">
                  <a:solidFill>
                    <a:prstClr val="black"/>
                  </a:solidFill>
                  <a:effectLst>
                    <a:outerShdw blurRad="38100" dist="38100" dir="2700000" algn="tl">
                      <a:srgbClr val="000000">
                        <a:alpha val="43137"/>
                      </a:srgbClr>
                    </a:outerShdw>
                  </a:effectLst>
                  <a:latin typeface="Calibri" pitchFamily="34" charset="0"/>
                  <a:cs typeface="Tahoma" pitchFamily="34" charset="0"/>
                </a:rPr>
                <a:t>B</a:t>
              </a:r>
              <a:r>
                <a:rPr lang="es-ES" sz="900" b="1" dirty="0">
                  <a:solidFill>
                    <a:prstClr val="black"/>
                  </a:solidFill>
                  <a:effectLst>
                    <a:outerShdw blurRad="38100" dist="38100" dir="2700000" algn="tl">
                      <a:srgbClr val="000000">
                        <a:alpha val="43137"/>
                      </a:srgbClr>
                    </a:outerShdw>
                  </a:effectLst>
                  <a:latin typeface="Calibri" pitchFamily="34" charset="0"/>
                  <a:cs typeface="Tahoma" pitchFamily="34" charset="0"/>
                </a:rPr>
                <a:t>. CENTAUROS </a:t>
              </a:r>
            </a:p>
          </p:txBody>
        </p:sp>
        <p:sp>
          <p:nvSpPr>
            <p:cNvPr id="128" name="Rectangle 87"/>
            <p:cNvSpPr>
              <a:spLocks noChangeArrowheads="1"/>
            </p:cNvSpPr>
            <p:nvPr/>
          </p:nvSpPr>
          <p:spPr bwMode="auto">
            <a:xfrm>
              <a:off x="5268996" y="-23549"/>
              <a:ext cx="3659105" cy="2197863"/>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a:solidFill>
                  <a:prstClr val="black"/>
                </a:solidFill>
                <a:effectLst>
                  <a:outerShdw blurRad="38100" dist="38100" dir="2700000" algn="tl">
                    <a:srgbClr val="000000">
                      <a:alpha val="43137"/>
                    </a:srgbClr>
                  </a:outerShdw>
                </a:effectLst>
                <a:latin typeface="Arial Narrow" pitchFamily="34" charset="0"/>
              </a:endParaRPr>
            </a:p>
          </p:txBody>
        </p:sp>
        <p:sp>
          <p:nvSpPr>
            <p:cNvPr id="131" name="Oval 105"/>
            <p:cNvSpPr>
              <a:spLocks noChangeArrowheads="1"/>
            </p:cNvSpPr>
            <p:nvPr/>
          </p:nvSpPr>
          <p:spPr bwMode="auto">
            <a:xfrm>
              <a:off x="5473074" y="1017587"/>
              <a:ext cx="756278" cy="408041"/>
            </a:xfrm>
            <a:prstGeom prst="ellipse">
              <a:avLst/>
            </a:prstGeom>
            <a:solidFill>
              <a:srgbClr val="FF9900"/>
            </a:solidFill>
            <a:ln w="9525">
              <a:solidFill>
                <a:schemeClr val="tx1"/>
              </a:solidFill>
              <a:round/>
              <a:headEnd/>
              <a:tailEnd/>
            </a:ln>
            <a:effectLst/>
          </p:spPr>
          <p:txBody>
            <a:bodyPr wrap="none" anchor="ctr"/>
            <a:lstStyle/>
            <a:p>
              <a:pPr fontAlgn="auto">
                <a:spcBef>
                  <a:spcPts val="0"/>
                </a:spcBef>
                <a:spcAft>
                  <a:spcPts val="0"/>
                </a:spcAft>
                <a:defRPr/>
              </a:pPr>
              <a:endParaRPr lang="es-ES" sz="900" dirty="0">
                <a:solidFill>
                  <a:prstClr val="black"/>
                </a:solidFill>
                <a:effectLst>
                  <a:outerShdw blurRad="38100" dist="38100" dir="2700000" algn="tl">
                    <a:srgbClr val="000000">
                      <a:alpha val="43137"/>
                    </a:srgbClr>
                  </a:outerShdw>
                </a:effectLst>
                <a:latin typeface="Arial Narrow" pitchFamily="34" charset="0"/>
              </a:endParaRPr>
            </a:p>
          </p:txBody>
        </p:sp>
      </p:grpSp>
      <p:graphicFrame>
        <p:nvGraphicFramePr>
          <p:cNvPr id="4" name="Tabla 3"/>
          <p:cNvGraphicFramePr>
            <a:graphicFrameLocks noGrp="1"/>
          </p:cNvGraphicFramePr>
          <p:nvPr>
            <p:extLst>
              <p:ext uri="{D42A27DB-BD31-4B8C-83A1-F6EECF244321}">
                <p14:modId xmlns:p14="http://schemas.microsoft.com/office/powerpoint/2010/main" val="466325476"/>
              </p:ext>
            </p:extLst>
          </p:nvPr>
        </p:nvGraphicFramePr>
        <p:xfrm>
          <a:off x="498194" y="3000697"/>
          <a:ext cx="6918252" cy="2332520"/>
        </p:xfrm>
        <a:graphic>
          <a:graphicData uri="http://schemas.openxmlformats.org/drawingml/2006/table">
            <a:tbl>
              <a:tblPr firstRow="1" bandRow="1">
                <a:tableStyleId>{5C22544A-7EE6-4342-B048-85BDC9FD1C3A}</a:tableStyleId>
              </a:tblPr>
              <a:tblGrid>
                <a:gridCol w="2239795"/>
                <a:gridCol w="636332"/>
                <a:gridCol w="3139738"/>
                <a:gridCol w="902387"/>
              </a:tblGrid>
              <a:tr h="274480">
                <a:tc>
                  <a:txBody>
                    <a:bodyPr/>
                    <a:lstStyle/>
                    <a:p>
                      <a:endParaRPr lang="es-CO" dirty="0"/>
                    </a:p>
                  </a:txBody>
                  <a:tcPr/>
                </a:tc>
                <a:tc>
                  <a:txBody>
                    <a:bodyPr/>
                    <a:lstStyle/>
                    <a:p>
                      <a:endParaRPr lang="es-ES" sz="1200" dirty="0"/>
                    </a:p>
                  </a:txBody>
                  <a:tcPr/>
                </a:tc>
                <a:tc gridSpan="2">
                  <a:txBody>
                    <a:bodyPr/>
                    <a:lstStyle/>
                    <a:p>
                      <a:endParaRPr lang="es-CO" dirty="0"/>
                    </a:p>
                  </a:txBody>
                  <a:tcPr/>
                </a:tc>
                <a:tc hMerge="1">
                  <a:txBody>
                    <a:bodyPr/>
                    <a:lstStyle/>
                    <a:p>
                      <a:endParaRPr lang="es-CO"/>
                    </a:p>
                  </a:txBody>
                  <a:tcPr/>
                </a:tc>
              </a:tr>
              <a:tr h="274480">
                <a:tc>
                  <a:txBody>
                    <a:bodyPr/>
                    <a:lstStyle/>
                    <a:p>
                      <a:r>
                        <a:rPr lang="es-ES" sz="1200" dirty="0" smtClean="0"/>
                        <a:t>Secuestro</a:t>
                      </a:r>
                      <a:endParaRPr lang="es-ES" sz="1200" dirty="0"/>
                    </a:p>
                  </a:txBody>
                  <a:tcPr/>
                </a:tc>
                <a:tc>
                  <a:txBody>
                    <a:bodyPr/>
                    <a:lstStyle/>
                    <a:p>
                      <a:r>
                        <a:rPr lang="es-ES" sz="1200" dirty="0" smtClean="0"/>
                        <a:t>27</a:t>
                      </a:r>
                      <a:endParaRPr lang="es-ES" sz="1200" dirty="0"/>
                    </a:p>
                  </a:txBody>
                  <a:tcPr/>
                </a:tc>
                <a:tc>
                  <a:txBody>
                    <a:bodyPr/>
                    <a:lstStyle/>
                    <a:p>
                      <a:r>
                        <a:rPr lang="es-ES" sz="1200" dirty="0" smtClean="0"/>
                        <a:t>Desaparición forzada</a:t>
                      </a:r>
                      <a:endParaRPr lang="es-ES" sz="1200" dirty="0"/>
                    </a:p>
                  </a:txBody>
                  <a:tcPr/>
                </a:tc>
                <a:tc>
                  <a:txBody>
                    <a:bodyPr/>
                    <a:lstStyle/>
                    <a:p>
                      <a:r>
                        <a:rPr lang="es-ES" sz="1200" dirty="0" smtClean="0"/>
                        <a:t>21</a:t>
                      </a:r>
                      <a:endParaRPr lang="es-ES" sz="1200" dirty="0"/>
                    </a:p>
                  </a:txBody>
                  <a:tcPr/>
                </a:tc>
              </a:tr>
              <a:tr h="274480">
                <a:tc>
                  <a:txBody>
                    <a:bodyPr/>
                    <a:lstStyle/>
                    <a:p>
                      <a:r>
                        <a:rPr lang="es-ES" sz="1200" dirty="0" smtClean="0"/>
                        <a:t>Desplazamiento forzado</a:t>
                      </a:r>
                      <a:endParaRPr lang="es-ES" sz="1200" dirty="0"/>
                    </a:p>
                  </a:txBody>
                  <a:tcPr/>
                </a:tc>
                <a:tc>
                  <a:txBody>
                    <a:bodyPr/>
                    <a:lstStyle/>
                    <a:p>
                      <a:r>
                        <a:rPr lang="es-ES" sz="1200" dirty="0" smtClean="0"/>
                        <a:t>14</a:t>
                      </a:r>
                      <a:endParaRPr lang="es-ES" sz="1200" dirty="0"/>
                    </a:p>
                  </a:txBody>
                  <a:tcPr/>
                </a:tc>
                <a:tc>
                  <a:txBody>
                    <a:bodyPr/>
                    <a:lstStyle/>
                    <a:p>
                      <a:r>
                        <a:rPr lang="es-ES" sz="1200" dirty="0" smtClean="0"/>
                        <a:t>Tortura</a:t>
                      </a:r>
                      <a:endParaRPr lang="es-ES" sz="1200" dirty="0"/>
                    </a:p>
                  </a:txBody>
                  <a:tcPr/>
                </a:tc>
                <a:tc>
                  <a:txBody>
                    <a:bodyPr/>
                    <a:lstStyle/>
                    <a:p>
                      <a:r>
                        <a:rPr lang="es-ES" sz="1200" dirty="0" smtClean="0"/>
                        <a:t>16</a:t>
                      </a:r>
                      <a:endParaRPr lang="es-ES" sz="1200" dirty="0"/>
                    </a:p>
                  </a:txBody>
                  <a:tcPr/>
                </a:tc>
              </a:tr>
              <a:tr h="274480">
                <a:tc>
                  <a:txBody>
                    <a:bodyPr/>
                    <a:lstStyle/>
                    <a:p>
                      <a:r>
                        <a:rPr lang="es-ES" sz="1200" dirty="0" smtClean="0"/>
                        <a:t>Hurto</a:t>
                      </a:r>
                      <a:endParaRPr lang="es-ES" sz="1200" dirty="0"/>
                    </a:p>
                  </a:txBody>
                  <a:tcPr/>
                </a:tc>
                <a:tc>
                  <a:txBody>
                    <a:bodyPr/>
                    <a:lstStyle/>
                    <a:p>
                      <a:r>
                        <a:rPr lang="es-ES" sz="1200" dirty="0" smtClean="0"/>
                        <a:t>7</a:t>
                      </a:r>
                      <a:endParaRPr lang="es-ES" sz="1200" dirty="0"/>
                    </a:p>
                  </a:txBody>
                  <a:tcPr/>
                </a:tc>
                <a:tc>
                  <a:txBody>
                    <a:bodyPr/>
                    <a:lstStyle/>
                    <a:p>
                      <a:r>
                        <a:rPr lang="es-ES" sz="1200" dirty="0" smtClean="0"/>
                        <a:t>Constreñimiento ilegal</a:t>
                      </a:r>
                      <a:endParaRPr lang="es-ES" sz="1200" dirty="0"/>
                    </a:p>
                  </a:txBody>
                  <a:tcPr/>
                </a:tc>
                <a:tc>
                  <a:txBody>
                    <a:bodyPr/>
                    <a:lstStyle/>
                    <a:p>
                      <a:r>
                        <a:rPr lang="es-ES" sz="1200" dirty="0" smtClean="0"/>
                        <a:t>3</a:t>
                      </a:r>
                      <a:endParaRPr lang="es-ES" sz="1200" dirty="0"/>
                    </a:p>
                  </a:txBody>
                  <a:tcPr/>
                </a:tc>
              </a:tr>
              <a:tr h="274480">
                <a:tc>
                  <a:txBody>
                    <a:bodyPr/>
                    <a:lstStyle/>
                    <a:p>
                      <a:r>
                        <a:rPr lang="es-ES" sz="1200" dirty="0" smtClean="0"/>
                        <a:t>Tentativa de homicidio</a:t>
                      </a:r>
                      <a:endParaRPr lang="es-ES" sz="1200" dirty="0"/>
                    </a:p>
                  </a:txBody>
                  <a:tcPr/>
                </a:tc>
                <a:tc>
                  <a:txBody>
                    <a:bodyPr/>
                    <a:lstStyle/>
                    <a:p>
                      <a:r>
                        <a:rPr lang="es-ES" sz="1200" dirty="0" smtClean="0"/>
                        <a:t>31</a:t>
                      </a:r>
                      <a:endParaRPr lang="es-ES" sz="1200" dirty="0"/>
                    </a:p>
                  </a:txBody>
                  <a:tcPr/>
                </a:tc>
                <a:tc>
                  <a:txBody>
                    <a:bodyPr/>
                    <a:lstStyle/>
                    <a:p>
                      <a:r>
                        <a:rPr lang="es-ES" sz="1200" dirty="0" smtClean="0"/>
                        <a:t>Amenazas</a:t>
                      </a:r>
                      <a:endParaRPr lang="es-ES" sz="1200" dirty="0"/>
                    </a:p>
                  </a:txBody>
                  <a:tcPr/>
                </a:tc>
                <a:tc>
                  <a:txBody>
                    <a:bodyPr/>
                    <a:lstStyle/>
                    <a:p>
                      <a:r>
                        <a:rPr lang="es-ES" sz="1200" dirty="0" smtClean="0"/>
                        <a:t>5</a:t>
                      </a:r>
                      <a:endParaRPr lang="es-ES" sz="1200" dirty="0"/>
                    </a:p>
                  </a:txBody>
                  <a:tcPr/>
                </a:tc>
              </a:tr>
              <a:tr h="274480">
                <a:tc>
                  <a:txBody>
                    <a:bodyPr/>
                    <a:lstStyle/>
                    <a:p>
                      <a:r>
                        <a:rPr lang="es-ES" sz="1200" dirty="0" smtClean="0"/>
                        <a:t>Represalias</a:t>
                      </a:r>
                      <a:endParaRPr lang="es-ES" sz="1200" dirty="0"/>
                    </a:p>
                  </a:txBody>
                  <a:tcPr/>
                </a:tc>
                <a:tc>
                  <a:txBody>
                    <a:bodyPr/>
                    <a:lstStyle/>
                    <a:p>
                      <a:r>
                        <a:rPr lang="es-ES" sz="1200" dirty="0" smtClean="0"/>
                        <a:t>1</a:t>
                      </a:r>
                      <a:endParaRPr lang="es-ES" sz="1200" dirty="0"/>
                    </a:p>
                  </a:txBody>
                  <a:tcPr/>
                </a:tc>
                <a:tc>
                  <a:txBody>
                    <a:bodyPr/>
                    <a:lstStyle/>
                    <a:p>
                      <a:r>
                        <a:rPr lang="es-ES" sz="1200" dirty="0" smtClean="0"/>
                        <a:t>Destrucción BBP</a:t>
                      </a:r>
                      <a:endParaRPr lang="es-ES" sz="1200" dirty="0"/>
                    </a:p>
                  </a:txBody>
                  <a:tcPr/>
                </a:tc>
                <a:tc>
                  <a:txBody>
                    <a:bodyPr/>
                    <a:lstStyle/>
                    <a:p>
                      <a:endParaRPr lang="es-ES" sz="1200" dirty="0"/>
                    </a:p>
                  </a:txBody>
                  <a:tcPr/>
                </a:tc>
              </a:tr>
              <a:tr h="184723">
                <a:tc>
                  <a:txBody>
                    <a:bodyPr/>
                    <a:lstStyle/>
                    <a:p>
                      <a:r>
                        <a:rPr lang="es-CO" sz="1100" dirty="0" smtClean="0"/>
                        <a:t>Utilización ilegal de uniformes</a:t>
                      </a:r>
                    </a:p>
                    <a:p>
                      <a:endParaRPr lang="es-CO" sz="1100" dirty="0" smtClean="0"/>
                    </a:p>
                    <a:p>
                      <a:r>
                        <a:rPr lang="es-CO" sz="1100" dirty="0" smtClean="0"/>
                        <a:t>Violación</a:t>
                      </a:r>
                      <a:r>
                        <a:rPr lang="es-CO" sz="1100" baseline="0" dirty="0" smtClean="0"/>
                        <a:t> de habitación ajena</a:t>
                      </a:r>
                      <a:endParaRPr lang="es-CO" sz="1100" dirty="0"/>
                    </a:p>
                  </a:txBody>
                  <a:tcPr/>
                </a:tc>
                <a:tc>
                  <a:txBody>
                    <a:bodyPr/>
                    <a:lstStyle/>
                    <a:p>
                      <a:r>
                        <a:rPr lang="es-CO" sz="1100" dirty="0" smtClean="0"/>
                        <a:t>3</a:t>
                      </a:r>
                    </a:p>
                    <a:p>
                      <a:endParaRPr lang="es-CO" sz="1100" dirty="0" smtClean="0"/>
                    </a:p>
                    <a:p>
                      <a:r>
                        <a:rPr lang="es-CO" sz="1100" dirty="0" smtClean="0"/>
                        <a:t>16</a:t>
                      </a:r>
                      <a:endParaRPr lang="es-CO" sz="1100" dirty="0"/>
                    </a:p>
                  </a:txBody>
                  <a:tcPr/>
                </a:tc>
                <a:tc>
                  <a:txBody>
                    <a:bodyPr/>
                    <a:lstStyle/>
                    <a:p>
                      <a:r>
                        <a:rPr lang="es-ES" sz="1200" dirty="0" smtClean="0"/>
                        <a:t>Acceso</a:t>
                      </a:r>
                      <a:r>
                        <a:rPr lang="es-ES" sz="1200" baseline="0" dirty="0" smtClean="0"/>
                        <a:t> carnal</a:t>
                      </a:r>
                      <a:endParaRPr lang="es-ES" sz="1200" dirty="0"/>
                    </a:p>
                  </a:txBody>
                  <a:tcPr/>
                </a:tc>
                <a:tc>
                  <a:txBody>
                    <a:bodyPr/>
                    <a:lstStyle/>
                    <a:p>
                      <a:r>
                        <a:rPr lang="es-ES" sz="1200" dirty="0" smtClean="0"/>
                        <a:t>1</a:t>
                      </a:r>
                    </a:p>
                    <a:p>
                      <a:endParaRPr lang="es-ES" sz="1200" dirty="0"/>
                    </a:p>
                  </a:txBody>
                  <a:tcPr/>
                </a:tc>
              </a:tr>
            </a:tbl>
          </a:graphicData>
        </a:graphic>
      </p:graphicFrame>
    </p:spTree>
    <p:extLst>
      <p:ext uri="{BB962C8B-B14F-4D97-AF65-F5344CB8AC3E}">
        <p14:creationId xmlns:p14="http://schemas.microsoft.com/office/powerpoint/2010/main" val="1200676431"/>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8868092" y="5422688"/>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218" y="642322"/>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lvl="1" algn="r"/>
            <a:r>
              <a:rPr lang="es-ES" sz="1600" b="1" cap="small" dirty="0">
                <a:solidFill>
                  <a:srgbClr val="5AA2AE">
                    <a:lumMod val="20000"/>
                    <a:lumOff val="80000"/>
                  </a:srgbClr>
                </a:solidFill>
              </a:rPr>
              <a:t>Comandantes: 4  </a:t>
            </a:r>
          </a:p>
          <a:p>
            <a:pPr algn="r"/>
            <a:r>
              <a:rPr lang="es-ES" sz="1600" b="1" cap="small" dirty="0">
                <a:solidFill>
                  <a:srgbClr val="5AA2AE">
                    <a:lumMod val="20000"/>
                    <a:lumOff val="80000"/>
                  </a:srgbClr>
                </a:solidFill>
              </a:rPr>
              <a:t>Consolidado conductas punibles:  404</a:t>
            </a:r>
          </a:p>
          <a:p>
            <a:pPr algn="r"/>
            <a:r>
              <a:rPr lang="es-ES" sz="1600" b="1" cap="small" dirty="0">
                <a:solidFill>
                  <a:srgbClr val="5AA2AE">
                    <a:lumMod val="20000"/>
                    <a:lumOff val="80000"/>
                  </a:srgbClr>
                </a:solidFill>
              </a:rPr>
              <a:t>Hechos:  364</a:t>
            </a: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1,091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326702"/>
        </p:xfrm>
        <a:graphic>
          <a:graphicData uri="http://schemas.openxmlformats.org/drawingml/2006/table">
            <a:tbl>
              <a:tblPr firstRow="1" bandRow="1">
                <a:tableStyleId>{5C22544A-7EE6-4342-B048-85BDC9FD1C3A}</a:tableStyleId>
              </a:tblPr>
              <a:tblGrid>
                <a:gridCol w="3714943"/>
                <a:gridCol w="3240360"/>
              </a:tblGrid>
              <a:tr h="39706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566575">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4" action="ppaction://hlinkfile"/>
                        </a:rPr>
                        <a:t>Salvamento de Voto</a:t>
                      </a:r>
                      <a:endParaRPr lang="es-ES" sz="1400" u="sng" baseline="0" dirty="0" smtClean="0">
                        <a:solidFill>
                          <a:srgbClr val="7030A0"/>
                        </a:solidFill>
                      </a:endParaRPr>
                    </a:p>
                  </a:txBody>
                  <a:tcPr/>
                </a:tc>
              </a:tr>
              <a:tr h="265166">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sp>
        <p:nvSpPr>
          <p:cNvPr id="2" name="Rectángulo 1"/>
          <p:cNvSpPr/>
          <p:nvPr/>
        </p:nvSpPr>
        <p:spPr>
          <a:xfrm>
            <a:off x="431800" y="1960633"/>
            <a:ext cx="2396810" cy="369332"/>
          </a:xfrm>
          <a:prstGeom prst="rect">
            <a:avLst/>
          </a:prstGeom>
        </p:spPr>
        <p:txBody>
          <a:bodyPr wrap="none">
            <a:spAutoFit/>
          </a:bodyPr>
          <a:lstStyle/>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aphicFrame>
        <p:nvGraphicFramePr>
          <p:cNvPr id="7" name="Tabla 6"/>
          <p:cNvGraphicFramePr>
            <a:graphicFrameLocks noGrp="1"/>
          </p:cNvGraphicFramePr>
          <p:nvPr>
            <p:extLst>
              <p:ext uri="{D42A27DB-BD31-4B8C-83A1-F6EECF244321}">
                <p14:modId xmlns:p14="http://schemas.microsoft.com/office/powerpoint/2010/main" val="2263549293"/>
              </p:ext>
            </p:extLst>
          </p:nvPr>
        </p:nvGraphicFramePr>
        <p:xfrm>
          <a:off x="471193" y="2348641"/>
          <a:ext cx="6920950" cy="4281635"/>
        </p:xfrm>
        <a:graphic>
          <a:graphicData uri="http://schemas.openxmlformats.org/drawingml/2006/table">
            <a:tbl>
              <a:tblPr firstRow="1" bandRow="1">
                <a:tableStyleId>{5C22544A-7EE6-4342-B048-85BDC9FD1C3A}</a:tableStyleId>
              </a:tblPr>
              <a:tblGrid>
                <a:gridCol w="3032519"/>
                <a:gridCol w="864096"/>
                <a:gridCol w="2182950"/>
                <a:gridCol w="841385"/>
              </a:tblGrid>
              <a:tr h="593405">
                <a:tc gridSpan="4">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ATANAEL MATAJUDÍOS BUITRAGO </a:t>
                      </a:r>
                      <a:r>
                        <a:rPr lang="es-ES" sz="1400" baseline="0" dirty="0" smtClean="0"/>
                        <a:t>- COMANDANTE</a:t>
                      </a:r>
                      <a:endParaRPr lang="es-ES" sz="1400" dirty="0" smtClean="0"/>
                    </a:p>
                  </a:txBody>
                  <a:tcPr anchor="ctr"/>
                </a:tc>
                <a:tc hMerge="1">
                  <a:txBody>
                    <a:bodyPr/>
                    <a:lstStyle/>
                    <a:p>
                      <a:endParaRPr lang="es-CO"/>
                    </a:p>
                  </a:txBody>
                  <a:tcPr/>
                </a:tc>
                <a:tc hMerge="1">
                  <a:txBody>
                    <a:bodyPr/>
                    <a:lstStyle/>
                    <a:p>
                      <a:pPr algn="ctr"/>
                      <a:endParaRPr lang="es-ES" sz="1400" dirty="0">
                        <a:solidFill>
                          <a:srgbClr val="FF0000"/>
                        </a:solidFill>
                      </a:endParaRPr>
                    </a:p>
                  </a:txBody>
                  <a:tcPr anchor="ctr"/>
                </a:tc>
                <a:tc hMerge="1">
                  <a:txBody>
                    <a:bodyPr/>
                    <a:lstStyle/>
                    <a:p>
                      <a:pPr algn="ctr"/>
                      <a:endParaRPr lang="es-ES" sz="1400" dirty="0">
                        <a:solidFill>
                          <a:srgbClr val="FF0000"/>
                        </a:solidFill>
                      </a:endParaRPr>
                    </a:p>
                  </a:txBody>
                  <a:tcPr anchor="ctr"/>
                </a:tc>
              </a:tr>
              <a:tr h="257858">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50</a:t>
                      </a:r>
                      <a:endParaRPr lang="es-ES" sz="1200" dirty="0">
                        <a:solidFill>
                          <a:schemeClr val="tx1"/>
                        </a:solidFill>
                      </a:endParaRPr>
                    </a:p>
                  </a:txBody>
                  <a:tcPr anchor="ctr"/>
                </a:tc>
                <a:tc>
                  <a:txBody>
                    <a:bodyPr/>
                    <a:lstStyle/>
                    <a:p>
                      <a:pPr algn="ctr"/>
                      <a:r>
                        <a:rPr lang="es-ES" sz="1200" dirty="0" smtClean="0">
                          <a:solidFill>
                            <a:schemeClr val="tx1"/>
                          </a:solidFill>
                        </a:rPr>
                        <a:t>Secuestro</a:t>
                      </a:r>
                      <a:endParaRPr lang="es-ES" sz="1200" dirty="0">
                        <a:solidFill>
                          <a:schemeClr val="tx1"/>
                        </a:solidFill>
                      </a:endParaRPr>
                    </a:p>
                  </a:txBody>
                  <a:tcPr anchor="ctr"/>
                </a:tc>
                <a:tc>
                  <a:txBody>
                    <a:bodyPr/>
                    <a:lstStyle/>
                    <a:p>
                      <a:pPr algn="ctr"/>
                      <a:r>
                        <a:rPr lang="es-ES" sz="1200" dirty="0" smtClean="0">
                          <a:solidFill>
                            <a:schemeClr val="tx1"/>
                          </a:solidFill>
                        </a:rPr>
                        <a:t>17</a:t>
                      </a:r>
                      <a:endParaRPr lang="es-ES" sz="1200" dirty="0">
                        <a:solidFill>
                          <a:schemeClr val="tx1"/>
                        </a:solidFill>
                      </a:endParaRPr>
                    </a:p>
                  </a:txBody>
                  <a:tcPr anchor="ctr"/>
                </a:tc>
              </a:tr>
              <a:tr h="420329">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7</a:t>
                      </a:r>
                      <a:endParaRPr lang="es-ES" sz="1200" dirty="0">
                        <a:solidFill>
                          <a:schemeClr val="tx1"/>
                        </a:solidFill>
                      </a:endParaRPr>
                    </a:p>
                  </a:txBody>
                  <a:tcPr anchor="ctr"/>
                </a:tc>
                <a:tc>
                  <a:txBody>
                    <a:bodyPr/>
                    <a:lstStyle/>
                    <a:p>
                      <a:pPr algn="ctr"/>
                      <a:r>
                        <a:rPr lang="es-ES" sz="1200" dirty="0" smtClean="0">
                          <a:solidFill>
                            <a:schemeClr val="tx1"/>
                          </a:solidFill>
                        </a:rPr>
                        <a:t>Amenazas</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20329">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17</a:t>
                      </a:r>
                      <a:endParaRPr lang="es-ES" sz="1200" dirty="0">
                        <a:solidFill>
                          <a:schemeClr val="tx1"/>
                        </a:solidFill>
                      </a:endParaRPr>
                    </a:p>
                  </a:txBody>
                  <a:tcPr anchor="ctr"/>
                </a:tc>
                <a:tc>
                  <a:txBody>
                    <a:bodyPr/>
                    <a:lstStyle/>
                    <a:p>
                      <a:pPr algn="ctr"/>
                      <a:r>
                        <a:rPr lang="es-ES" sz="1200" dirty="0" smtClean="0">
                          <a:solidFill>
                            <a:schemeClr val="tx1"/>
                          </a:solidFill>
                        </a:rPr>
                        <a:t>Hurto</a:t>
                      </a:r>
                      <a:endParaRPr lang="es-ES" sz="1200" dirty="0">
                        <a:solidFill>
                          <a:schemeClr val="tx1"/>
                        </a:solidFill>
                      </a:endParaRPr>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257858">
                <a:tc>
                  <a:txBody>
                    <a:bodyPr/>
                    <a:lstStyle/>
                    <a:p>
                      <a:r>
                        <a:rPr lang="es-ES" sz="1200" dirty="0" smtClean="0"/>
                        <a:t>Tortura</a:t>
                      </a:r>
                      <a:endParaRPr lang="es-ES" sz="1200" dirty="0"/>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c>
                  <a:txBody>
                    <a:bodyPr/>
                    <a:lstStyle/>
                    <a:p>
                      <a:pPr algn="ctr"/>
                      <a:r>
                        <a:rPr lang="es-ES" sz="1200" dirty="0" smtClean="0">
                          <a:solidFill>
                            <a:schemeClr val="tx1"/>
                          </a:solidFill>
                        </a:rPr>
                        <a:t>Tentativa de hurto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20329">
                <a:tc>
                  <a:txBody>
                    <a:bodyPr/>
                    <a:lstStyle/>
                    <a:p>
                      <a:r>
                        <a:rPr lang="es-ES" sz="1200" dirty="0" smtClean="0"/>
                        <a:t>Desplazamiento Forzado</a:t>
                      </a:r>
                      <a:endParaRPr lang="es-ES" sz="1200" dirty="0"/>
                    </a:p>
                  </a:txBody>
                  <a:tcPr anchor="ctr"/>
                </a:tc>
                <a:tc>
                  <a:txBody>
                    <a:bodyPr/>
                    <a:lstStyle/>
                    <a:p>
                      <a:pPr algn="ctr"/>
                      <a:r>
                        <a:rPr lang="es-ES" sz="1200" dirty="0" smtClean="0">
                          <a:solidFill>
                            <a:schemeClr val="tx1"/>
                          </a:solidFill>
                        </a:rPr>
                        <a:t>37</a:t>
                      </a:r>
                      <a:endParaRPr lang="es-ES" sz="1200" dirty="0">
                        <a:solidFill>
                          <a:schemeClr val="tx1"/>
                        </a:solidFill>
                      </a:endParaRPr>
                    </a:p>
                  </a:txBody>
                  <a:tcPr anchor="ctr"/>
                </a:tc>
                <a:tc>
                  <a:txBody>
                    <a:bodyPr/>
                    <a:lstStyle/>
                    <a:p>
                      <a:pPr algn="ctr"/>
                      <a:r>
                        <a:rPr lang="es-ES" sz="1200" dirty="0" smtClean="0">
                          <a:solidFill>
                            <a:schemeClr val="tx1"/>
                          </a:solidFill>
                        </a:rPr>
                        <a:t>Violación de habitación ajena</a:t>
                      </a:r>
                      <a:endParaRPr lang="es-ES" sz="1200" dirty="0">
                        <a:solidFill>
                          <a:schemeClr val="tx1"/>
                        </a:solidFill>
                      </a:endParaRPr>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r>
              <a:tr h="593405">
                <a:tc>
                  <a:txBody>
                    <a:bodyPr/>
                    <a:lstStyle/>
                    <a:p>
                      <a:r>
                        <a:rPr lang="es-ES" sz="1200" dirty="0" smtClean="0"/>
                        <a:t>Exacciones o contribuciones arbitrarias</a:t>
                      </a:r>
                      <a:endParaRPr lang="es-ES" sz="1200" dirty="0"/>
                    </a:p>
                  </a:txBody>
                  <a:tcPr anchor="ctr"/>
                </a:tc>
                <a:tc>
                  <a:txBody>
                    <a:bodyPr/>
                    <a:lstStyle/>
                    <a:p>
                      <a:pPr algn="ctr"/>
                      <a:r>
                        <a:rPr lang="es-ES" sz="1200" dirty="0" smtClean="0">
                          <a:solidFill>
                            <a:schemeClr val="tx1"/>
                          </a:solidFill>
                        </a:rPr>
                        <a:t>5</a:t>
                      </a:r>
                      <a:endParaRPr lang="es-ES" sz="1200" dirty="0">
                        <a:solidFill>
                          <a:schemeClr val="tx1"/>
                        </a:solidFill>
                      </a:endParaRPr>
                    </a:p>
                  </a:txBody>
                  <a:tcPr anchor="ctr"/>
                </a:tc>
                <a:tc>
                  <a:txBody>
                    <a:bodyPr/>
                    <a:lstStyle/>
                    <a:p>
                      <a:pPr algn="ctr"/>
                      <a:r>
                        <a:rPr lang="es-ES" sz="1200" dirty="0" smtClean="0">
                          <a:solidFill>
                            <a:schemeClr val="tx1"/>
                          </a:solidFill>
                        </a:rPr>
                        <a:t>Simulación de investidura</a:t>
                      </a:r>
                      <a:endParaRPr lang="es-ES" sz="1200" dirty="0">
                        <a:solidFill>
                          <a:schemeClr val="tx1"/>
                        </a:solidFill>
                      </a:endParaRPr>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691793">
                <a:tc>
                  <a:txBody>
                    <a:bodyPr/>
                    <a:lstStyle/>
                    <a:p>
                      <a:r>
                        <a:rPr lang="es-ES" sz="1200" baseline="0" dirty="0" smtClean="0"/>
                        <a:t>Destrucción y apropiación de bienes protegidos</a:t>
                      </a:r>
                    </a:p>
                  </a:txBody>
                  <a:tcPr anchor="ctr"/>
                </a:tc>
                <a:tc>
                  <a:txBody>
                    <a:bodyPr/>
                    <a:lstStyle/>
                    <a:p>
                      <a:pPr algn="ctr"/>
                      <a:r>
                        <a:rPr lang="es-ES" sz="1200" dirty="0" smtClean="0">
                          <a:solidFill>
                            <a:schemeClr val="tx1"/>
                          </a:solidFill>
                        </a:rPr>
                        <a:t>12</a:t>
                      </a:r>
                      <a:endParaRPr lang="es-ES" sz="1200" dirty="0">
                        <a:solidFill>
                          <a:schemeClr val="tx1"/>
                        </a:solidFill>
                      </a:endParaRPr>
                    </a:p>
                  </a:txBody>
                  <a:tcPr anchor="ctr"/>
                </a:tc>
                <a:tc>
                  <a:txBody>
                    <a:bodyPr/>
                    <a:lstStyle/>
                    <a:p>
                      <a:pPr algn="ctr"/>
                      <a:r>
                        <a:rPr lang="es-ES" sz="1200" dirty="0" smtClean="0">
                          <a:solidFill>
                            <a:schemeClr val="tx1"/>
                          </a:solidFill>
                        </a:rPr>
                        <a:t>Reclutamiento ilícito</a:t>
                      </a:r>
                      <a:endParaRPr lang="es-ES" sz="1200" dirty="0">
                        <a:solidFill>
                          <a:schemeClr val="tx1"/>
                        </a:solidFill>
                      </a:endParaRPr>
                    </a:p>
                  </a:txBody>
                  <a:tcPr anchor="ctr"/>
                </a:tc>
                <a:tc>
                  <a:txBody>
                    <a:bodyPr/>
                    <a:lstStyle/>
                    <a:p>
                      <a:pPr algn="ctr"/>
                      <a:r>
                        <a:rPr lang="es-ES" sz="1200" dirty="0" smtClean="0">
                          <a:solidFill>
                            <a:schemeClr val="tx1"/>
                          </a:solidFill>
                        </a:rPr>
                        <a:t>9</a:t>
                      </a:r>
                      <a:endParaRPr lang="es-ES" sz="1200" dirty="0">
                        <a:solidFill>
                          <a:schemeClr val="tx1"/>
                        </a:solidFill>
                      </a:endParaRPr>
                    </a:p>
                  </a:txBody>
                  <a:tcPr anchor="ctr"/>
                </a:tc>
              </a:tr>
              <a:tr h="593405">
                <a:tc>
                  <a:txBody>
                    <a:bodyPr/>
                    <a:lstStyle/>
                    <a:p>
                      <a:r>
                        <a:rPr lang="es-ES" sz="1200" baseline="0" dirty="0" smtClean="0"/>
                        <a:t>Terrorismo</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r>
            </a:tbl>
          </a:graphicData>
        </a:graphic>
      </p:graphicFrame>
      <p:grpSp>
        <p:nvGrpSpPr>
          <p:cNvPr id="88" name="Group 2"/>
          <p:cNvGrpSpPr>
            <a:grpSpLocks/>
          </p:cNvGrpSpPr>
          <p:nvPr/>
        </p:nvGrpSpPr>
        <p:grpSpPr bwMode="auto">
          <a:xfrm>
            <a:off x="8508052" y="2402259"/>
            <a:ext cx="2592288" cy="2420888"/>
            <a:chOff x="0" y="0"/>
            <a:chExt cx="5725" cy="5713"/>
          </a:xfrm>
        </p:grpSpPr>
        <p:sp>
          <p:nvSpPr>
            <p:cNvPr id="91" name="Freeform 3"/>
            <p:cNvSpPr>
              <a:spLocks/>
            </p:cNvSpPr>
            <p:nvPr/>
          </p:nvSpPr>
          <p:spPr bwMode="auto">
            <a:xfrm>
              <a:off x="1984" y="0"/>
              <a:ext cx="876" cy="733"/>
            </a:xfrm>
            <a:custGeom>
              <a:avLst/>
              <a:gdLst/>
              <a:ahLst/>
              <a:cxnLst>
                <a:cxn ang="0">
                  <a:pos x="710" y="1"/>
                </a:cxn>
                <a:cxn ang="0">
                  <a:pos x="767" y="35"/>
                </a:cxn>
                <a:cxn ang="0">
                  <a:pos x="814" y="43"/>
                </a:cxn>
                <a:cxn ang="0">
                  <a:pos x="831" y="86"/>
                </a:cxn>
                <a:cxn ang="0">
                  <a:pos x="875" y="113"/>
                </a:cxn>
                <a:cxn ang="0">
                  <a:pos x="822" y="187"/>
                </a:cxn>
                <a:cxn ang="0">
                  <a:pos x="793" y="225"/>
                </a:cxn>
                <a:cxn ang="0">
                  <a:pos x="764" y="225"/>
                </a:cxn>
                <a:cxn ang="0">
                  <a:pos x="739" y="225"/>
                </a:cxn>
                <a:cxn ang="0">
                  <a:pos x="701" y="248"/>
                </a:cxn>
                <a:cxn ang="0">
                  <a:pos x="666" y="258"/>
                </a:cxn>
                <a:cxn ang="0">
                  <a:pos x="645" y="258"/>
                </a:cxn>
                <a:cxn ang="0">
                  <a:pos x="616" y="258"/>
                </a:cxn>
                <a:cxn ang="0">
                  <a:pos x="593" y="258"/>
                </a:cxn>
                <a:cxn ang="0">
                  <a:pos x="566" y="299"/>
                </a:cxn>
                <a:cxn ang="0">
                  <a:pos x="519" y="371"/>
                </a:cxn>
                <a:cxn ang="0">
                  <a:pos x="485" y="448"/>
                </a:cxn>
                <a:cxn ang="0">
                  <a:pos x="465" y="448"/>
                </a:cxn>
                <a:cxn ang="0">
                  <a:pos x="440" y="448"/>
                </a:cxn>
                <a:cxn ang="0">
                  <a:pos x="428" y="448"/>
                </a:cxn>
                <a:cxn ang="0">
                  <a:pos x="402" y="482"/>
                </a:cxn>
                <a:cxn ang="0">
                  <a:pos x="372" y="519"/>
                </a:cxn>
                <a:cxn ang="0">
                  <a:pos x="352" y="588"/>
                </a:cxn>
                <a:cxn ang="0">
                  <a:pos x="339" y="634"/>
                </a:cxn>
                <a:cxn ang="0">
                  <a:pos x="289" y="686"/>
                </a:cxn>
                <a:cxn ang="0">
                  <a:pos x="266" y="732"/>
                </a:cxn>
                <a:cxn ang="0">
                  <a:pos x="255" y="686"/>
                </a:cxn>
                <a:cxn ang="0">
                  <a:pos x="227" y="697"/>
                </a:cxn>
                <a:cxn ang="0">
                  <a:pos x="216" y="697"/>
                </a:cxn>
                <a:cxn ang="0">
                  <a:pos x="190" y="692"/>
                </a:cxn>
                <a:cxn ang="0">
                  <a:pos x="163" y="692"/>
                </a:cxn>
                <a:cxn ang="0">
                  <a:pos x="172" y="677"/>
                </a:cxn>
                <a:cxn ang="0">
                  <a:pos x="198" y="651"/>
                </a:cxn>
                <a:cxn ang="0">
                  <a:pos x="202" y="626"/>
                </a:cxn>
                <a:cxn ang="0">
                  <a:pos x="174" y="611"/>
                </a:cxn>
                <a:cxn ang="0">
                  <a:pos x="151" y="592"/>
                </a:cxn>
                <a:cxn ang="0">
                  <a:pos x="120" y="560"/>
                </a:cxn>
                <a:cxn ang="0">
                  <a:pos x="86" y="545"/>
                </a:cxn>
                <a:cxn ang="0">
                  <a:pos x="7" y="545"/>
                </a:cxn>
                <a:cxn ang="0">
                  <a:pos x="0" y="506"/>
                </a:cxn>
                <a:cxn ang="0">
                  <a:pos x="10" y="459"/>
                </a:cxn>
                <a:cxn ang="0">
                  <a:pos x="32" y="402"/>
                </a:cxn>
                <a:cxn ang="0">
                  <a:pos x="123" y="393"/>
                </a:cxn>
                <a:cxn ang="0">
                  <a:pos x="180" y="357"/>
                </a:cxn>
                <a:cxn ang="0">
                  <a:pos x="234" y="324"/>
                </a:cxn>
                <a:cxn ang="0">
                  <a:pos x="334" y="311"/>
                </a:cxn>
                <a:cxn ang="0">
                  <a:pos x="325" y="284"/>
                </a:cxn>
                <a:cxn ang="0">
                  <a:pos x="336" y="248"/>
                </a:cxn>
                <a:cxn ang="0">
                  <a:pos x="465" y="207"/>
                </a:cxn>
                <a:cxn ang="0">
                  <a:pos x="545" y="149"/>
                </a:cxn>
                <a:cxn ang="0">
                  <a:pos x="577" y="62"/>
                </a:cxn>
                <a:cxn ang="0">
                  <a:pos x="627" y="65"/>
                </a:cxn>
                <a:cxn ang="0">
                  <a:pos x="622" y="30"/>
                </a:cxn>
                <a:cxn ang="0">
                  <a:pos x="702" y="0"/>
                </a:cxn>
              </a:cxnLst>
              <a:rect l="0" t="0" r="r" b="b"/>
              <a:pathLst>
                <a:path w="876" h="733">
                  <a:moveTo>
                    <a:pt x="701" y="0"/>
                  </a:moveTo>
                  <a:lnTo>
                    <a:pt x="702" y="1"/>
                  </a:lnTo>
                  <a:lnTo>
                    <a:pt x="710" y="1"/>
                  </a:lnTo>
                  <a:lnTo>
                    <a:pt x="731" y="7"/>
                  </a:lnTo>
                  <a:lnTo>
                    <a:pt x="743" y="19"/>
                  </a:lnTo>
                  <a:lnTo>
                    <a:pt x="767" y="35"/>
                  </a:lnTo>
                  <a:lnTo>
                    <a:pt x="796" y="35"/>
                  </a:lnTo>
                  <a:lnTo>
                    <a:pt x="807" y="35"/>
                  </a:lnTo>
                  <a:lnTo>
                    <a:pt x="814" y="43"/>
                  </a:lnTo>
                  <a:lnTo>
                    <a:pt x="820" y="52"/>
                  </a:lnTo>
                  <a:lnTo>
                    <a:pt x="828" y="70"/>
                  </a:lnTo>
                  <a:lnTo>
                    <a:pt x="831" y="86"/>
                  </a:lnTo>
                  <a:lnTo>
                    <a:pt x="851" y="90"/>
                  </a:lnTo>
                  <a:lnTo>
                    <a:pt x="864" y="101"/>
                  </a:lnTo>
                  <a:lnTo>
                    <a:pt x="875" y="113"/>
                  </a:lnTo>
                  <a:lnTo>
                    <a:pt x="864" y="133"/>
                  </a:lnTo>
                  <a:lnTo>
                    <a:pt x="846" y="164"/>
                  </a:lnTo>
                  <a:lnTo>
                    <a:pt x="822" y="187"/>
                  </a:lnTo>
                  <a:lnTo>
                    <a:pt x="809" y="205"/>
                  </a:lnTo>
                  <a:lnTo>
                    <a:pt x="802" y="215"/>
                  </a:lnTo>
                  <a:lnTo>
                    <a:pt x="793" y="225"/>
                  </a:lnTo>
                  <a:lnTo>
                    <a:pt x="767" y="225"/>
                  </a:lnTo>
                  <a:lnTo>
                    <a:pt x="770" y="225"/>
                  </a:lnTo>
                  <a:lnTo>
                    <a:pt x="764" y="225"/>
                  </a:lnTo>
                  <a:lnTo>
                    <a:pt x="752" y="225"/>
                  </a:lnTo>
                  <a:lnTo>
                    <a:pt x="749" y="225"/>
                  </a:lnTo>
                  <a:lnTo>
                    <a:pt x="739" y="225"/>
                  </a:lnTo>
                  <a:lnTo>
                    <a:pt x="720" y="235"/>
                  </a:lnTo>
                  <a:lnTo>
                    <a:pt x="707" y="241"/>
                  </a:lnTo>
                  <a:lnTo>
                    <a:pt x="701" y="248"/>
                  </a:lnTo>
                  <a:lnTo>
                    <a:pt x="689" y="248"/>
                  </a:lnTo>
                  <a:lnTo>
                    <a:pt x="673" y="258"/>
                  </a:lnTo>
                  <a:lnTo>
                    <a:pt x="666" y="258"/>
                  </a:lnTo>
                  <a:lnTo>
                    <a:pt x="658" y="258"/>
                  </a:lnTo>
                  <a:lnTo>
                    <a:pt x="648" y="258"/>
                  </a:lnTo>
                  <a:lnTo>
                    <a:pt x="645" y="258"/>
                  </a:lnTo>
                  <a:lnTo>
                    <a:pt x="642" y="258"/>
                  </a:lnTo>
                  <a:lnTo>
                    <a:pt x="613" y="258"/>
                  </a:lnTo>
                  <a:lnTo>
                    <a:pt x="616" y="258"/>
                  </a:lnTo>
                  <a:lnTo>
                    <a:pt x="613" y="258"/>
                  </a:lnTo>
                  <a:lnTo>
                    <a:pt x="604" y="258"/>
                  </a:lnTo>
                  <a:lnTo>
                    <a:pt x="593" y="258"/>
                  </a:lnTo>
                  <a:lnTo>
                    <a:pt x="590" y="258"/>
                  </a:lnTo>
                  <a:lnTo>
                    <a:pt x="577" y="273"/>
                  </a:lnTo>
                  <a:lnTo>
                    <a:pt x="566" y="299"/>
                  </a:lnTo>
                  <a:lnTo>
                    <a:pt x="548" y="316"/>
                  </a:lnTo>
                  <a:lnTo>
                    <a:pt x="548" y="336"/>
                  </a:lnTo>
                  <a:lnTo>
                    <a:pt x="519" y="371"/>
                  </a:lnTo>
                  <a:lnTo>
                    <a:pt x="507" y="398"/>
                  </a:lnTo>
                  <a:lnTo>
                    <a:pt x="498" y="423"/>
                  </a:lnTo>
                  <a:lnTo>
                    <a:pt x="485" y="448"/>
                  </a:lnTo>
                  <a:lnTo>
                    <a:pt x="478" y="448"/>
                  </a:lnTo>
                  <a:lnTo>
                    <a:pt x="467" y="448"/>
                  </a:lnTo>
                  <a:lnTo>
                    <a:pt x="465" y="448"/>
                  </a:lnTo>
                  <a:lnTo>
                    <a:pt x="457" y="448"/>
                  </a:lnTo>
                  <a:lnTo>
                    <a:pt x="438" y="448"/>
                  </a:lnTo>
                  <a:lnTo>
                    <a:pt x="440" y="448"/>
                  </a:lnTo>
                  <a:lnTo>
                    <a:pt x="438" y="448"/>
                  </a:lnTo>
                  <a:lnTo>
                    <a:pt x="425" y="448"/>
                  </a:lnTo>
                  <a:lnTo>
                    <a:pt x="428" y="448"/>
                  </a:lnTo>
                  <a:lnTo>
                    <a:pt x="418" y="463"/>
                  </a:lnTo>
                  <a:lnTo>
                    <a:pt x="413" y="476"/>
                  </a:lnTo>
                  <a:lnTo>
                    <a:pt x="402" y="482"/>
                  </a:lnTo>
                  <a:lnTo>
                    <a:pt x="389" y="499"/>
                  </a:lnTo>
                  <a:lnTo>
                    <a:pt x="386" y="505"/>
                  </a:lnTo>
                  <a:lnTo>
                    <a:pt x="372" y="519"/>
                  </a:lnTo>
                  <a:lnTo>
                    <a:pt x="378" y="540"/>
                  </a:lnTo>
                  <a:lnTo>
                    <a:pt x="360" y="560"/>
                  </a:lnTo>
                  <a:lnTo>
                    <a:pt x="352" y="588"/>
                  </a:lnTo>
                  <a:lnTo>
                    <a:pt x="342" y="597"/>
                  </a:lnTo>
                  <a:lnTo>
                    <a:pt x="331" y="623"/>
                  </a:lnTo>
                  <a:lnTo>
                    <a:pt x="339" y="634"/>
                  </a:lnTo>
                  <a:lnTo>
                    <a:pt x="318" y="654"/>
                  </a:lnTo>
                  <a:lnTo>
                    <a:pt x="307" y="671"/>
                  </a:lnTo>
                  <a:lnTo>
                    <a:pt x="289" y="686"/>
                  </a:lnTo>
                  <a:lnTo>
                    <a:pt x="289" y="702"/>
                  </a:lnTo>
                  <a:lnTo>
                    <a:pt x="280" y="725"/>
                  </a:lnTo>
                  <a:lnTo>
                    <a:pt x="266" y="732"/>
                  </a:lnTo>
                  <a:lnTo>
                    <a:pt x="269" y="705"/>
                  </a:lnTo>
                  <a:lnTo>
                    <a:pt x="266" y="686"/>
                  </a:lnTo>
                  <a:lnTo>
                    <a:pt x="255" y="686"/>
                  </a:lnTo>
                  <a:lnTo>
                    <a:pt x="248" y="686"/>
                  </a:lnTo>
                  <a:lnTo>
                    <a:pt x="233" y="686"/>
                  </a:lnTo>
                  <a:lnTo>
                    <a:pt x="227" y="697"/>
                  </a:lnTo>
                  <a:lnTo>
                    <a:pt x="216" y="697"/>
                  </a:lnTo>
                  <a:lnTo>
                    <a:pt x="213" y="697"/>
                  </a:lnTo>
                  <a:lnTo>
                    <a:pt x="216" y="697"/>
                  </a:lnTo>
                  <a:lnTo>
                    <a:pt x="202" y="697"/>
                  </a:lnTo>
                  <a:lnTo>
                    <a:pt x="195" y="697"/>
                  </a:lnTo>
                  <a:lnTo>
                    <a:pt x="190" y="692"/>
                  </a:lnTo>
                  <a:lnTo>
                    <a:pt x="183" y="692"/>
                  </a:lnTo>
                  <a:lnTo>
                    <a:pt x="166" y="692"/>
                  </a:lnTo>
                  <a:lnTo>
                    <a:pt x="163" y="692"/>
                  </a:lnTo>
                  <a:lnTo>
                    <a:pt x="163" y="689"/>
                  </a:lnTo>
                  <a:lnTo>
                    <a:pt x="163" y="684"/>
                  </a:lnTo>
                  <a:lnTo>
                    <a:pt x="172" y="677"/>
                  </a:lnTo>
                  <a:lnTo>
                    <a:pt x="177" y="671"/>
                  </a:lnTo>
                  <a:lnTo>
                    <a:pt x="192" y="662"/>
                  </a:lnTo>
                  <a:lnTo>
                    <a:pt x="198" y="651"/>
                  </a:lnTo>
                  <a:lnTo>
                    <a:pt x="210" y="646"/>
                  </a:lnTo>
                  <a:lnTo>
                    <a:pt x="210" y="626"/>
                  </a:lnTo>
                  <a:lnTo>
                    <a:pt x="202" y="626"/>
                  </a:lnTo>
                  <a:lnTo>
                    <a:pt x="190" y="626"/>
                  </a:lnTo>
                  <a:lnTo>
                    <a:pt x="174" y="623"/>
                  </a:lnTo>
                  <a:lnTo>
                    <a:pt x="174" y="611"/>
                  </a:lnTo>
                  <a:lnTo>
                    <a:pt x="172" y="597"/>
                  </a:lnTo>
                  <a:lnTo>
                    <a:pt x="163" y="592"/>
                  </a:lnTo>
                  <a:lnTo>
                    <a:pt x="151" y="592"/>
                  </a:lnTo>
                  <a:lnTo>
                    <a:pt x="141" y="580"/>
                  </a:lnTo>
                  <a:lnTo>
                    <a:pt x="138" y="580"/>
                  </a:lnTo>
                  <a:lnTo>
                    <a:pt x="120" y="560"/>
                  </a:lnTo>
                  <a:lnTo>
                    <a:pt x="109" y="552"/>
                  </a:lnTo>
                  <a:lnTo>
                    <a:pt x="98" y="545"/>
                  </a:lnTo>
                  <a:lnTo>
                    <a:pt x="86" y="545"/>
                  </a:lnTo>
                  <a:lnTo>
                    <a:pt x="57" y="542"/>
                  </a:lnTo>
                  <a:lnTo>
                    <a:pt x="47" y="545"/>
                  </a:lnTo>
                  <a:lnTo>
                    <a:pt x="7" y="545"/>
                  </a:lnTo>
                  <a:lnTo>
                    <a:pt x="10" y="545"/>
                  </a:lnTo>
                  <a:lnTo>
                    <a:pt x="3" y="530"/>
                  </a:lnTo>
                  <a:lnTo>
                    <a:pt x="0" y="506"/>
                  </a:lnTo>
                  <a:lnTo>
                    <a:pt x="3" y="487"/>
                  </a:lnTo>
                  <a:lnTo>
                    <a:pt x="4" y="479"/>
                  </a:lnTo>
                  <a:lnTo>
                    <a:pt x="10" y="459"/>
                  </a:lnTo>
                  <a:lnTo>
                    <a:pt x="26" y="445"/>
                  </a:lnTo>
                  <a:lnTo>
                    <a:pt x="32" y="428"/>
                  </a:lnTo>
                  <a:lnTo>
                    <a:pt x="32" y="402"/>
                  </a:lnTo>
                  <a:lnTo>
                    <a:pt x="62" y="402"/>
                  </a:lnTo>
                  <a:lnTo>
                    <a:pt x="83" y="413"/>
                  </a:lnTo>
                  <a:lnTo>
                    <a:pt x="123" y="393"/>
                  </a:lnTo>
                  <a:lnTo>
                    <a:pt x="138" y="393"/>
                  </a:lnTo>
                  <a:lnTo>
                    <a:pt x="148" y="374"/>
                  </a:lnTo>
                  <a:lnTo>
                    <a:pt x="180" y="357"/>
                  </a:lnTo>
                  <a:lnTo>
                    <a:pt x="230" y="357"/>
                  </a:lnTo>
                  <a:lnTo>
                    <a:pt x="222" y="339"/>
                  </a:lnTo>
                  <a:lnTo>
                    <a:pt x="234" y="324"/>
                  </a:lnTo>
                  <a:lnTo>
                    <a:pt x="277" y="304"/>
                  </a:lnTo>
                  <a:lnTo>
                    <a:pt x="310" y="296"/>
                  </a:lnTo>
                  <a:lnTo>
                    <a:pt x="334" y="311"/>
                  </a:lnTo>
                  <a:lnTo>
                    <a:pt x="342" y="299"/>
                  </a:lnTo>
                  <a:lnTo>
                    <a:pt x="343" y="284"/>
                  </a:lnTo>
                  <a:lnTo>
                    <a:pt x="325" y="284"/>
                  </a:lnTo>
                  <a:lnTo>
                    <a:pt x="305" y="276"/>
                  </a:lnTo>
                  <a:lnTo>
                    <a:pt x="314" y="264"/>
                  </a:lnTo>
                  <a:lnTo>
                    <a:pt x="336" y="248"/>
                  </a:lnTo>
                  <a:lnTo>
                    <a:pt x="357" y="225"/>
                  </a:lnTo>
                  <a:lnTo>
                    <a:pt x="413" y="221"/>
                  </a:lnTo>
                  <a:lnTo>
                    <a:pt x="465" y="207"/>
                  </a:lnTo>
                  <a:lnTo>
                    <a:pt x="493" y="179"/>
                  </a:lnTo>
                  <a:lnTo>
                    <a:pt x="525" y="164"/>
                  </a:lnTo>
                  <a:lnTo>
                    <a:pt x="545" y="149"/>
                  </a:lnTo>
                  <a:lnTo>
                    <a:pt x="537" y="109"/>
                  </a:lnTo>
                  <a:lnTo>
                    <a:pt x="557" y="78"/>
                  </a:lnTo>
                  <a:lnTo>
                    <a:pt x="577" y="62"/>
                  </a:lnTo>
                  <a:lnTo>
                    <a:pt x="598" y="89"/>
                  </a:lnTo>
                  <a:lnTo>
                    <a:pt x="629" y="67"/>
                  </a:lnTo>
                  <a:lnTo>
                    <a:pt x="627" y="65"/>
                  </a:lnTo>
                  <a:lnTo>
                    <a:pt x="623" y="62"/>
                  </a:lnTo>
                  <a:lnTo>
                    <a:pt x="613" y="52"/>
                  </a:lnTo>
                  <a:lnTo>
                    <a:pt x="622" y="30"/>
                  </a:lnTo>
                  <a:lnTo>
                    <a:pt x="660" y="24"/>
                  </a:lnTo>
                  <a:lnTo>
                    <a:pt x="698" y="9"/>
                  </a:lnTo>
                  <a:lnTo>
                    <a:pt x="702" y="0"/>
                  </a:lnTo>
                  <a:lnTo>
                    <a:pt x="701"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2" name="Freeform 4"/>
            <p:cNvSpPr>
              <a:spLocks/>
            </p:cNvSpPr>
            <p:nvPr/>
          </p:nvSpPr>
          <p:spPr bwMode="auto">
            <a:xfrm>
              <a:off x="1514" y="367"/>
              <a:ext cx="510" cy="837"/>
            </a:xfrm>
            <a:custGeom>
              <a:avLst/>
              <a:gdLst/>
              <a:ahLst/>
              <a:cxnLst>
                <a:cxn ang="0">
                  <a:pos x="377" y="19"/>
                </a:cxn>
                <a:cxn ang="0">
                  <a:pos x="435" y="19"/>
                </a:cxn>
                <a:cxn ang="0">
                  <a:pos x="454" y="19"/>
                </a:cxn>
                <a:cxn ang="0">
                  <a:pos x="483" y="27"/>
                </a:cxn>
                <a:cxn ang="0">
                  <a:pos x="508" y="53"/>
                </a:cxn>
                <a:cxn ang="0">
                  <a:pos x="483" y="102"/>
                </a:cxn>
                <a:cxn ang="0">
                  <a:pos x="479" y="164"/>
                </a:cxn>
                <a:cxn ang="0">
                  <a:pos x="489" y="232"/>
                </a:cxn>
                <a:cxn ang="0">
                  <a:pos x="491" y="284"/>
                </a:cxn>
                <a:cxn ang="0">
                  <a:pos x="465" y="304"/>
                </a:cxn>
                <a:cxn ang="0">
                  <a:pos x="417" y="337"/>
                </a:cxn>
                <a:cxn ang="0">
                  <a:pos x="385" y="354"/>
                </a:cxn>
                <a:cxn ang="0">
                  <a:pos x="339" y="401"/>
                </a:cxn>
                <a:cxn ang="0">
                  <a:pos x="321" y="446"/>
                </a:cxn>
                <a:cxn ang="0">
                  <a:pos x="382" y="510"/>
                </a:cxn>
                <a:cxn ang="0">
                  <a:pos x="414" y="555"/>
                </a:cxn>
                <a:cxn ang="0">
                  <a:pos x="443" y="602"/>
                </a:cxn>
                <a:cxn ang="0">
                  <a:pos x="396" y="638"/>
                </a:cxn>
                <a:cxn ang="0">
                  <a:pos x="360" y="607"/>
                </a:cxn>
                <a:cxn ang="0">
                  <a:pos x="334" y="607"/>
                </a:cxn>
                <a:cxn ang="0">
                  <a:pos x="313" y="607"/>
                </a:cxn>
                <a:cxn ang="0">
                  <a:pos x="313" y="652"/>
                </a:cxn>
                <a:cxn ang="0">
                  <a:pos x="350" y="703"/>
                </a:cxn>
                <a:cxn ang="0">
                  <a:pos x="374" y="770"/>
                </a:cxn>
                <a:cxn ang="0">
                  <a:pos x="377" y="786"/>
                </a:cxn>
                <a:cxn ang="0">
                  <a:pos x="365" y="836"/>
                </a:cxn>
                <a:cxn ang="0">
                  <a:pos x="293" y="781"/>
                </a:cxn>
                <a:cxn ang="0">
                  <a:pos x="246" y="753"/>
                </a:cxn>
                <a:cxn ang="0">
                  <a:pos x="221" y="753"/>
                </a:cxn>
                <a:cxn ang="0">
                  <a:pos x="176" y="722"/>
                </a:cxn>
                <a:cxn ang="0">
                  <a:pos x="86" y="657"/>
                </a:cxn>
                <a:cxn ang="0">
                  <a:pos x="43" y="627"/>
                </a:cxn>
                <a:cxn ang="0">
                  <a:pos x="47" y="586"/>
                </a:cxn>
                <a:cxn ang="0">
                  <a:pos x="58" y="555"/>
                </a:cxn>
                <a:cxn ang="0">
                  <a:pos x="40" y="536"/>
                </a:cxn>
                <a:cxn ang="0">
                  <a:pos x="26" y="495"/>
                </a:cxn>
                <a:cxn ang="0">
                  <a:pos x="55" y="450"/>
                </a:cxn>
                <a:cxn ang="0">
                  <a:pos x="26" y="450"/>
                </a:cxn>
                <a:cxn ang="0">
                  <a:pos x="3" y="421"/>
                </a:cxn>
                <a:cxn ang="0">
                  <a:pos x="26" y="368"/>
                </a:cxn>
                <a:cxn ang="0">
                  <a:pos x="75" y="323"/>
                </a:cxn>
                <a:cxn ang="0">
                  <a:pos x="127" y="265"/>
                </a:cxn>
                <a:cxn ang="0">
                  <a:pos x="115" y="234"/>
                </a:cxn>
                <a:cxn ang="0">
                  <a:pos x="118" y="195"/>
                </a:cxn>
                <a:cxn ang="0">
                  <a:pos x="107" y="153"/>
                </a:cxn>
                <a:cxn ang="0">
                  <a:pos x="112" y="58"/>
                </a:cxn>
                <a:cxn ang="0">
                  <a:pos x="213" y="61"/>
                </a:cxn>
                <a:cxn ang="0">
                  <a:pos x="227" y="78"/>
                </a:cxn>
                <a:cxn ang="0">
                  <a:pos x="184" y="114"/>
                </a:cxn>
                <a:cxn ang="0">
                  <a:pos x="246" y="120"/>
                </a:cxn>
                <a:cxn ang="0">
                  <a:pos x="252" y="108"/>
                </a:cxn>
                <a:cxn ang="0">
                  <a:pos x="278" y="75"/>
                </a:cxn>
                <a:cxn ang="0">
                  <a:pos x="293" y="13"/>
                </a:cxn>
                <a:cxn ang="0">
                  <a:pos x="345" y="0"/>
                </a:cxn>
              </a:cxnLst>
              <a:rect l="0" t="0" r="r" b="b"/>
              <a:pathLst>
                <a:path w="509" h="837">
                  <a:moveTo>
                    <a:pt x="345" y="0"/>
                  </a:moveTo>
                  <a:lnTo>
                    <a:pt x="368" y="3"/>
                  </a:lnTo>
                  <a:lnTo>
                    <a:pt x="377" y="19"/>
                  </a:lnTo>
                  <a:lnTo>
                    <a:pt x="414" y="19"/>
                  </a:lnTo>
                  <a:lnTo>
                    <a:pt x="430" y="19"/>
                  </a:lnTo>
                  <a:lnTo>
                    <a:pt x="435" y="19"/>
                  </a:lnTo>
                  <a:lnTo>
                    <a:pt x="446" y="19"/>
                  </a:lnTo>
                  <a:lnTo>
                    <a:pt x="451" y="19"/>
                  </a:lnTo>
                  <a:lnTo>
                    <a:pt x="454" y="19"/>
                  </a:lnTo>
                  <a:lnTo>
                    <a:pt x="460" y="19"/>
                  </a:lnTo>
                  <a:lnTo>
                    <a:pt x="468" y="19"/>
                  </a:lnTo>
                  <a:lnTo>
                    <a:pt x="483" y="27"/>
                  </a:lnTo>
                  <a:lnTo>
                    <a:pt x="497" y="27"/>
                  </a:lnTo>
                  <a:lnTo>
                    <a:pt x="497" y="42"/>
                  </a:lnTo>
                  <a:lnTo>
                    <a:pt x="508" y="53"/>
                  </a:lnTo>
                  <a:lnTo>
                    <a:pt x="500" y="73"/>
                  </a:lnTo>
                  <a:lnTo>
                    <a:pt x="494" y="86"/>
                  </a:lnTo>
                  <a:lnTo>
                    <a:pt x="483" y="102"/>
                  </a:lnTo>
                  <a:lnTo>
                    <a:pt x="468" y="120"/>
                  </a:lnTo>
                  <a:lnTo>
                    <a:pt x="473" y="139"/>
                  </a:lnTo>
                  <a:lnTo>
                    <a:pt x="479" y="164"/>
                  </a:lnTo>
                  <a:lnTo>
                    <a:pt x="476" y="195"/>
                  </a:lnTo>
                  <a:lnTo>
                    <a:pt x="473" y="217"/>
                  </a:lnTo>
                  <a:lnTo>
                    <a:pt x="489" y="232"/>
                  </a:lnTo>
                  <a:lnTo>
                    <a:pt x="497" y="250"/>
                  </a:lnTo>
                  <a:lnTo>
                    <a:pt x="500" y="268"/>
                  </a:lnTo>
                  <a:lnTo>
                    <a:pt x="491" y="284"/>
                  </a:lnTo>
                  <a:lnTo>
                    <a:pt x="479" y="284"/>
                  </a:lnTo>
                  <a:lnTo>
                    <a:pt x="468" y="284"/>
                  </a:lnTo>
                  <a:lnTo>
                    <a:pt x="465" y="304"/>
                  </a:lnTo>
                  <a:lnTo>
                    <a:pt x="454" y="320"/>
                  </a:lnTo>
                  <a:lnTo>
                    <a:pt x="435" y="326"/>
                  </a:lnTo>
                  <a:lnTo>
                    <a:pt x="417" y="337"/>
                  </a:lnTo>
                  <a:lnTo>
                    <a:pt x="396" y="337"/>
                  </a:lnTo>
                  <a:lnTo>
                    <a:pt x="388" y="339"/>
                  </a:lnTo>
                  <a:lnTo>
                    <a:pt x="385" y="354"/>
                  </a:lnTo>
                  <a:lnTo>
                    <a:pt x="377" y="373"/>
                  </a:lnTo>
                  <a:lnTo>
                    <a:pt x="360" y="393"/>
                  </a:lnTo>
                  <a:lnTo>
                    <a:pt x="339" y="401"/>
                  </a:lnTo>
                  <a:lnTo>
                    <a:pt x="331" y="404"/>
                  </a:lnTo>
                  <a:lnTo>
                    <a:pt x="331" y="424"/>
                  </a:lnTo>
                  <a:lnTo>
                    <a:pt x="321" y="446"/>
                  </a:lnTo>
                  <a:lnTo>
                    <a:pt x="353" y="474"/>
                  </a:lnTo>
                  <a:lnTo>
                    <a:pt x="360" y="485"/>
                  </a:lnTo>
                  <a:lnTo>
                    <a:pt x="382" y="510"/>
                  </a:lnTo>
                  <a:lnTo>
                    <a:pt x="396" y="518"/>
                  </a:lnTo>
                  <a:lnTo>
                    <a:pt x="406" y="541"/>
                  </a:lnTo>
                  <a:lnTo>
                    <a:pt x="414" y="555"/>
                  </a:lnTo>
                  <a:lnTo>
                    <a:pt x="411" y="580"/>
                  </a:lnTo>
                  <a:lnTo>
                    <a:pt x="419" y="591"/>
                  </a:lnTo>
                  <a:lnTo>
                    <a:pt x="443" y="602"/>
                  </a:lnTo>
                  <a:lnTo>
                    <a:pt x="440" y="614"/>
                  </a:lnTo>
                  <a:lnTo>
                    <a:pt x="417" y="633"/>
                  </a:lnTo>
                  <a:lnTo>
                    <a:pt x="396" y="638"/>
                  </a:lnTo>
                  <a:lnTo>
                    <a:pt x="379" y="627"/>
                  </a:lnTo>
                  <a:lnTo>
                    <a:pt x="368" y="607"/>
                  </a:lnTo>
                  <a:lnTo>
                    <a:pt x="360" y="607"/>
                  </a:lnTo>
                  <a:lnTo>
                    <a:pt x="347" y="607"/>
                  </a:lnTo>
                  <a:lnTo>
                    <a:pt x="339" y="607"/>
                  </a:lnTo>
                  <a:lnTo>
                    <a:pt x="334" y="607"/>
                  </a:lnTo>
                  <a:lnTo>
                    <a:pt x="327" y="607"/>
                  </a:lnTo>
                  <a:lnTo>
                    <a:pt x="321" y="607"/>
                  </a:lnTo>
                  <a:lnTo>
                    <a:pt x="313" y="607"/>
                  </a:lnTo>
                  <a:lnTo>
                    <a:pt x="307" y="607"/>
                  </a:lnTo>
                  <a:lnTo>
                    <a:pt x="302" y="630"/>
                  </a:lnTo>
                  <a:lnTo>
                    <a:pt x="313" y="652"/>
                  </a:lnTo>
                  <a:lnTo>
                    <a:pt x="334" y="666"/>
                  </a:lnTo>
                  <a:lnTo>
                    <a:pt x="345" y="680"/>
                  </a:lnTo>
                  <a:lnTo>
                    <a:pt x="350" y="703"/>
                  </a:lnTo>
                  <a:lnTo>
                    <a:pt x="347" y="730"/>
                  </a:lnTo>
                  <a:lnTo>
                    <a:pt x="347" y="742"/>
                  </a:lnTo>
                  <a:lnTo>
                    <a:pt x="374" y="770"/>
                  </a:lnTo>
                  <a:lnTo>
                    <a:pt x="382" y="775"/>
                  </a:lnTo>
                  <a:lnTo>
                    <a:pt x="385" y="781"/>
                  </a:lnTo>
                  <a:lnTo>
                    <a:pt x="377" y="786"/>
                  </a:lnTo>
                  <a:lnTo>
                    <a:pt x="382" y="810"/>
                  </a:lnTo>
                  <a:lnTo>
                    <a:pt x="374" y="825"/>
                  </a:lnTo>
                  <a:lnTo>
                    <a:pt x="365" y="836"/>
                  </a:lnTo>
                  <a:lnTo>
                    <a:pt x="339" y="831"/>
                  </a:lnTo>
                  <a:lnTo>
                    <a:pt x="305" y="794"/>
                  </a:lnTo>
                  <a:lnTo>
                    <a:pt x="293" y="781"/>
                  </a:lnTo>
                  <a:lnTo>
                    <a:pt x="259" y="770"/>
                  </a:lnTo>
                  <a:lnTo>
                    <a:pt x="259" y="755"/>
                  </a:lnTo>
                  <a:lnTo>
                    <a:pt x="246" y="753"/>
                  </a:lnTo>
                  <a:lnTo>
                    <a:pt x="244" y="753"/>
                  </a:lnTo>
                  <a:lnTo>
                    <a:pt x="235" y="753"/>
                  </a:lnTo>
                  <a:lnTo>
                    <a:pt x="221" y="753"/>
                  </a:lnTo>
                  <a:lnTo>
                    <a:pt x="213" y="753"/>
                  </a:lnTo>
                  <a:lnTo>
                    <a:pt x="190" y="739"/>
                  </a:lnTo>
                  <a:lnTo>
                    <a:pt x="176" y="722"/>
                  </a:lnTo>
                  <a:lnTo>
                    <a:pt x="149" y="703"/>
                  </a:lnTo>
                  <a:lnTo>
                    <a:pt x="120" y="683"/>
                  </a:lnTo>
                  <a:lnTo>
                    <a:pt x="86" y="657"/>
                  </a:lnTo>
                  <a:lnTo>
                    <a:pt x="66" y="643"/>
                  </a:lnTo>
                  <a:lnTo>
                    <a:pt x="53" y="633"/>
                  </a:lnTo>
                  <a:lnTo>
                    <a:pt x="43" y="627"/>
                  </a:lnTo>
                  <a:lnTo>
                    <a:pt x="53" y="604"/>
                  </a:lnTo>
                  <a:lnTo>
                    <a:pt x="43" y="596"/>
                  </a:lnTo>
                  <a:lnTo>
                    <a:pt x="47" y="586"/>
                  </a:lnTo>
                  <a:lnTo>
                    <a:pt x="47" y="583"/>
                  </a:lnTo>
                  <a:lnTo>
                    <a:pt x="55" y="583"/>
                  </a:lnTo>
                  <a:lnTo>
                    <a:pt x="58" y="555"/>
                  </a:lnTo>
                  <a:lnTo>
                    <a:pt x="58" y="549"/>
                  </a:lnTo>
                  <a:lnTo>
                    <a:pt x="47" y="549"/>
                  </a:lnTo>
                  <a:lnTo>
                    <a:pt x="40" y="536"/>
                  </a:lnTo>
                  <a:lnTo>
                    <a:pt x="26" y="524"/>
                  </a:lnTo>
                  <a:lnTo>
                    <a:pt x="26" y="508"/>
                  </a:lnTo>
                  <a:lnTo>
                    <a:pt x="26" y="495"/>
                  </a:lnTo>
                  <a:lnTo>
                    <a:pt x="37" y="477"/>
                  </a:lnTo>
                  <a:lnTo>
                    <a:pt x="61" y="463"/>
                  </a:lnTo>
                  <a:lnTo>
                    <a:pt x="55" y="450"/>
                  </a:lnTo>
                  <a:lnTo>
                    <a:pt x="50" y="450"/>
                  </a:lnTo>
                  <a:lnTo>
                    <a:pt x="29" y="450"/>
                  </a:lnTo>
                  <a:lnTo>
                    <a:pt x="26" y="450"/>
                  </a:lnTo>
                  <a:lnTo>
                    <a:pt x="18" y="450"/>
                  </a:lnTo>
                  <a:lnTo>
                    <a:pt x="0" y="438"/>
                  </a:lnTo>
                  <a:lnTo>
                    <a:pt x="3" y="421"/>
                  </a:lnTo>
                  <a:lnTo>
                    <a:pt x="0" y="398"/>
                  </a:lnTo>
                  <a:lnTo>
                    <a:pt x="0" y="380"/>
                  </a:lnTo>
                  <a:lnTo>
                    <a:pt x="26" y="368"/>
                  </a:lnTo>
                  <a:lnTo>
                    <a:pt x="47" y="359"/>
                  </a:lnTo>
                  <a:lnTo>
                    <a:pt x="61" y="357"/>
                  </a:lnTo>
                  <a:lnTo>
                    <a:pt x="75" y="323"/>
                  </a:lnTo>
                  <a:lnTo>
                    <a:pt x="89" y="304"/>
                  </a:lnTo>
                  <a:lnTo>
                    <a:pt x="115" y="284"/>
                  </a:lnTo>
                  <a:lnTo>
                    <a:pt x="127" y="265"/>
                  </a:lnTo>
                  <a:lnTo>
                    <a:pt x="127" y="245"/>
                  </a:lnTo>
                  <a:lnTo>
                    <a:pt x="120" y="245"/>
                  </a:lnTo>
                  <a:lnTo>
                    <a:pt x="115" y="234"/>
                  </a:lnTo>
                  <a:lnTo>
                    <a:pt x="101" y="226"/>
                  </a:lnTo>
                  <a:lnTo>
                    <a:pt x="101" y="209"/>
                  </a:lnTo>
                  <a:lnTo>
                    <a:pt x="118" y="195"/>
                  </a:lnTo>
                  <a:lnTo>
                    <a:pt x="120" y="188"/>
                  </a:lnTo>
                  <a:lnTo>
                    <a:pt x="120" y="178"/>
                  </a:lnTo>
                  <a:lnTo>
                    <a:pt x="107" y="153"/>
                  </a:lnTo>
                  <a:lnTo>
                    <a:pt x="91" y="114"/>
                  </a:lnTo>
                  <a:lnTo>
                    <a:pt x="96" y="81"/>
                  </a:lnTo>
                  <a:lnTo>
                    <a:pt x="112" y="58"/>
                  </a:lnTo>
                  <a:lnTo>
                    <a:pt x="158" y="61"/>
                  </a:lnTo>
                  <a:lnTo>
                    <a:pt x="192" y="61"/>
                  </a:lnTo>
                  <a:lnTo>
                    <a:pt x="213" y="61"/>
                  </a:lnTo>
                  <a:lnTo>
                    <a:pt x="224" y="53"/>
                  </a:lnTo>
                  <a:lnTo>
                    <a:pt x="233" y="58"/>
                  </a:lnTo>
                  <a:lnTo>
                    <a:pt x="227" y="78"/>
                  </a:lnTo>
                  <a:lnTo>
                    <a:pt x="208" y="86"/>
                  </a:lnTo>
                  <a:lnTo>
                    <a:pt x="192" y="109"/>
                  </a:lnTo>
                  <a:lnTo>
                    <a:pt x="184" y="114"/>
                  </a:lnTo>
                  <a:lnTo>
                    <a:pt x="205" y="125"/>
                  </a:lnTo>
                  <a:lnTo>
                    <a:pt x="251" y="123"/>
                  </a:lnTo>
                  <a:lnTo>
                    <a:pt x="246" y="120"/>
                  </a:lnTo>
                  <a:lnTo>
                    <a:pt x="253" y="112"/>
                  </a:lnTo>
                  <a:lnTo>
                    <a:pt x="251" y="112"/>
                  </a:lnTo>
                  <a:lnTo>
                    <a:pt x="252" y="108"/>
                  </a:lnTo>
                  <a:lnTo>
                    <a:pt x="256" y="106"/>
                  </a:lnTo>
                  <a:lnTo>
                    <a:pt x="267" y="100"/>
                  </a:lnTo>
                  <a:lnTo>
                    <a:pt x="278" y="75"/>
                  </a:lnTo>
                  <a:lnTo>
                    <a:pt x="275" y="61"/>
                  </a:lnTo>
                  <a:lnTo>
                    <a:pt x="275" y="36"/>
                  </a:lnTo>
                  <a:lnTo>
                    <a:pt x="293" y="13"/>
                  </a:lnTo>
                  <a:lnTo>
                    <a:pt x="334" y="13"/>
                  </a:lnTo>
                  <a:lnTo>
                    <a:pt x="331" y="11"/>
                  </a:lnTo>
                  <a:lnTo>
                    <a:pt x="345"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4" name="Freeform 5"/>
            <p:cNvSpPr>
              <a:spLocks/>
            </p:cNvSpPr>
            <p:nvPr/>
          </p:nvSpPr>
          <p:spPr bwMode="auto">
            <a:xfrm>
              <a:off x="1399" y="444"/>
              <a:ext cx="240" cy="295"/>
            </a:xfrm>
            <a:custGeom>
              <a:avLst/>
              <a:gdLst/>
              <a:ahLst/>
              <a:cxnLst>
                <a:cxn ang="0">
                  <a:pos x="196" y="1"/>
                </a:cxn>
                <a:cxn ang="0">
                  <a:pos x="218" y="9"/>
                </a:cxn>
                <a:cxn ang="0">
                  <a:pos x="213" y="28"/>
                </a:cxn>
                <a:cxn ang="0">
                  <a:pos x="218" y="53"/>
                </a:cxn>
                <a:cxn ang="0">
                  <a:pos x="221" y="84"/>
                </a:cxn>
                <a:cxn ang="0">
                  <a:pos x="232" y="100"/>
                </a:cxn>
                <a:cxn ang="0">
                  <a:pos x="239" y="116"/>
                </a:cxn>
                <a:cxn ang="0">
                  <a:pos x="231" y="135"/>
                </a:cxn>
                <a:cxn ang="0">
                  <a:pos x="217" y="148"/>
                </a:cxn>
                <a:cxn ang="0">
                  <a:pos x="225" y="156"/>
                </a:cxn>
                <a:cxn ang="0">
                  <a:pos x="239" y="170"/>
                </a:cxn>
                <a:cxn ang="0">
                  <a:pos x="238" y="183"/>
                </a:cxn>
                <a:cxn ang="0">
                  <a:pos x="221" y="197"/>
                </a:cxn>
                <a:cxn ang="0">
                  <a:pos x="200" y="229"/>
                </a:cxn>
                <a:cxn ang="0">
                  <a:pos x="191" y="247"/>
                </a:cxn>
                <a:cxn ang="0">
                  <a:pos x="171" y="255"/>
                </a:cxn>
                <a:cxn ang="0">
                  <a:pos x="152" y="279"/>
                </a:cxn>
                <a:cxn ang="0">
                  <a:pos x="124" y="294"/>
                </a:cxn>
                <a:cxn ang="0">
                  <a:pos x="113" y="294"/>
                </a:cxn>
                <a:cxn ang="0">
                  <a:pos x="94" y="265"/>
                </a:cxn>
                <a:cxn ang="0">
                  <a:pos x="76" y="248"/>
                </a:cxn>
                <a:cxn ang="0">
                  <a:pos x="52" y="244"/>
                </a:cxn>
                <a:cxn ang="0">
                  <a:pos x="30" y="240"/>
                </a:cxn>
                <a:cxn ang="0">
                  <a:pos x="14" y="238"/>
                </a:cxn>
                <a:cxn ang="0">
                  <a:pos x="3" y="229"/>
                </a:cxn>
                <a:cxn ang="0">
                  <a:pos x="4" y="201"/>
                </a:cxn>
                <a:cxn ang="0">
                  <a:pos x="6" y="181"/>
                </a:cxn>
                <a:cxn ang="0">
                  <a:pos x="4" y="159"/>
                </a:cxn>
                <a:cxn ang="0">
                  <a:pos x="12" y="150"/>
                </a:cxn>
                <a:cxn ang="0">
                  <a:pos x="25" y="136"/>
                </a:cxn>
                <a:cxn ang="0">
                  <a:pos x="33" y="116"/>
                </a:cxn>
                <a:cxn ang="0">
                  <a:pos x="43" y="106"/>
                </a:cxn>
                <a:cxn ang="0">
                  <a:pos x="41" y="94"/>
                </a:cxn>
                <a:cxn ang="0">
                  <a:pos x="58" y="92"/>
                </a:cxn>
                <a:cxn ang="0">
                  <a:pos x="79" y="79"/>
                </a:cxn>
                <a:cxn ang="0">
                  <a:pos x="97" y="70"/>
                </a:cxn>
                <a:cxn ang="0">
                  <a:pos x="112" y="71"/>
                </a:cxn>
                <a:cxn ang="0">
                  <a:pos x="124" y="48"/>
                </a:cxn>
                <a:cxn ang="0">
                  <a:pos x="124" y="35"/>
                </a:cxn>
                <a:cxn ang="0">
                  <a:pos x="159" y="19"/>
                </a:cxn>
                <a:cxn ang="0">
                  <a:pos x="177" y="5"/>
                </a:cxn>
                <a:cxn ang="0">
                  <a:pos x="191" y="7"/>
                </a:cxn>
                <a:cxn ang="0">
                  <a:pos x="195" y="1"/>
                </a:cxn>
              </a:cxnLst>
              <a:rect l="0" t="0" r="r" b="b"/>
              <a:pathLst>
                <a:path w="240" h="296">
                  <a:moveTo>
                    <a:pt x="178" y="8"/>
                  </a:moveTo>
                  <a:lnTo>
                    <a:pt x="184" y="5"/>
                  </a:lnTo>
                  <a:lnTo>
                    <a:pt x="196" y="1"/>
                  </a:lnTo>
                  <a:lnTo>
                    <a:pt x="207" y="0"/>
                  </a:lnTo>
                  <a:lnTo>
                    <a:pt x="216" y="4"/>
                  </a:lnTo>
                  <a:lnTo>
                    <a:pt x="218" y="9"/>
                  </a:lnTo>
                  <a:lnTo>
                    <a:pt x="217" y="18"/>
                  </a:lnTo>
                  <a:lnTo>
                    <a:pt x="216" y="23"/>
                  </a:lnTo>
                  <a:lnTo>
                    <a:pt x="213" y="28"/>
                  </a:lnTo>
                  <a:lnTo>
                    <a:pt x="216" y="36"/>
                  </a:lnTo>
                  <a:lnTo>
                    <a:pt x="220" y="44"/>
                  </a:lnTo>
                  <a:lnTo>
                    <a:pt x="218" y="53"/>
                  </a:lnTo>
                  <a:lnTo>
                    <a:pt x="217" y="61"/>
                  </a:lnTo>
                  <a:lnTo>
                    <a:pt x="221" y="75"/>
                  </a:lnTo>
                  <a:lnTo>
                    <a:pt x="221" y="84"/>
                  </a:lnTo>
                  <a:lnTo>
                    <a:pt x="224" y="92"/>
                  </a:lnTo>
                  <a:lnTo>
                    <a:pt x="229" y="94"/>
                  </a:lnTo>
                  <a:lnTo>
                    <a:pt x="232" y="100"/>
                  </a:lnTo>
                  <a:lnTo>
                    <a:pt x="235" y="108"/>
                  </a:lnTo>
                  <a:lnTo>
                    <a:pt x="238" y="110"/>
                  </a:lnTo>
                  <a:lnTo>
                    <a:pt x="239" y="116"/>
                  </a:lnTo>
                  <a:lnTo>
                    <a:pt x="238" y="120"/>
                  </a:lnTo>
                  <a:lnTo>
                    <a:pt x="235" y="124"/>
                  </a:lnTo>
                  <a:lnTo>
                    <a:pt x="231" y="135"/>
                  </a:lnTo>
                  <a:lnTo>
                    <a:pt x="227" y="143"/>
                  </a:lnTo>
                  <a:lnTo>
                    <a:pt x="221" y="145"/>
                  </a:lnTo>
                  <a:lnTo>
                    <a:pt x="217" y="148"/>
                  </a:lnTo>
                  <a:lnTo>
                    <a:pt x="218" y="154"/>
                  </a:lnTo>
                  <a:lnTo>
                    <a:pt x="221" y="156"/>
                  </a:lnTo>
                  <a:lnTo>
                    <a:pt x="225" y="156"/>
                  </a:lnTo>
                  <a:lnTo>
                    <a:pt x="232" y="162"/>
                  </a:lnTo>
                  <a:lnTo>
                    <a:pt x="236" y="166"/>
                  </a:lnTo>
                  <a:lnTo>
                    <a:pt x="239" y="170"/>
                  </a:lnTo>
                  <a:lnTo>
                    <a:pt x="238" y="174"/>
                  </a:lnTo>
                  <a:lnTo>
                    <a:pt x="236" y="178"/>
                  </a:lnTo>
                  <a:lnTo>
                    <a:pt x="238" y="183"/>
                  </a:lnTo>
                  <a:lnTo>
                    <a:pt x="235" y="189"/>
                  </a:lnTo>
                  <a:lnTo>
                    <a:pt x="231" y="190"/>
                  </a:lnTo>
                  <a:lnTo>
                    <a:pt x="221" y="197"/>
                  </a:lnTo>
                  <a:lnTo>
                    <a:pt x="216" y="210"/>
                  </a:lnTo>
                  <a:lnTo>
                    <a:pt x="207" y="224"/>
                  </a:lnTo>
                  <a:lnTo>
                    <a:pt x="200" y="229"/>
                  </a:lnTo>
                  <a:lnTo>
                    <a:pt x="193" y="234"/>
                  </a:lnTo>
                  <a:lnTo>
                    <a:pt x="192" y="240"/>
                  </a:lnTo>
                  <a:lnTo>
                    <a:pt x="191" y="247"/>
                  </a:lnTo>
                  <a:lnTo>
                    <a:pt x="187" y="251"/>
                  </a:lnTo>
                  <a:lnTo>
                    <a:pt x="182" y="251"/>
                  </a:lnTo>
                  <a:lnTo>
                    <a:pt x="171" y="255"/>
                  </a:lnTo>
                  <a:lnTo>
                    <a:pt x="160" y="264"/>
                  </a:lnTo>
                  <a:lnTo>
                    <a:pt x="157" y="272"/>
                  </a:lnTo>
                  <a:lnTo>
                    <a:pt x="152" y="279"/>
                  </a:lnTo>
                  <a:lnTo>
                    <a:pt x="145" y="283"/>
                  </a:lnTo>
                  <a:lnTo>
                    <a:pt x="135" y="287"/>
                  </a:lnTo>
                  <a:lnTo>
                    <a:pt x="124" y="294"/>
                  </a:lnTo>
                  <a:lnTo>
                    <a:pt x="122" y="295"/>
                  </a:lnTo>
                  <a:lnTo>
                    <a:pt x="116" y="295"/>
                  </a:lnTo>
                  <a:lnTo>
                    <a:pt x="113" y="294"/>
                  </a:lnTo>
                  <a:lnTo>
                    <a:pt x="111" y="288"/>
                  </a:lnTo>
                  <a:lnTo>
                    <a:pt x="99" y="277"/>
                  </a:lnTo>
                  <a:lnTo>
                    <a:pt x="94" y="265"/>
                  </a:lnTo>
                  <a:lnTo>
                    <a:pt x="90" y="257"/>
                  </a:lnTo>
                  <a:lnTo>
                    <a:pt x="84" y="252"/>
                  </a:lnTo>
                  <a:lnTo>
                    <a:pt x="76" y="248"/>
                  </a:lnTo>
                  <a:lnTo>
                    <a:pt x="66" y="248"/>
                  </a:lnTo>
                  <a:lnTo>
                    <a:pt x="61" y="248"/>
                  </a:lnTo>
                  <a:lnTo>
                    <a:pt x="52" y="244"/>
                  </a:lnTo>
                  <a:lnTo>
                    <a:pt x="48" y="240"/>
                  </a:lnTo>
                  <a:lnTo>
                    <a:pt x="41" y="240"/>
                  </a:lnTo>
                  <a:lnTo>
                    <a:pt x="30" y="240"/>
                  </a:lnTo>
                  <a:lnTo>
                    <a:pt x="28" y="240"/>
                  </a:lnTo>
                  <a:lnTo>
                    <a:pt x="23" y="240"/>
                  </a:lnTo>
                  <a:lnTo>
                    <a:pt x="14" y="238"/>
                  </a:lnTo>
                  <a:lnTo>
                    <a:pt x="7" y="234"/>
                  </a:lnTo>
                  <a:lnTo>
                    <a:pt x="7" y="232"/>
                  </a:lnTo>
                  <a:lnTo>
                    <a:pt x="3" y="229"/>
                  </a:lnTo>
                  <a:lnTo>
                    <a:pt x="0" y="221"/>
                  </a:lnTo>
                  <a:lnTo>
                    <a:pt x="3" y="214"/>
                  </a:lnTo>
                  <a:lnTo>
                    <a:pt x="4" y="201"/>
                  </a:lnTo>
                  <a:lnTo>
                    <a:pt x="3" y="193"/>
                  </a:lnTo>
                  <a:lnTo>
                    <a:pt x="3" y="186"/>
                  </a:lnTo>
                  <a:lnTo>
                    <a:pt x="6" y="181"/>
                  </a:lnTo>
                  <a:lnTo>
                    <a:pt x="7" y="172"/>
                  </a:lnTo>
                  <a:lnTo>
                    <a:pt x="6" y="164"/>
                  </a:lnTo>
                  <a:lnTo>
                    <a:pt x="4" y="159"/>
                  </a:lnTo>
                  <a:lnTo>
                    <a:pt x="4" y="155"/>
                  </a:lnTo>
                  <a:lnTo>
                    <a:pt x="7" y="151"/>
                  </a:lnTo>
                  <a:lnTo>
                    <a:pt x="12" y="150"/>
                  </a:lnTo>
                  <a:lnTo>
                    <a:pt x="17" y="147"/>
                  </a:lnTo>
                  <a:lnTo>
                    <a:pt x="22" y="143"/>
                  </a:lnTo>
                  <a:lnTo>
                    <a:pt x="25" y="136"/>
                  </a:lnTo>
                  <a:lnTo>
                    <a:pt x="28" y="128"/>
                  </a:lnTo>
                  <a:lnTo>
                    <a:pt x="30" y="123"/>
                  </a:lnTo>
                  <a:lnTo>
                    <a:pt x="33" y="116"/>
                  </a:lnTo>
                  <a:lnTo>
                    <a:pt x="39" y="113"/>
                  </a:lnTo>
                  <a:lnTo>
                    <a:pt x="41" y="110"/>
                  </a:lnTo>
                  <a:lnTo>
                    <a:pt x="43" y="106"/>
                  </a:lnTo>
                  <a:lnTo>
                    <a:pt x="41" y="102"/>
                  </a:lnTo>
                  <a:lnTo>
                    <a:pt x="40" y="98"/>
                  </a:lnTo>
                  <a:lnTo>
                    <a:pt x="41" y="94"/>
                  </a:lnTo>
                  <a:lnTo>
                    <a:pt x="44" y="92"/>
                  </a:lnTo>
                  <a:lnTo>
                    <a:pt x="51" y="92"/>
                  </a:lnTo>
                  <a:lnTo>
                    <a:pt x="58" y="92"/>
                  </a:lnTo>
                  <a:lnTo>
                    <a:pt x="65" y="85"/>
                  </a:lnTo>
                  <a:lnTo>
                    <a:pt x="70" y="79"/>
                  </a:lnTo>
                  <a:lnTo>
                    <a:pt x="79" y="79"/>
                  </a:lnTo>
                  <a:lnTo>
                    <a:pt x="83" y="75"/>
                  </a:lnTo>
                  <a:lnTo>
                    <a:pt x="91" y="71"/>
                  </a:lnTo>
                  <a:lnTo>
                    <a:pt x="97" y="70"/>
                  </a:lnTo>
                  <a:lnTo>
                    <a:pt x="102" y="73"/>
                  </a:lnTo>
                  <a:lnTo>
                    <a:pt x="106" y="73"/>
                  </a:lnTo>
                  <a:lnTo>
                    <a:pt x="112" y="71"/>
                  </a:lnTo>
                  <a:lnTo>
                    <a:pt x="120" y="65"/>
                  </a:lnTo>
                  <a:lnTo>
                    <a:pt x="124" y="54"/>
                  </a:lnTo>
                  <a:lnTo>
                    <a:pt x="124" y="48"/>
                  </a:lnTo>
                  <a:lnTo>
                    <a:pt x="124" y="43"/>
                  </a:lnTo>
                  <a:lnTo>
                    <a:pt x="123" y="39"/>
                  </a:lnTo>
                  <a:lnTo>
                    <a:pt x="124" y="35"/>
                  </a:lnTo>
                  <a:lnTo>
                    <a:pt x="133" y="28"/>
                  </a:lnTo>
                  <a:lnTo>
                    <a:pt x="145" y="24"/>
                  </a:lnTo>
                  <a:lnTo>
                    <a:pt x="159" y="19"/>
                  </a:lnTo>
                  <a:lnTo>
                    <a:pt x="167" y="16"/>
                  </a:lnTo>
                  <a:lnTo>
                    <a:pt x="174" y="11"/>
                  </a:lnTo>
                  <a:lnTo>
                    <a:pt x="177" y="5"/>
                  </a:lnTo>
                  <a:lnTo>
                    <a:pt x="182" y="4"/>
                  </a:lnTo>
                  <a:lnTo>
                    <a:pt x="187" y="5"/>
                  </a:lnTo>
                  <a:lnTo>
                    <a:pt x="191" y="7"/>
                  </a:lnTo>
                  <a:lnTo>
                    <a:pt x="196" y="5"/>
                  </a:lnTo>
                  <a:lnTo>
                    <a:pt x="200" y="1"/>
                  </a:lnTo>
                  <a:lnTo>
                    <a:pt x="195" y="1"/>
                  </a:lnTo>
                  <a:lnTo>
                    <a:pt x="188" y="4"/>
                  </a:lnTo>
                  <a:lnTo>
                    <a:pt x="178" y="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5" name="Freeform 6"/>
            <p:cNvSpPr>
              <a:spLocks/>
            </p:cNvSpPr>
            <p:nvPr/>
          </p:nvSpPr>
          <p:spPr bwMode="auto">
            <a:xfrm>
              <a:off x="1214" y="815"/>
              <a:ext cx="427" cy="655"/>
            </a:xfrm>
            <a:custGeom>
              <a:avLst/>
              <a:gdLst/>
              <a:ahLst/>
              <a:cxnLst>
                <a:cxn ang="0">
                  <a:pos x="92" y="0"/>
                </a:cxn>
                <a:cxn ang="0">
                  <a:pos x="118" y="32"/>
                </a:cxn>
                <a:cxn ang="0">
                  <a:pos x="143" y="42"/>
                </a:cxn>
                <a:cxn ang="0">
                  <a:pos x="162" y="65"/>
                </a:cxn>
                <a:cxn ang="0">
                  <a:pos x="195" y="85"/>
                </a:cxn>
                <a:cxn ang="0">
                  <a:pos x="220" y="107"/>
                </a:cxn>
                <a:cxn ang="0">
                  <a:pos x="232" y="135"/>
                </a:cxn>
                <a:cxn ang="0">
                  <a:pos x="233" y="163"/>
                </a:cxn>
                <a:cxn ang="0">
                  <a:pos x="251" y="189"/>
                </a:cxn>
                <a:cxn ang="0">
                  <a:pos x="284" y="196"/>
                </a:cxn>
                <a:cxn ang="0">
                  <a:pos x="284" y="213"/>
                </a:cxn>
                <a:cxn ang="0">
                  <a:pos x="283" y="243"/>
                </a:cxn>
                <a:cxn ang="0">
                  <a:pos x="268" y="271"/>
                </a:cxn>
                <a:cxn ang="0">
                  <a:pos x="276" y="313"/>
                </a:cxn>
                <a:cxn ang="0">
                  <a:pos x="291" y="313"/>
                </a:cxn>
                <a:cxn ang="0">
                  <a:pos x="302" y="313"/>
                </a:cxn>
                <a:cxn ang="0">
                  <a:pos x="312" y="313"/>
                </a:cxn>
                <a:cxn ang="0">
                  <a:pos x="331" y="329"/>
                </a:cxn>
                <a:cxn ang="0">
                  <a:pos x="342" y="353"/>
                </a:cxn>
                <a:cxn ang="0">
                  <a:pos x="360" y="361"/>
                </a:cxn>
                <a:cxn ang="0">
                  <a:pos x="369" y="361"/>
                </a:cxn>
                <a:cxn ang="0">
                  <a:pos x="383" y="382"/>
                </a:cxn>
                <a:cxn ang="0">
                  <a:pos x="408" y="425"/>
                </a:cxn>
                <a:cxn ang="0">
                  <a:pos x="412" y="461"/>
                </a:cxn>
                <a:cxn ang="0">
                  <a:pos x="405" y="479"/>
                </a:cxn>
                <a:cxn ang="0">
                  <a:pos x="405" y="504"/>
                </a:cxn>
                <a:cxn ang="0">
                  <a:pos x="427" y="518"/>
                </a:cxn>
                <a:cxn ang="0">
                  <a:pos x="419" y="542"/>
                </a:cxn>
                <a:cxn ang="0">
                  <a:pos x="383" y="580"/>
                </a:cxn>
                <a:cxn ang="0">
                  <a:pos x="352" y="618"/>
                </a:cxn>
                <a:cxn ang="0">
                  <a:pos x="294" y="654"/>
                </a:cxn>
                <a:cxn ang="0">
                  <a:pos x="279" y="604"/>
                </a:cxn>
                <a:cxn ang="0">
                  <a:pos x="238" y="587"/>
                </a:cxn>
                <a:cxn ang="0">
                  <a:pos x="202" y="583"/>
                </a:cxn>
                <a:cxn ang="0">
                  <a:pos x="189" y="574"/>
                </a:cxn>
                <a:cxn ang="0">
                  <a:pos x="164" y="574"/>
                </a:cxn>
                <a:cxn ang="0">
                  <a:pos x="161" y="574"/>
                </a:cxn>
                <a:cxn ang="0">
                  <a:pos x="137" y="574"/>
                </a:cxn>
                <a:cxn ang="0">
                  <a:pos x="114" y="557"/>
                </a:cxn>
                <a:cxn ang="0">
                  <a:pos x="114" y="512"/>
                </a:cxn>
                <a:cxn ang="0">
                  <a:pos x="115" y="487"/>
                </a:cxn>
                <a:cxn ang="0">
                  <a:pos x="107" y="464"/>
                </a:cxn>
                <a:cxn ang="0">
                  <a:pos x="92" y="429"/>
                </a:cxn>
                <a:cxn ang="0">
                  <a:pos x="82" y="388"/>
                </a:cxn>
                <a:cxn ang="0">
                  <a:pos x="103" y="368"/>
                </a:cxn>
                <a:cxn ang="0">
                  <a:pos x="111" y="351"/>
                </a:cxn>
                <a:cxn ang="0">
                  <a:pos x="82" y="334"/>
                </a:cxn>
                <a:cxn ang="0">
                  <a:pos x="53" y="324"/>
                </a:cxn>
                <a:cxn ang="0">
                  <a:pos x="14" y="285"/>
                </a:cxn>
                <a:cxn ang="0">
                  <a:pos x="0" y="224"/>
                </a:cxn>
                <a:cxn ang="0">
                  <a:pos x="17" y="213"/>
                </a:cxn>
                <a:cxn ang="0">
                  <a:pos x="46" y="177"/>
                </a:cxn>
                <a:cxn ang="0">
                  <a:pos x="67" y="154"/>
                </a:cxn>
                <a:cxn ang="0">
                  <a:pos x="62" y="128"/>
                </a:cxn>
                <a:cxn ang="0">
                  <a:pos x="42" y="107"/>
                </a:cxn>
                <a:cxn ang="0">
                  <a:pos x="40" y="82"/>
                </a:cxn>
                <a:cxn ang="0">
                  <a:pos x="58" y="63"/>
                </a:cxn>
                <a:cxn ang="0">
                  <a:pos x="55" y="39"/>
                </a:cxn>
                <a:cxn ang="0">
                  <a:pos x="60" y="20"/>
                </a:cxn>
              </a:cxnLst>
              <a:rect l="0" t="0" r="r" b="b"/>
              <a:pathLst>
                <a:path w="428" h="655">
                  <a:moveTo>
                    <a:pt x="67" y="0"/>
                  </a:moveTo>
                  <a:lnTo>
                    <a:pt x="92" y="0"/>
                  </a:lnTo>
                  <a:lnTo>
                    <a:pt x="104" y="11"/>
                  </a:lnTo>
                  <a:lnTo>
                    <a:pt x="118" y="32"/>
                  </a:lnTo>
                  <a:lnTo>
                    <a:pt x="133" y="42"/>
                  </a:lnTo>
                  <a:lnTo>
                    <a:pt x="143" y="42"/>
                  </a:lnTo>
                  <a:lnTo>
                    <a:pt x="144" y="50"/>
                  </a:lnTo>
                  <a:lnTo>
                    <a:pt x="162" y="65"/>
                  </a:lnTo>
                  <a:lnTo>
                    <a:pt x="176" y="74"/>
                  </a:lnTo>
                  <a:lnTo>
                    <a:pt x="195" y="85"/>
                  </a:lnTo>
                  <a:lnTo>
                    <a:pt x="216" y="93"/>
                  </a:lnTo>
                  <a:lnTo>
                    <a:pt x="220" y="107"/>
                  </a:lnTo>
                  <a:lnTo>
                    <a:pt x="232" y="124"/>
                  </a:lnTo>
                  <a:lnTo>
                    <a:pt x="232" y="135"/>
                  </a:lnTo>
                  <a:lnTo>
                    <a:pt x="233" y="139"/>
                  </a:lnTo>
                  <a:lnTo>
                    <a:pt x="233" y="163"/>
                  </a:lnTo>
                  <a:lnTo>
                    <a:pt x="243" y="170"/>
                  </a:lnTo>
                  <a:lnTo>
                    <a:pt x="251" y="189"/>
                  </a:lnTo>
                  <a:lnTo>
                    <a:pt x="269" y="196"/>
                  </a:lnTo>
                  <a:lnTo>
                    <a:pt x="284" y="196"/>
                  </a:lnTo>
                  <a:lnTo>
                    <a:pt x="287" y="197"/>
                  </a:lnTo>
                  <a:lnTo>
                    <a:pt x="284" y="213"/>
                  </a:lnTo>
                  <a:lnTo>
                    <a:pt x="284" y="228"/>
                  </a:lnTo>
                  <a:lnTo>
                    <a:pt x="283" y="243"/>
                  </a:lnTo>
                  <a:lnTo>
                    <a:pt x="268" y="256"/>
                  </a:lnTo>
                  <a:lnTo>
                    <a:pt x="268" y="271"/>
                  </a:lnTo>
                  <a:lnTo>
                    <a:pt x="265" y="297"/>
                  </a:lnTo>
                  <a:lnTo>
                    <a:pt x="276" y="313"/>
                  </a:lnTo>
                  <a:lnTo>
                    <a:pt x="284" y="313"/>
                  </a:lnTo>
                  <a:lnTo>
                    <a:pt x="291" y="313"/>
                  </a:lnTo>
                  <a:lnTo>
                    <a:pt x="298" y="313"/>
                  </a:lnTo>
                  <a:lnTo>
                    <a:pt x="302" y="313"/>
                  </a:lnTo>
                  <a:lnTo>
                    <a:pt x="308" y="313"/>
                  </a:lnTo>
                  <a:lnTo>
                    <a:pt x="312" y="313"/>
                  </a:lnTo>
                  <a:lnTo>
                    <a:pt x="324" y="325"/>
                  </a:lnTo>
                  <a:lnTo>
                    <a:pt x="331" y="329"/>
                  </a:lnTo>
                  <a:lnTo>
                    <a:pt x="341" y="343"/>
                  </a:lnTo>
                  <a:lnTo>
                    <a:pt x="342" y="353"/>
                  </a:lnTo>
                  <a:lnTo>
                    <a:pt x="345" y="361"/>
                  </a:lnTo>
                  <a:lnTo>
                    <a:pt x="360" y="361"/>
                  </a:lnTo>
                  <a:lnTo>
                    <a:pt x="363" y="361"/>
                  </a:lnTo>
                  <a:lnTo>
                    <a:pt x="369" y="361"/>
                  </a:lnTo>
                  <a:lnTo>
                    <a:pt x="374" y="361"/>
                  </a:lnTo>
                  <a:lnTo>
                    <a:pt x="383" y="382"/>
                  </a:lnTo>
                  <a:lnTo>
                    <a:pt x="398" y="400"/>
                  </a:lnTo>
                  <a:lnTo>
                    <a:pt x="408" y="425"/>
                  </a:lnTo>
                  <a:lnTo>
                    <a:pt x="408" y="437"/>
                  </a:lnTo>
                  <a:lnTo>
                    <a:pt x="412" y="461"/>
                  </a:lnTo>
                  <a:lnTo>
                    <a:pt x="408" y="469"/>
                  </a:lnTo>
                  <a:lnTo>
                    <a:pt x="405" y="479"/>
                  </a:lnTo>
                  <a:lnTo>
                    <a:pt x="405" y="496"/>
                  </a:lnTo>
                  <a:lnTo>
                    <a:pt x="405" y="504"/>
                  </a:lnTo>
                  <a:lnTo>
                    <a:pt x="423" y="512"/>
                  </a:lnTo>
                  <a:lnTo>
                    <a:pt x="427" y="518"/>
                  </a:lnTo>
                  <a:lnTo>
                    <a:pt x="426" y="535"/>
                  </a:lnTo>
                  <a:lnTo>
                    <a:pt x="419" y="542"/>
                  </a:lnTo>
                  <a:lnTo>
                    <a:pt x="410" y="558"/>
                  </a:lnTo>
                  <a:lnTo>
                    <a:pt x="383" y="580"/>
                  </a:lnTo>
                  <a:lnTo>
                    <a:pt x="358" y="601"/>
                  </a:lnTo>
                  <a:lnTo>
                    <a:pt x="352" y="618"/>
                  </a:lnTo>
                  <a:lnTo>
                    <a:pt x="320" y="639"/>
                  </a:lnTo>
                  <a:lnTo>
                    <a:pt x="294" y="654"/>
                  </a:lnTo>
                  <a:lnTo>
                    <a:pt x="294" y="630"/>
                  </a:lnTo>
                  <a:lnTo>
                    <a:pt x="279" y="604"/>
                  </a:lnTo>
                  <a:lnTo>
                    <a:pt x="254" y="596"/>
                  </a:lnTo>
                  <a:lnTo>
                    <a:pt x="238" y="587"/>
                  </a:lnTo>
                  <a:lnTo>
                    <a:pt x="225" y="587"/>
                  </a:lnTo>
                  <a:lnTo>
                    <a:pt x="202" y="583"/>
                  </a:lnTo>
                  <a:lnTo>
                    <a:pt x="198" y="574"/>
                  </a:lnTo>
                  <a:lnTo>
                    <a:pt x="189" y="574"/>
                  </a:lnTo>
                  <a:lnTo>
                    <a:pt x="172" y="574"/>
                  </a:lnTo>
                  <a:lnTo>
                    <a:pt x="164" y="574"/>
                  </a:lnTo>
                  <a:lnTo>
                    <a:pt x="162" y="574"/>
                  </a:lnTo>
                  <a:lnTo>
                    <a:pt x="161" y="574"/>
                  </a:lnTo>
                  <a:lnTo>
                    <a:pt x="144" y="574"/>
                  </a:lnTo>
                  <a:lnTo>
                    <a:pt x="137" y="574"/>
                  </a:lnTo>
                  <a:lnTo>
                    <a:pt x="133" y="572"/>
                  </a:lnTo>
                  <a:lnTo>
                    <a:pt x="114" y="557"/>
                  </a:lnTo>
                  <a:lnTo>
                    <a:pt x="114" y="535"/>
                  </a:lnTo>
                  <a:lnTo>
                    <a:pt x="114" y="512"/>
                  </a:lnTo>
                  <a:lnTo>
                    <a:pt x="126" y="510"/>
                  </a:lnTo>
                  <a:lnTo>
                    <a:pt x="115" y="487"/>
                  </a:lnTo>
                  <a:lnTo>
                    <a:pt x="108" y="472"/>
                  </a:lnTo>
                  <a:lnTo>
                    <a:pt x="107" y="464"/>
                  </a:lnTo>
                  <a:lnTo>
                    <a:pt x="97" y="449"/>
                  </a:lnTo>
                  <a:lnTo>
                    <a:pt x="92" y="429"/>
                  </a:lnTo>
                  <a:lnTo>
                    <a:pt x="86" y="410"/>
                  </a:lnTo>
                  <a:lnTo>
                    <a:pt x="82" y="388"/>
                  </a:lnTo>
                  <a:lnTo>
                    <a:pt x="85" y="368"/>
                  </a:lnTo>
                  <a:lnTo>
                    <a:pt x="103" y="368"/>
                  </a:lnTo>
                  <a:lnTo>
                    <a:pt x="108" y="367"/>
                  </a:lnTo>
                  <a:lnTo>
                    <a:pt x="111" y="351"/>
                  </a:lnTo>
                  <a:lnTo>
                    <a:pt x="107" y="338"/>
                  </a:lnTo>
                  <a:lnTo>
                    <a:pt x="82" y="334"/>
                  </a:lnTo>
                  <a:lnTo>
                    <a:pt x="75" y="326"/>
                  </a:lnTo>
                  <a:lnTo>
                    <a:pt x="53" y="324"/>
                  </a:lnTo>
                  <a:lnTo>
                    <a:pt x="33" y="306"/>
                  </a:lnTo>
                  <a:lnTo>
                    <a:pt x="14" y="285"/>
                  </a:lnTo>
                  <a:lnTo>
                    <a:pt x="4" y="240"/>
                  </a:lnTo>
                  <a:lnTo>
                    <a:pt x="0" y="224"/>
                  </a:lnTo>
                  <a:lnTo>
                    <a:pt x="1" y="213"/>
                  </a:lnTo>
                  <a:lnTo>
                    <a:pt x="17" y="213"/>
                  </a:lnTo>
                  <a:lnTo>
                    <a:pt x="42" y="197"/>
                  </a:lnTo>
                  <a:lnTo>
                    <a:pt x="46" y="177"/>
                  </a:lnTo>
                  <a:lnTo>
                    <a:pt x="51" y="159"/>
                  </a:lnTo>
                  <a:lnTo>
                    <a:pt x="67" y="154"/>
                  </a:lnTo>
                  <a:lnTo>
                    <a:pt x="68" y="143"/>
                  </a:lnTo>
                  <a:lnTo>
                    <a:pt x="62" y="128"/>
                  </a:lnTo>
                  <a:lnTo>
                    <a:pt x="58" y="113"/>
                  </a:lnTo>
                  <a:lnTo>
                    <a:pt x="42" y="107"/>
                  </a:lnTo>
                  <a:lnTo>
                    <a:pt x="33" y="92"/>
                  </a:lnTo>
                  <a:lnTo>
                    <a:pt x="40" y="82"/>
                  </a:lnTo>
                  <a:lnTo>
                    <a:pt x="53" y="74"/>
                  </a:lnTo>
                  <a:lnTo>
                    <a:pt x="58" y="63"/>
                  </a:lnTo>
                  <a:lnTo>
                    <a:pt x="51" y="49"/>
                  </a:lnTo>
                  <a:lnTo>
                    <a:pt x="55" y="39"/>
                  </a:lnTo>
                  <a:lnTo>
                    <a:pt x="60" y="28"/>
                  </a:lnTo>
                  <a:lnTo>
                    <a:pt x="60" y="20"/>
                  </a:lnTo>
                  <a:lnTo>
                    <a:pt x="6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6" name="Freeform 7"/>
            <p:cNvSpPr>
              <a:spLocks/>
            </p:cNvSpPr>
            <p:nvPr/>
          </p:nvSpPr>
          <p:spPr bwMode="auto">
            <a:xfrm>
              <a:off x="981" y="2381"/>
              <a:ext cx="321" cy="288"/>
            </a:xfrm>
            <a:custGeom>
              <a:avLst/>
              <a:gdLst/>
              <a:ahLst/>
              <a:cxnLst>
                <a:cxn ang="0">
                  <a:pos x="109" y="0"/>
                </a:cxn>
                <a:cxn ang="0">
                  <a:pos x="130" y="0"/>
                </a:cxn>
                <a:cxn ang="0">
                  <a:pos x="136" y="0"/>
                </a:cxn>
                <a:cxn ang="0">
                  <a:pos x="158" y="15"/>
                </a:cxn>
                <a:cxn ang="0">
                  <a:pos x="159" y="35"/>
                </a:cxn>
                <a:cxn ang="0">
                  <a:pos x="199" y="36"/>
                </a:cxn>
                <a:cxn ang="0">
                  <a:pos x="226" y="42"/>
                </a:cxn>
                <a:cxn ang="0">
                  <a:pos x="227" y="55"/>
                </a:cxn>
                <a:cxn ang="0">
                  <a:pos x="224" y="71"/>
                </a:cxn>
                <a:cxn ang="0">
                  <a:pos x="199" y="74"/>
                </a:cxn>
                <a:cxn ang="0">
                  <a:pos x="184" y="77"/>
                </a:cxn>
                <a:cxn ang="0">
                  <a:pos x="159" y="93"/>
                </a:cxn>
                <a:cxn ang="0">
                  <a:pos x="170" y="124"/>
                </a:cxn>
                <a:cxn ang="0">
                  <a:pos x="170" y="136"/>
                </a:cxn>
                <a:cxn ang="0">
                  <a:pos x="184" y="174"/>
                </a:cxn>
                <a:cxn ang="0">
                  <a:pos x="204" y="168"/>
                </a:cxn>
                <a:cxn ang="0">
                  <a:pos x="238" y="171"/>
                </a:cxn>
                <a:cxn ang="0">
                  <a:pos x="266" y="198"/>
                </a:cxn>
                <a:cxn ang="0">
                  <a:pos x="285" y="181"/>
                </a:cxn>
                <a:cxn ang="0">
                  <a:pos x="302" y="190"/>
                </a:cxn>
                <a:cxn ang="0">
                  <a:pos x="320" y="225"/>
                </a:cxn>
                <a:cxn ang="0">
                  <a:pos x="308" y="253"/>
                </a:cxn>
                <a:cxn ang="0">
                  <a:pos x="298" y="274"/>
                </a:cxn>
                <a:cxn ang="0">
                  <a:pos x="284" y="274"/>
                </a:cxn>
                <a:cxn ang="0">
                  <a:pos x="272" y="274"/>
                </a:cxn>
                <a:cxn ang="0">
                  <a:pos x="258" y="274"/>
                </a:cxn>
                <a:cxn ang="0">
                  <a:pos x="245" y="279"/>
                </a:cxn>
                <a:cxn ang="0">
                  <a:pos x="224" y="287"/>
                </a:cxn>
                <a:cxn ang="0">
                  <a:pos x="215" y="287"/>
                </a:cxn>
                <a:cxn ang="0">
                  <a:pos x="199" y="287"/>
                </a:cxn>
                <a:cxn ang="0">
                  <a:pos x="184" y="283"/>
                </a:cxn>
                <a:cxn ang="0">
                  <a:pos x="181" y="274"/>
                </a:cxn>
                <a:cxn ang="0">
                  <a:pos x="166" y="260"/>
                </a:cxn>
                <a:cxn ang="0">
                  <a:pos x="176" y="243"/>
                </a:cxn>
                <a:cxn ang="0">
                  <a:pos x="158" y="234"/>
                </a:cxn>
                <a:cxn ang="0">
                  <a:pos x="158" y="234"/>
                </a:cxn>
                <a:cxn ang="0">
                  <a:pos x="143" y="234"/>
                </a:cxn>
                <a:cxn ang="0">
                  <a:pos x="121" y="234"/>
                </a:cxn>
                <a:cxn ang="0">
                  <a:pos x="112" y="217"/>
                </a:cxn>
                <a:cxn ang="0">
                  <a:pos x="107" y="185"/>
                </a:cxn>
                <a:cxn ang="0">
                  <a:pos x="86" y="178"/>
                </a:cxn>
                <a:cxn ang="0">
                  <a:pos x="76" y="177"/>
                </a:cxn>
                <a:cxn ang="0">
                  <a:pos x="58" y="164"/>
                </a:cxn>
                <a:cxn ang="0">
                  <a:pos x="32" y="150"/>
                </a:cxn>
                <a:cxn ang="0">
                  <a:pos x="18" y="150"/>
                </a:cxn>
                <a:cxn ang="0">
                  <a:pos x="10" y="133"/>
                </a:cxn>
                <a:cxn ang="0">
                  <a:pos x="0" y="102"/>
                </a:cxn>
                <a:cxn ang="0">
                  <a:pos x="4" y="75"/>
                </a:cxn>
                <a:cxn ang="0">
                  <a:pos x="7" y="63"/>
                </a:cxn>
                <a:cxn ang="0">
                  <a:pos x="7" y="55"/>
                </a:cxn>
                <a:cxn ang="0">
                  <a:pos x="21" y="55"/>
                </a:cxn>
                <a:cxn ang="0">
                  <a:pos x="35" y="55"/>
                </a:cxn>
                <a:cxn ang="0">
                  <a:pos x="36" y="42"/>
                </a:cxn>
                <a:cxn ang="0">
                  <a:pos x="46" y="18"/>
                </a:cxn>
                <a:cxn ang="0">
                  <a:pos x="68" y="18"/>
                </a:cxn>
                <a:cxn ang="0">
                  <a:pos x="93" y="18"/>
                </a:cxn>
                <a:cxn ang="0">
                  <a:pos x="108" y="5"/>
                </a:cxn>
              </a:cxnLst>
              <a:rect l="0" t="0" r="r" b="b"/>
              <a:pathLst>
                <a:path w="321" h="288">
                  <a:moveTo>
                    <a:pt x="107" y="0"/>
                  </a:moveTo>
                  <a:lnTo>
                    <a:pt x="109" y="0"/>
                  </a:lnTo>
                  <a:lnTo>
                    <a:pt x="114" y="0"/>
                  </a:lnTo>
                  <a:lnTo>
                    <a:pt x="130" y="0"/>
                  </a:lnTo>
                  <a:lnTo>
                    <a:pt x="132" y="0"/>
                  </a:lnTo>
                  <a:lnTo>
                    <a:pt x="136" y="0"/>
                  </a:lnTo>
                  <a:lnTo>
                    <a:pt x="157" y="0"/>
                  </a:lnTo>
                  <a:lnTo>
                    <a:pt x="158" y="15"/>
                  </a:lnTo>
                  <a:lnTo>
                    <a:pt x="158" y="26"/>
                  </a:lnTo>
                  <a:lnTo>
                    <a:pt x="159" y="35"/>
                  </a:lnTo>
                  <a:lnTo>
                    <a:pt x="184" y="36"/>
                  </a:lnTo>
                  <a:lnTo>
                    <a:pt x="199" y="36"/>
                  </a:lnTo>
                  <a:lnTo>
                    <a:pt x="216" y="36"/>
                  </a:lnTo>
                  <a:lnTo>
                    <a:pt x="226" y="42"/>
                  </a:lnTo>
                  <a:lnTo>
                    <a:pt x="227" y="50"/>
                  </a:lnTo>
                  <a:lnTo>
                    <a:pt x="227" y="55"/>
                  </a:lnTo>
                  <a:lnTo>
                    <a:pt x="224" y="55"/>
                  </a:lnTo>
                  <a:lnTo>
                    <a:pt x="224" y="71"/>
                  </a:lnTo>
                  <a:lnTo>
                    <a:pt x="209" y="71"/>
                  </a:lnTo>
                  <a:lnTo>
                    <a:pt x="199" y="74"/>
                  </a:lnTo>
                  <a:lnTo>
                    <a:pt x="198" y="74"/>
                  </a:lnTo>
                  <a:lnTo>
                    <a:pt x="184" y="77"/>
                  </a:lnTo>
                  <a:lnTo>
                    <a:pt x="180" y="79"/>
                  </a:lnTo>
                  <a:lnTo>
                    <a:pt x="159" y="93"/>
                  </a:lnTo>
                  <a:lnTo>
                    <a:pt x="176" y="116"/>
                  </a:lnTo>
                  <a:lnTo>
                    <a:pt x="170" y="124"/>
                  </a:lnTo>
                  <a:lnTo>
                    <a:pt x="165" y="133"/>
                  </a:lnTo>
                  <a:lnTo>
                    <a:pt x="170" y="136"/>
                  </a:lnTo>
                  <a:lnTo>
                    <a:pt x="170" y="150"/>
                  </a:lnTo>
                  <a:lnTo>
                    <a:pt x="184" y="174"/>
                  </a:lnTo>
                  <a:lnTo>
                    <a:pt x="202" y="174"/>
                  </a:lnTo>
                  <a:lnTo>
                    <a:pt x="204" y="168"/>
                  </a:lnTo>
                  <a:lnTo>
                    <a:pt x="216" y="168"/>
                  </a:lnTo>
                  <a:lnTo>
                    <a:pt x="238" y="171"/>
                  </a:lnTo>
                  <a:lnTo>
                    <a:pt x="245" y="174"/>
                  </a:lnTo>
                  <a:lnTo>
                    <a:pt x="266" y="198"/>
                  </a:lnTo>
                  <a:lnTo>
                    <a:pt x="281" y="181"/>
                  </a:lnTo>
                  <a:lnTo>
                    <a:pt x="285" y="181"/>
                  </a:lnTo>
                  <a:lnTo>
                    <a:pt x="291" y="181"/>
                  </a:lnTo>
                  <a:lnTo>
                    <a:pt x="302" y="190"/>
                  </a:lnTo>
                  <a:lnTo>
                    <a:pt x="306" y="209"/>
                  </a:lnTo>
                  <a:lnTo>
                    <a:pt x="320" y="225"/>
                  </a:lnTo>
                  <a:lnTo>
                    <a:pt x="312" y="243"/>
                  </a:lnTo>
                  <a:lnTo>
                    <a:pt x="308" y="253"/>
                  </a:lnTo>
                  <a:lnTo>
                    <a:pt x="312" y="274"/>
                  </a:lnTo>
                  <a:lnTo>
                    <a:pt x="298" y="274"/>
                  </a:lnTo>
                  <a:lnTo>
                    <a:pt x="288" y="274"/>
                  </a:lnTo>
                  <a:lnTo>
                    <a:pt x="284" y="274"/>
                  </a:lnTo>
                  <a:lnTo>
                    <a:pt x="280" y="274"/>
                  </a:lnTo>
                  <a:lnTo>
                    <a:pt x="272" y="274"/>
                  </a:lnTo>
                  <a:lnTo>
                    <a:pt x="263" y="274"/>
                  </a:lnTo>
                  <a:lnTo>
                    <a:pt x="258" y="274"/>
                  </a:lnTo>
                  <a:lnTo>
                    <a:pt x="244" y="274"/>
                  </a:lnTo>
                  <a:lnTo>
                    <a:pt x="245" y="279"/>
                  </a:lnTo>
                  <a:lnTo>
                    <a:pt x="231" y="286"/>
                  </a:lnTo>
                  <a:lnTo>
                    <a:pt x="224" y="287"/>
                  </a:lnTo>
                  <a:lnTo>
                    <a:pt x="227" y="287"/>
                  </a:lnTo>
                  <a:lnTo>
                    <a:pt x="215" y="287"/>
                  </a:lnTo>
                  <a:lnTo>
                    <a:pt x="208" y="287"/>
                  </a:lnTo>
                  <a:lnTo>
                    <a:pt x="199" y="287"/>
                  </a:lnTo>
                  <a:lnTo>
                    <a:pt x="193" y="287"/>
                  </a:lnTo>
                  <a:lnTo>
                    <a:pt x="184" y="283"/>
                  </a:lnTo>
                  <a:lnTo>
                    <a:pt x="184" y="282"/>
                  </a:lnTo>
                  <a:lnTo>
                    <a:pt x="181" y="274"/>
                  </a:lnTo>
                  <a:lnTo>
                    <a:pt x="172" y="265"/>
                  </a:lnTo>
                  <a:lnTo>
                    <a:pt x="166" y="260"/>
                  </a:lnTo>
                  <a:lnTo>
                    <a:pt x="179" y="252"/>
                  </a:lnTo>
                  <a:lnTo>
                    <a:pt x="176" y="243"/>
                  </a:lnTo>
                  <a:lnTo>
                    <a:pt x="159" y="234"/>
                  </a:lnTo>
                  <a:lnTo>
                    <a:pt x="158" y="234"/>
                  </a:lnTo>
                  <a:lnTo>
                    <a:pt x="159" y="234"/>
                  </a:lnTo>
                  <a:lnTo>
                    <a:pt x="158" y="234"/>
                  </a:lnTo>
                  <a:lnTo>
                    <a:pt x="148" y="234"/>
                  </a:lnTo>
                  <a:lnTo>
                    <a:pt x="143" y="234"/>
                  </a:lnTo>
                  <a:lnTo>
                    <a:pt x="126" y="234"/>
                  </a:lnTo>
                  <a:lnTo>
                    <a:pt x="121" y="234"/>
                  </a:lnTo>
                  <a:lnTo>
                    <a:pt x="121" y="230"/>
                  </a:lnTo>
                  <a:lnTo>
                    <a:pt x="112" y="217"/>
                  </a:lnTo>
                  <a:lnTo>
                    <a:pt x="118" y="195"/>
                  </a:lnTo>
                  <a:lnTo>
                    <a:pt x="107" y="185"/>
                  </a:lnTo>
                  <a:lnTo>
                    <a:pt x="103" y="182"/>
                  </a:lnTo>
                  <a:lnTo>
                    <a:pt x="86" y="178"/>
                  </a:lnTo>
                  <a:lnTo>
                    <a:pt x="78" y="177"/>
                  </a:lnTo>
                  <a:lnTo>
                    <a:pt x="76" y="177"/>
                  </a:lnTo>
                  <a:lnTo>
                    <a:pt x="66" y="171"/>
                  </a:lnTo>
                  <a:lnTo>
                    <a:pt x="58" y="164"/>
                  </a:lnTo>
                  <a:lnTo>
                    <a:pt x="42" y="158"/>
                  </a:lnTo>
                  <a:lnTo>
                    <a:pt x="32" y="150"/>
                  </a:lnTo>
                  <a:lnTo>
                    <a:pt x="22" y="150"/>
                  </a:lnTo>
                  <a:lnTo>
                    <a:pt x="18" y="150"/>
                  </a:lnTo>
                  <a:lnTo>
                    <a:pt x="14" y="133"/>
                  </a:lnTo>
                  <a:lnTo>
                    <a:pt x="10" y="133"/>
                  </a:lnTo>
                  <a:lnTo>
                    <a:pt x="4" y="106"/>
                  </a:lnTo>
                  <a:lnTo>
                    <a:pt x="0" y="102"/>
                  </a:lnTo>
                  <a:lnTo>
                    <a:pt x="4" y="84"/>
                  </a:lnTo>
                  <a:lnTo>
                    <a:pt x="4" y="75"/>
                  </a:lnTo>
                  <a:lnTo>
                    <a:pt x="7" y="67"/>
                  </a:lnTo>
                  <a:lnTo>
                    <a:pt x="7" y="63"/>
                  </a:lnTo>
                  <a:lnTo>
                    <a:pt x="4" y="62"/>
                  </a:lnTo>
                  <a:lnTo>
                    <a:pt x="7" y="55"/>
                  </a:lnTo>
                  <a:lnTo>
                    <a:pt x="12" y="55"/>
                  </a:lnTo>
                  <a:lnTo>
                    <a:pt x="21" y="55"/>
                  </a:lnTo>
                  <a:lnTo>
                    <a:pt x="28" y="55"/>
                  </a:lnTo>
                  <a:lnTo>
                    <a:pt x="35" y="55"/>
                  </a:lnTo>
                  <a:lnTo>
                    <a:pt x="36" y="50"/>
                  </a:lnTo>
                  <a:lnTo>
                    <a:pt x="36" y="42"/>
                  </a:lnTo>
                  <a:lnTo>
                    <a:pt x="42" y="31"/>
                  </a:lnTo>
                  <a:lnTo>
                    <a:pt x="46" y="18"/>
                  </a:lnTo>
                  <a:lnTo>
                    <a:pt x="60" y="18"/>
                  </a:lnTo>
                  <a:lnTo>
                    <a:pt x="68" y="18"/>
                  </a:lnTo>
                  <a:lnTo>
                    <a:pt x="85" y="18"/>
                  </a:lnTo>
                  <a:lnTo>
                    <a:pt x="93" y="18"/>
                  </a:lnTo>
                  <a:lnTo>
                    <a:pt x="107" y="5"/>
                  </a:lnTo>
                  <a:lnTo>
                    <a:pt x="108" y="5"/>
                  </a:lnTo>
                  <a:lnTo>
                    <a:pt x="107"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7" name="Freeform 8"/>
            <p:cNvSpPr>
              <a:spLocks/>
            </p:cNvSpPr>
            <p:nvPr/>
          </p:nvSpPr>
          <p:spPr bwMode="auto">
            <a:xfrm>
              <a:off x="561" y="2534"/>
              <a:ext cx="618" cy="696"/>
            </a:xfrm>
            <a:custGeom>
              <a:avLst/>
              <a:gdLst/>
              <a:ahLst/>
              <a:cxnLst>
                <a:cxn ang="0">
                  <a:pos x="541" y="58"/>
                </a:cxn>
                <a:cxn ang="0">
                  <a:pos x="581" y="81"/>
                </a:cxn>
                <a:cxn ang="0">
                  <a:pos x="605" y="120"/>
                </a:cxn>
                <a:cxn ang="0">
                  <a:pos x="523" y="156"/>
                </a:cxn>
                <a:cxn ang="0">
                  <a:pos x="567" y="198"/>
                </a:cxn>
                <a:cxn ang="0">
                  <a:pos x="605" y="296"/>
                </a:cxn>
                <a:cxn ang="0">
                  <a:pos x="581" y="364"/>
                </a:cxn>
                <a:cxn ang="0">
                  <a:pos x="552" y="411"/>
                </a:cxn>
                <a:cxn ang="0">
                  <a:pos x="526" y="468"/>
                </a:cxn>
                <a:cxn ang="0">
                  <a:pos x="526" y="515"/>
                </a:cxn>
                <a:cxn ang="0">
                  <a:pos x="488" y="613"/>
                </a:cxn>
                <a:cxn ang="0">
                  <a:pos x="402" y="585"/>
                </a:cxn>
                <a:cxn ang="0">
                  <a:pos x="357" y="613"/>
                </a:cxn>
                <a:cxn ang="0">
                  <a:pos x="296" y="650"/>
                </a:cxn>
                <a:cxn ang="0">
                  <a:pos x="248" y="681"/>
                </a:cxn>
                <a:cxn ang="0">
                  <a:pos x="205" y="655"/>
                </a:cxn>
                <a:cxn ang="0">
                  <a:pos x="179" y="652"/>
                </a:cxn>
                <a:cxn ang="0">
                  <a:pos x="143" y="644"/>
                </a:cxn>
                <a:cxn ang="0">
                  <a:pos x="112" y="627"/>
                </a:cxn>
                <a:cxn ang="0">
                  <a:pos x="90" y="619"/>
                </a:cxn>
                <a:cxn ang="0">
                  <a:pos x="74" y="619"/>
                </a:cxn>
                <a:cxn ang="0">
                  <a:pos x="61" y="590"/>
                </a:cxn>
                <a:cxn ang="0">
                  <a:pos x="24" y="585"/>
                </a:cxn>
                <a:cxn ang="0">
                  <a:pos x="43" y="548"/>
                </a:cxn>
                <a:cxn ang="0">
                  <a:pos x="85" y="476"/>
                </a:cxn>
                <a:cxn ang="0">
                  <a:pos x="107" y="424"/>
                </a:cxn>
                <a:cxn ang="0">
                  <a:pos x="128" y="383"/>
                </a:cxn>
                <a:cxn ang="0">
                  <a:pos x="99" y="385"/>
                </a:cxn>
                <a:cxn ang="0">
                  <a:pos x="87" y="369"/>
                </a:cxn>
                <a:cxn ang="0">
                  <a:pos x="104" y="322"/>
                </a:cxn>
                <a:cxn ang="0">
                  <a:pos x="58" y="336"/>
                </a:cxn>
                <a:cxn ang="0">
                  <a:pos x="29" y="361"/>
                </a:cxn>
                <a:cxn ang="0">
                  <a:pos x="26" y="317"/>
                </a:cxn>
                <a:cxn ang="0">
                  <a:pos x="0" y="265"/>
                </a:cxn>
                <a:cxn ang="0">
                  <a:pos x="32" y="249"/>
                </a:cxn>
                <a:cxn ang="0">
                  <a:pos x="82" y="260"/>
                </a:cxn>
                <a:cxn ang="0">
                  <a:pos x="117" y="271"/>
                </a:cxn>
                <a:cxn ang="0">
                  <a:pos x="117" y="271"/>
                </a:cxn>
                <a:cxn ang="0">
                  <a:pos x="147" y="282"/>
                </a:cxn>
                <a:cxn ang="0">
                  <a:pos x="185" y="294"/>
                </a:cxn>
                <a:cxn ang="0">
                  <a:pos x="223" y="336"/>
                </a:cxn>
                <a:cxn ang="0">
                  <a:pos x="240" y="336"/>
                </a:cxn>
                <a:cxn ang="0">
                  <a:pos x="254" y="336"/>
                </a:cxn>
                <a:cxn ang="0">
                  <a:pos x="275" y="336"/>
                </a:cxn>
                <a:cxn ang="0">
                  <a:pos x="307" y="322"/>
                </a:cxn>
                <a:cxn ang="0">
                  <a:pos x="357" y="276"/>
                </a:cxn>
                <a:cxn ang="0">
                  <a:pos x="327" y="226"/>
                </a:cxn>
                <a:cxn ang="0">
                  <a:pos x="365" y="156"/>
                </a:cxn>
                <a:cxn ang="0">
                  <a:pos x="440" y="67"/>
                </a:cxn>
                <a:cxn ang="0">
                  <a:pos x="469" y="19"/>
                </a:cxn>
              </a:cxnLst>
              <a:rect l="0" t="0" r="r" b="b"/>
              <a:pathLst>
                <a:path w="617" h="695">
                  <a:moveTo>
                    <a:pt x="469" y="0"/>
                  </a:moveTo>
                  <a:lnTo>
                    <a:pt x="501" y="13"/>
                  </a:lnTo>
                  <a:lnTo>
                    <a:pt x="523" y="27"/>
                  </a:lnTo>
                  <a:lnTo>
                    <a:pt x="541" y="58"/>
                  </a:lnTo>
                  <a:lnTo>
                    <a:pt x="547" y="75"/>
                  </a:lnTo>
                  <a:lnTo>
                    <a:pt x="547" y="81"/>
                  </a:lnTo>
                  <a:lnTo>
                    <a:pt x="570" y="81"/>
                  </a:lnTo>
                  <a:lnTo>
                    <a:pt x="581" y="81"/>
                  </a:lnTo>
                  <a:lnTo>
                    <a:pt x="590" y="89"/>
                  </a:lnTo>
                  <a:lnTo>
                    <a:pt x="601" y="97"/>
                  </a:lnTo>
                  <a:lnTo>
                    <a:pt x="605" y="112"/>
                  </a:lnTo>
                  <a:lnTo>
                    <a:pt x="605" y="120"/>
                  </a:lnTo>
                  <a:lnTo>
                    <a:pt x="581" y="132"/>
                  </a:lnTo>
                  <a:lnTo>
                    <a:pt x="562" y="137"/>
                  </a:lnTo>
                  <a:lnTo>
                    <a:pt x="530" y="151"/>
                  </a:lnTo>
                  <a:lnTo>
                    <a:pt x="523" y="156"/>
                  </a:lnTo>
                  <a:lnTo>
                    <a:pt x="526" y="172"/>
                  </a:lnTo>
                  <a:lnTo>
                    <a:pt x="541" y="177"/>
                  </a:lnTo>
                  <a:lnTo>
                    <a:pt x="559" y="190"/>
                  </a:lnTo>
                  <a:lnTo>
                    <a:pt x="567" y="198"/>
                  </a:lnTo>
                  <a:lnTo>
                    <a:pt x="573" y="224"/>
                  </a:lnTo>
                  <a:lnTo>
                    <a:pt x="590" y="252"/>
                  </a:lnTo>
                  <a:lnTo>
                    <a:pt x="605" y="279"/>
                  </a:lnTo>
                  <a:lnTo>
                    <a:pt x="605" y="296"/>
                  </a:lnTo>
                  <a:lnTo>
                    <a:pt x="613" y="319"/>
                  </a:lnTo>
                  <a:lnTo>
                    <a:pt x="616" y="333"/>
                  </a:lnTo>
                  <a:lnTo>
                    <a:pt x="605" y="352"/>
                  </a:lnTo>
                  <a:lnTo>
                    <a:pt x="581" y="364"/>
                  </a:lnTo>
                  <a:lnTo>
                    <a:pt x="559" y="377"/>
                  </a:lnTo>
                  <a:lnTo>
                    <a:pt x="547" y="385"/>
                  </a:lnTo>
                  <a:lnTo>
                    <a:pt x="549" y="403"/>
                  </a:lnTo>
                  <a:lnTo>
                    <a:pt x="552" y="411"/>
                  </a:lnTo>
                  <a:lnTo>
                    <a:pt x="552" y="422"/>
                  </a:lnTo>
                  <a:lnTo>
                    <a:pt x="541" y="437"/>
                  </a:lnTo>
                  <a:lnTo>
                    <a:pt x="536" y="453"/>
                  </a:lnTo>
                  <a:lnTo>
                    <a:pt x="526" y="468"/>
                  </a:lnTo>
                  <a:lnTo>
                    <a:pt x="526" y="481"/>
                  </a:lnTo>
                  <a:lnTo>
                    <a:pt x="526" y="499"/>
                  </a:lnTo>
                  <a:lnTo>
                    <a:pt x="520" y="504"/>
                  </a:lnTo>
                  <a:lnTo>
                    <a:pt x="526" y="515"/>
                  </a:lnTo>
                  <a:lnTo>
                    <a:pt x="506" y="535"/>
                  </a:lnTo>
                  <a:lnTo>
                    <a:pt x="506" y="571"/>
                  </a:lnTo>
                  <a:lnTo>
                    <a:pt x="501" y="588"/>
                  </a:lnTo>
                  <a:lnTo>
                    <a:pt x="488" y="613"/>
                  </a:lnTo>
                  <a:lnTo>
                    <a:pt x="483" y="619"/>
                  </a:lnTo>
                  <a:lnTo>
                    <a:pt x="451" y="598"/>
                  </a:lnTo>
                  <a:lnTo>
                    <a:pt x="423" y="588"/>
                  </a:lnTo>
                  <a:lnTo>
                    <a:pt x="402" y="585"/>
                  </a:lnTo>
                  <a:lnTo>
                    <a:pt x="384" y="579"/>
                  </a:lnTo>
                  <a:lnTo>
                    <a:pt x="365" y="590"/>
                  </a:lnTo>
                  <a:lnTo>
                    <a:pt x="365" y="594"/>
                  </a:lnTo>
                  <a:lnTo>
                    <a:pt x="357" y="613"/>
                  </a:lnTo>
                  <a:lnTo>
                    <a:pt x="341" y="635"/>
                  </a:lnTo>
                  <a:lnTo>
                    <a:pt x="327" y="650"/>
                  </a:lnTo>
                  <a:lnTo>
                    <a:pt x="307" y="650"/>
                  </a:lnTo>
                  <a:lnTo>
                    <a:pt x="296" y="650"/>
                  </a:lnTo>
                  <a:lnTo>
                    <a:pt x="287" y="650"/>
                  </a:lnTo>
                  <a:lnTo>
                    <a:pt x="269" y="658"/>
                  </a:lnTo>
                  <a:lnTo>
                    <a:pt x="261" y="672"/>
                  </a:lnTo>
                  <a:lnTo>
                    <a:pt x="248" y="681"/>
                  </a:lnTo>
                  <a:lnTo>
                    <a:pt x="232" y="694"/>
                  </a:lnTo>
                  <a:lnTo>
                    <a:pt x="212" y="694"/>
                  </a:lnTo>
                  <a:lnTo>
                    <a:pt x="203" y="675"/>
                  </a:lnTo>
                  <a:lnTo>
                    <a:pt x="205" y="655"/>
                  </a:lnTo>
                  <a:lnTo>
                    <a:pt x="203" y="644"/>
                  </a:lnTo>
                  <a:lnTo>
                    <a:pt x="197" y="635"/>
                  </a:lnTo>
                  <a:lnTo>
                    <a:pt x="191" y="632"/>
                  </a:lnTo>
                  <a:lnTo>
                    <a:pt x="179" y="652"/>
                  </a:lnTo>
                  <a:lnTo>
                    <a:pt x="176" y="658"/>
                  </a:lnTo>
                  <a:lnTo>
                    <a:pt x="168" y="658"/>
                  </a:lnTo>
                  <a:lnTo>
                    <a:pt x="157" y="652"/>
                  </a:lnTo>
                  <a:lnTo>
                    <a:pt x="143" y="644"/>
                  </a:lnTo>
                  <a:lnTo>
                    <a:pt x="133" y="652"/>
                  </a:lnTo>
                  <a:lnTo>
                    <a:pt x="122" y="652"/>
                  </a:lnTo>
                  <a:lnTo>
                    <a:pt x="117" y="652"/>
                  </a:lnTo>
                  <a:lnTo>
                    <a:pt x="112" y="627"/>
                  </a:lnTo>
                  <a:lnTo>
                    <a:pt x="110" y="627"/>
                  </a:lnTo>
                  <a:lnTo>
                    <a:pt x="99" y="619"/>
                  </a:lnTo>
                  <a:lnTo>
                    <a:pt x="87" y="619"/>
                  </a:lnTo>
                  <a:lnTo>
                    <a:pt x="90" y="619"/>
                  </a:lnTo>
                  <a:lnTo>
                    <a:pt x="87" y="619"/>
                  </a:lnTo>
                  <a:lnTo>
                    <a:pt x="85" y="619"/>
                  </a:lnTo>
                  <a:lnTo>
                    <a:pt x="76" y="619"/>
                  </a:lnTo>
                  <a:lnTo>
                    <a:pt x="74" y="619"/>
                  </a:lnTo>
                  <a:lnTo>
                    <a:pt x="64" y="619"/>
                  </a:lnTo>
                  <a:lnTo>
                    <a:pt x="61" y="619"/>
                  </a:lnTo>
                  <a:lnTo>
                    <a:pt x="55" y="605"/>
                  </a:lnTo>
                  <a:lnTo>
                    <a:pt x="61" y="590"/>
                  </a:lnTo>
                  <a:lnTo>
                    <a:pt x="50" y="585"/>
                  </a:lnTo>
                  <a:lnTo>
                    <a:pt x="47" y="585"/>
                  </a:lnTo>
                  <a:lnTo>
                    <a:pt x="40" y="585"/>
                  </a:lnTo>
                  <a:lnTo>
                    <a:pt x="24" y="585"/>
                  </a:lnTo>
                  <a:lnTo>
                    <a:pt x="21" y="585"/>
                  </a:lnTo>
                  <a:lnTo>
                    <a:pt x="18" y="569"/>
                  </a:lnTo>
                  <a:lnTo>
                    <a:pt x="35" y="557"/>
                  </a:lnTo>
                  <a:lnTo>
                    <a:pt x="43" y="548"/>
                  </a:lnTo>
                  <a:lnTo>
                    <a:pt x="50" y="540"/>
                  </a:lnTo>
                  <a:lnTo>
                    <a:pt x="55" y="512"/>
                  </a:lnTo>
                  <a:lnTo>
                    <a:pt x="61" y="492"/>
                  </a:lnTo>
                  <a:lnTo>
                    <a:pt x="85" y="476"/>
                  </a:lnTo>
                  <a:lnTo>
                    <a:pt x="99" y="476"/>
                  </a:lnTo>
                  <a:lnTo>
                    <a:pt x="99" y="453"/>
                  </a:lnTo>
                  <a:lnTo>
                    <a:pt x="101" y="437"/>
                  </a:lnTo>
                  <a:lnTo>
                    <a:pt x="107" y="424"/>
                  </a:lnTo>
                  <a:lnTo>
                    <a:pt x="130" y="408"/>
                  </a:lnTo>
                  <a:lnTo>
                    <a:pt x="139" y="398"/>
                  </a:lnTo>
                  <a:lnTo>
                    <a:pt x="133" y="389"/>
                  </a:lnTo>
                  <a:lnTo>
                    <a:pt x="128" y="383"/>
                  </a:lnTo>
                  <a:lnTo>
                    <a:pt x="125" y="377"/>
                  </a:lnTo>
                  <a:lnTo>
                    <a:pt x="122" y="377"/>
                  </a:lnTo>
                  <a:lnTo>
                    <a:pt x="110" y="377"/>
                  </a:lnTo>
                  <a:lnTo>
                    <a:pt x="99" y="385"/>
                  </a:lnTo>
                  <a:lnTo>
                    <a:pt x="93" y="395"/>
                  </a:lnTo>
                  <a:lnTo>
                    <a:pt x="82" y="395"/>
                  </a:lnTo>
                  <a:lnTo>
                    <a:pt x="87" y="383"/>
                  </a:lnTo>
                  <a:lnTo>
                    <a:pt x="87" y="369"/>
                  </a:lnTo>
                  <a:lnTo>
                    <a:pt x="96" y="361"/>
                  </a:lnTo>
                  <a:lnTo>
                    <a:pt x="104" y="341"/>
                  </a:lnTo>
                  <a:lnTo>
                    <a:pt x="107" y="336"/>
                  </a:lnTo>
                  <a:lnTo>
                    <a:pt x="104" y="322"/>
                  </a:lnTo>
                  <a:lnTo>
                    <a:pt x="85" y="317"/>
                  </a:lnTo>
                  <a:lnTo>
                    <a:pt x="74" y="313"/>
                  </a:lnTo>
                  <a:lnTo>
                    <a:pt x="61" y="322"/>
                  </a:lnTo>
                  <a:lnTo>
                    <a:pt x="58" y="336"/>
                  </a:lnTo>
                  <a:lnTo>
                    <a:pt x="50" y="352"/>
                  </a:lnTo>
                  <a:lnTo>
                    <a:pt x="40" y="361"/>
                  </a:lnTo>
                  <a:lnTo>
                    <a:pt x="37" y="361"/>
                  </a:lnTo>
                  <a:lnTo>
                    <a:pt x="29" y="361"/>
                  </a:lnTo>
                  <a:lnTo>
                    <a:pt x="26" y="344"/>
                  </a:lnTo>
                  <a:lnTo>
                    <a:pt x="21" y="336"/>
                  </a:lnTo>
                  <a:lnTo>
                    <a:pt x="21" y="319"/>
                  </a:lnTo>
                  <a:lnTo>
                    <a:pt x="26" y="317"/>
                  </a:lnTo>
                  <a:lnTo>
                    <a:pt x="35" y="317"/>
                  </a:lnTo>
                  <a:lnTo>
                    <a:pt x="15" y="294"/>
                  </a:lnTo>
                  <a:lnTo>
                    <a:pt x="10" y="282"/>
                  </a:lnTo>
                  <a:lnTo>
                    <a:pt x="0" y="265"/>
                  </a:lnTo>
                  <a:lnTo>
                    <a:pt x="10" y="260"/>
                  </a:lnTo>
                  <a:lnTo>
                    <a:pt x="12" y="252"/>
                  </a:lnTo>
                  <a:lnTo>
                    <a:pt x="12" y="249"/>
                  </a:lnTo>
                  <a:lnTo>
                    <a:pt x="32" y="249"/>
                  </a:lnTo>
                  <a:lnTo>
                    <a:pt x="47" y="249"/>
                  </a:lnTo>
                  <a:lnTo>
                    <a:pt x="50" y="249"/>
                  </a:lnTo>
                  <a:lnTo>
                    <a:pt x="58" y="260"/>
                  </a:lnTo>
                  <a:lnTo>
                    <a:pt x="82" y="260"/>
                  </a:lnTo>
                  <a:lnTo>
                    <a:pt x="79" y="265"/>
                  </a:lnTo>
                  <a:lnTo>
                    <a:pt x="85" y="265"/>
                  </a:lnTo>
                  <a:lnTo>
                    <a:pt x="93" y="271"/>
                  </a:lnTo>
                  <a:lnTo>
                    <a:pt x="117" y="271"/>
                  </a:lnTo>
                  <a:lnTo>
                    <a:pt x="96" y="271"/>
                  </a:lnTo>
                  <a:lnTo>
                    <a:pt x="104" y="271"/>
                  </a:lnTo>
                  <a:lnTo>
                    <a:pt x="107" y="271"/>
                  </a:lnTo>
                  <a:lnTo>
                    <a:pt x="117" y="271"/>
                  </a:lnTo>
                  <a:lnTo>
                    <a:pt x="125" y="271"/>
                  </a:lnTo>
                  <a:lnTo>
                    <a:pt x="136" y="263"/>
                  </a:lnTo>
                  <a:lnTo>
                    <a:pt x="136" y="274"/>
                  </a:lnTo>
                  <a:lnTo>
                    <a:pt x="147" y="282"/>
                  </a:lnTo>
                  <a:lnTo>
                    <a:pt x="147" y="294"/>
                  </a:lnTo>
                  <a:lnTo>
                    <a:pt x="171" y="294"/>
                  </a:lnTo>
                  <a:lnTo>
                    <a:pt x="179" y="291"/>
                  </a:lnTo>
                  <a:lnTo>
                    <a:pt x="185" y="294"/>
                  </a:lnTo>
                  <a:lnTo>
                    <a:pt x="197" y="310"/>
                  </a:lnTo>
                  <a:lnTo>
                    <a:pt x="203" y="322"/>
                  </a:lnTo>
                  <a:lnTo>
                    <a:pt x="215" y="336"/>
                  </a:lnTo>
                  <a:lnTo>
                    <a:pt x="223" y="336"/>
                  </a:lnTo>
                  <a:lnTo>
                    <a:pt x="226" y="336"/>
                  </a:lnTo>
                  <a:lnTo>
                    <a:pt x="232" y="336"/>
                  </a:lnTo>
                  <a:lnTo>
                    <a:pt x="237" y="336"/>
                  </a:lnTo>
                  <a:lnTo>
                    <a:pt x="240" y="336"/>
                  </a:lnTo>
                  <a:lnTo>
                    <a:pt x="243" y="336"/>
                  </a:lnTo>
                  <a:lnTo>
                    <a:pt x="246" y="336"/>
                  </a:lnTo>
                  <a:lnTo>
                    <a:pt x="248" y="336"/>
                  </a:lnTo>
                  <a:lnTo>
                    <a:pt x="254" y="336"/>
                  </a:lnTo>
                  <a:lnTo>
                    <a:pt x="258" y="336"/>
                  </a:lnTo>
                  <a:lnTo>
                    <a:pt x="261" y="336"/>
                  </a:lnTo>
                  <a:lnTo>
                    <a:pt x="269" y="336"/>
                  </a:lnTo>
                  <a:lnTo>
                    <a:pt x="275" y="336"/>
                  </a:lnTo>
                  <a:lnTo>
                    <a:pt x="282" y="336"/>
                  </a:lnTo>
                  <a:lnTo>
                    <a:pt x="293" y="336"/>
                  </a:lnTo>
                  <a:lnTo>
                    <a:pt x="296" y="336"/>
                  </a:lnTo>
                  <a:lnTo>
                    <a:pt x="307" y="322"/>
                  </a:lnTo>
                  <a:lnTo>
                    <a:pt x="318" y="317"/>
                  </a:lnTo>
                  <a:lnTo>
                    <a:pt x="341" y="317"/>
                  </a:lnTo>
                  <a:lnTo>
                    <a:pt x="354" y="294"/>
                  </a:lnTo>
                  <a:lnTo>
                    <a:pt x="357" y="276"/>
                  </a:lnTo>
                  <a:lnTo>
                    <a:pt x="341" y="268"/>
                  </a:lnTo>
                  <a:lnTo>
                    <a:pt x="341" y="255"/>
                  </a:lnTo>
                  <a:lnTo>
                    <a:pt x="341" y="243"/>
                  </a:lnTo>
                  <a:lnTo>
                    <a:pt x="327" y="226"/>
                  </a:lnTo>
                  <a:lnTo>
                    <a:pt x="333" y="216"/>
                  </a:lnTo>
                  <a:lnTo>
                    <a:pt x="339" y="190"/>
                  </a:lnTo>
                  <a:lnTo>
                    <a:pt x="350" y="164"/>
                  </a:lnTo>
                  <a:lnTo>
                    <a:pt x="365" y="156"/>
                  </a:lnTo>
                  <a:lnTo>
                    <a:pt x="387" y="137"/>
                  </a:lnTo>
                  <a:lnTo>
                    <a:pt x="405" y="115"/>
                  </a:lnTo>
                  <a:lnTo>
                    <a:pt x="411" y="84"/>
                  </a:lnTo>
                  <a:lnTo>
                    <a:pt x="440" y="67"/>
                  </a:lnTo>
                  <a:lnTo>
                    <a:pt x="454" y="67"/>
                  </a:lnTo>
                  <a:lnTo>
                    <a:pt x="459" y="53"/>
                  </a:lnTo>
                  <a:lnTo>
                    <a:pt x="463" y="27"/>
                  </a:lnTo>
                  <a:lnTo>
                    <a:pt x="469" y="19"/>
                  </a:lnTo>
                  <a:lnTo>
                    <a:pt x="472" y="8"/>
                  </a:lnTo>
                  <a:lnTo>
                    <a:pt x="469" y="8"/>
                  </a:lnTo>
                  <a:lnTo>
                    <a:pt x="469"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8" name="Freeform 9"/>
            <p:cNvSpPr>
              <a:spLocks/>
            </p:cNvSpPr>
            <p:nvPr/>
          </p:nvSpPr>
          <p:spPr bwMode="auto">
            <a:xfrm>
              <a:off x="741" y="1194"/>
              <a:ext cx="1149" cy="1158"/>
            </a:xfrm>
            <a:custGeom>
              <a:avLst/>
              <a:gdLst/>
              <a:ahLst/>
              <a:cxnLst>
                <a:cxn ang="0">
                  <a:pos x="272" y="71"/>
                </a:cxn>
                <a:cxn ang="0">
                  <a:pos x="300" y="167"/>
                </a:cxn>
                <a:cxn ang="0">
                  <a:pos x="279" y="232"/>
                </a:cxn>
                <a:cxn ang="0">
                  <a:pos x="235" y="292"/>
                </a:cxn>
                <a:cxn ang="0">
                  <a:pos x="224" y="385"/>
                </a:cxn>
                <a:cxn ang="0">
                  <a:pos x="250" y="485"/>
                </a:cxn>
                <a:cxn ang="0">
                  <a:pos x="364" y="524"/>
                </a:cxn>
                <a:cxn ang="0">
                  <a:pos x="492" y="446"/>
                </a:cxn>
                <a:cxn ang="0">
                  <a:pos x="502" y="381"/>
                </a:cxn>
                <a:cxn ang="0">
                  <a:pos x="586" y="350"/>
                </a:cxn>
                <a:cxn ang="0">
                  <a:pos x="664" y="286"/>
                </a:cxn>
                <a:cxn ang="0">
                  <a:pos x="705" y="275"/>
                </a:cxn>
                <a:cxn ang="0">
                  <a:pos x="744" y="275"/>
                </a:cxn>
                <a:cxn ang="0">
                  <a:pos x="786" y="271"/>
                </a:cxn>
                <a:cxn ang="0">
                  <a:pos x="852" y="307"/>
                </a:cxn>
                <a:cxn ang="0">
                  <a:pos x="906" y="350"/>
                </a:cxn>
                <a:cxn ang="0">
                  <a:pos x="924" y="411"/>
                </a:cxn>
                <a:cxn ang="0">
                  <a:pos x="903" y="506"/>
                </a:cxn>
                <a:cxn ang="0">
                  <a:pos x="950" y="539"/>
                </a:cxn>
                <a:cxn ang="0">
                  <a:pos x="968" y="618"/>
                </a:cxn>
                <a:cxn ang="0">
                  <a:pos x="1072" y="589"/>
                </a:cxn>
                <a:cxn ang="0">
                  <a:pos x="1148" y="578"/>
                </a:cxn>
                <a:cxn ang="0">
                  <a:pos x="1119" y="667"/>
                </a:cxn>
                <a:cxn ang="0">
                  <a:pos x="1061" y="721"/>
                </a:cxn>
                <a:cxn ang="0">
                  <a:pos x="1017" y="764"/>
                </a:cxn>
                <a:cxn ang="0">
                  <a:pos x="954" y="818"/>
                </a:cxn>
                <a:cxn ang="0">
                  <a:pos x="932" y="881"/>
                </a:cxn>
                <a:cxn ang="0">
                  <a:pos x="892" y="1017"/>
                </a:cxn>
                <a:cxn ang="0">
                  <a:pos x="811" y="1084"/>
                </a:cxn>
                <a:cxn ang="0">
                  <a:pos x="683" y="1092"/>
                </a:cxn>
                <a:cxn ang="0">
                  <a:pos x="606" y="1103"/>
                </a:cxn>
                <a:cxn ang="0">
                  <a:pos x="533" y="1078"/>
                </a:cxn>
                <a:cxn ang="0">
                  <a:pos x="506" y="1125"/>
                </a:cxn>
                <a:cxn ang="0">
                  <a:pos x="452" y="1142"/>
                </a:cxn>
                <a:cxn ang="0">
                  <a:pos x="360" y="1149"/>
                </a:cxn>
                <a:cxn ang="0">
                  <a:pos x="324" y="1053"/>
                </a:cxn>
                <a:cxn ang="0">
                  <a:pos x="304" y="999"/>
                </a:cxn>
                <a:cxn ang="0">
                  <a:pos x="257" y="931"/>
                </a:cxn>
                <a:cxn ang="0">
                  <a:pos x="154" y="946"/>
                </a:cxn>
                <a:cxn ang="0">
                  <a:pos x="111" y="900"/>
                </a:cxn>
                <a:cxn ang="0">
                  <a:pos x="95" y="799"/>
                </a:cxn>
                <a:cxn ang="0">
                  <a:pos x="93" y="696"/>
                </a:cxn>
                <a:cxn ang="0">
                  <a:pos x="133" y="610"/>
                </a:cxn>
                <a:cxn ang="0">
                  <a:pos x="202" y="638"/>
                </a:cxn>
                <a:cxn ang="0">
                  <a:pos x="136" y="528"/>
                </a:cxn>
                <a:cxn ang="0">
                  <a:pos x="73" y="446"/>
                </a:cxn>
                <a:cxn ang="0">
                  <a:pos x="0" y="374"/>
                </a:cxn>
                <a:cxn ang="0">
                  <a:pos x="93" y="236"/>
                </a:cxn>
                <a:cxn ang="0">
                  <a:pos x="93" y="329"/>
                </a:cxn>
                <a:cxn ang="0">
                  <a:pos x="151" y="311"/>
                </a:cxn>
                <a:cxn ang="0">
                  <a:pos x="144" y="225"/>
                </a:cxn>
                <a:cxn ang="0">
                  <a:pos x="136" y="160"/>
                </a:cxn>
                <a:cxn ang="0">
                  <a:pos x="66" y="117"/>
                </a:cxn>
                <a:cxn ang="0">
                  <a:pos x="133" y="57"/>
                </a:cxn>
                <a:cxn ang="0">
                  <a:pos x="191" y="57"/>
                </a:cxn>
              </a:cxnLst>
              <a:rect l="0" t="0" r="r" b="b"/>
              <a:pathLst>
                <a:path w="1149" h="1158">
                  <a:moveTo>
                    <a:pt x="246" y="0"/>
                  </a:moveTo>
                  <a:lnTo>
                    <a:pt x="261" y="0"/>
                  </a:lnTo>
                  <a:lnTo>
                    <a:pt x="275" y="7"/>
                  </a:lnTo>
                  <a:lnTo>
                    <a:pt x="268" y="39"/>
                  </a:lnTo>
                  <a:lnTo>
                    <a:pt x="272" y="71"/>
                  </a:lnTo>
                  <a:lnTo>
                    <a:pt x="275" y="78"/>
                  </a:lnTo>
                  <a:lnTo>
                    <a:pt x="297" y="96"/>
                  </a:lnTo>
                  <a:lnTo>
                    <a:pt x="315" y="110"/>
                  </a:lnTo>
                  <a:lnTo>
                    <a:pt x="315" y="136"/>
                  </a:lnTo>
                  <a:lnTo>
                    <a:pt x="300" y="167"/>
                  </a:lnTo>
                  <a:lnTo>
                    <a:pt x="290" y="178"/>
                  </a:lnTo>
                  <a:lnTo>
                    <a:pt x="279" y="186"/>
                  </a:lnTo>
                  <a:lnTo>
                    <a:pt x="275" y="207"/>
                  </a:lnTo>
                  <a:lnTo>
                    <a:pt x="268" y="221"/>
                  </a:lnTo>
                  <a:lnTo>
                    <a:pt x="279" y="232"/>
                  </a:lnTo>
                  <a:lnTo>
                    <a:pt x="275" y="253"/>
                  </a:lnTo>
                  <a:lnTo>
                    <a:pt x="264" y="257"/>
                  </a:lnTo>
                  <a:lnTo>
                    <a:pt x="250" y="279"/>
                  </a:lnTo>
                  <a:lnTo>
                    <a:pt x="235" y="282"/>
                  </a:lnTo>
                  <a:lnTo>
                    <a:pt x="235" y="292"/>
                  </a:lnTo>
                  <a:lnTo>
                    <a:pt x="231" y="321"/>
                  </a:lnTo>
                  <a:lnTo>
                    <a:pt x="231" y="342"/>
                  </a:lnTo>
                  <a:lnTo>
                    <a:pt x="220" y="342"/>
                  </a:lnTo>
                  <a:lnTo>
                    <a:pt x="228" y="364"/>
                  </a:lnTo>
                  <a:lnTo>
                    <a:pt x="224" y="385"/>
                  </a:lnTo>
                  <a:lnTo>
                    <a:pt x="228" y="400"/>
                  </a:lnTo>
                  <a:lnTo>
                    <a:pt x="231" y="432"/>
                  </a:lnTo>
                  <a:lnTo>
                    <a:pt x="224" y="439"/>
                  </a:lnTo>
                  <a:lnTo>
                    <a:pt x="224" y="461"/>
                  </a:lnTo>
                  <a:lnTo>
                    <a:pt x="250" y="485"/>
                  </a:lnTo>
                  <a:lnTo>
                    <a:pt x="275" y="506"/>
                  </a:lnTo>
                  <a:lnTo>
                    <a:pt x="300" y="532"/>
                  </a:lnTo>
                  <a:lnTo>
                    <a:pt x="320" y="532"/>
                  </a:lnTo>
                  <a:lnTo>
                    <a:pt x="349" y="532"/>
                  </a:lnTo>
                  <a:lnTo>
                    <a:pt x="364" y="524"/>
                  </a:lnTo>
                  <a:lnTo>
                    <a:pt x="389" y="502"/>
                  </a:lnTo>
                  <a:lnTo>
                    <a:pt x="411" y="506"/>
                  </a:lnTo>
                  <a:lnTo>
                    <a:pt x="448" y="506"/>
                  </a:lnTo>
                  <a:lnTo>
                    <a:pt x="481" y="475"/>
                  </a:lnTo>
                  <a:lnTo>
                    <a:pt x="492" y="446"/>
                  </a:lnTo>
                  <a:lnTo>
                    <a:pt x="481" y="407"/>
                  </a:lnTo>
                  <a:lnTo>
                    <a:pt x="510" y="378"/>
                  </a:lnTo>
                  <a:lnTo>
                    <a:pt x="550" y="378"/>
                  </a:lnTo>
                  <a:lnTo>
                    <a:pt x="495" y="381"/>
                  </a:lnTo>
                  <a:lnTo>
                    <a:pt x="502" y="381"/>
                  </a:lnTo>
                  <a:lnTo>
                    <a:pt x="521" y="381"/>
                  </a:lnTo>
                  <a:lnTo>
                    <a:pt x="524" y="381"/>
                  </a:lnTo>
                  <a:lnTo>
                    <a:pt x="539" y="381"/>
                  </a:lnTo>
                  <a:lnTo>
                    <a:pt x="564" y="368"/>
                  </a:lnTo>
                  <a:lnTo>
                    <a:pt x="586" y="350"/>
                  </a:lnTo>
                  <a:lnTo>
                    <a:pt x="606" y="329"/>
                  </a:lnTo>
                  <a:lnTo>
                    <a:pt x="606" y="311"/>
                  </a:lnTo>
                  <a:lnTo>
                    <a:pt x="613" y="296"/>
                  </a:lnTo>
                  <a:lnTo>
                    <a:pt x="642" y="286"/>
                  </a:lnTo>
                  <a:lnTo>
                    <a:pt x="664" y="286"/>
                  </a:lnTo>
                  <a:lnTo>
                    <a:pt x="683" y="275"/>
                  </a:lnTo>
                  <a:lnTo>
                    <a:pt x="690" y="275"/>
                  </a:lnTo>
                  <a:lnTo>
                    <a:pt x="694" y="275"/>
                  </a:lnTo>
                  <a:lnTo>
                    <a:pt x="697" y="275"/>
                  </a:lnTo>
                  <a:lnTo>
                    <a:pt x="705" y="275"/>
                  </a:lnTo>
                  <a:lnTo>
                    <a:pt x="712" y="275"/>
                  </a:lnTo>
                  <a:lnTo>
                    <a:pt x="726" y="275"/>
                  </a:lnTo>
                  <a:lnTo>
                    <a:pt x="734" y="275"/>
                  </a:lnTo>
                  <a:lnTo>
                    <a:pt x="741" y="275"/>
                  </a:lnTo>
                  <a:lnTo>
                    <a:pt x="744" y="275"/>
                  </a:lnTo>
                  <a:lnTo>
                    <a:pt x="752" y="275"/>
                  </a:lnTo>
                  <a:lnTo>
                    <a:pt x="763" y="268"/>
                  </a:lnTo>
                  <a:lnTo>
                    <a:pt x="775" y="253"/>
                  </a:lnTo>
                  <a:lnTo>
                    <a:pt x="781" y="246"/>
                  </a:lnTo>
                  <a:lnTo>
                    <a:pt x="786" y="271"/>
                  </a:lnTo>
                  <a:lnTo>
                    <a:pt x="793" y="290"/>
                  </a:lnTo>
                  <a:lnTo>
                    <a:pt x="808" y="290"/>
                  </a:lnTo>
                  <a:lnTo>
                    <a:pt x="819" y="300"/>
                  </a:lnTo>
                  <a:lnTo>
                    <a:pt x="848" y="300"/>
                  </a:lnTo>
                  <a:lnTo>
                    <a:pt x="852" y="307"/>
                  </a:lnTo>
                  <a:lnTo>
                    <a:pt x="877" y="307"/>
                  </a:lnTo>
                  <a:lnTo>
                    <a:pt x="896" y="307"/>
                  </a:lnTo>
                  <a:lnTo>
                    <a:pt x="892" y="321"/>
                  </a:lnTo>
                  <a:lnTo>
                    <a:pt x="899" y="339"/>
                  </a:lnTo>
                  <a:lnTo>
                    <a:pt x="906" y="350"/>
                  </a:lnTo>
                  <a:lnTo>
                    <a:pt x="906" y="364"/>
                  </a:lnTo>
                  <a:lnTo>
                    <a:pt x="917" y="370"/>
                  </a:lnTo>
                  <a:lnTo>
                    <a:pt x="921" y="389"/>
                  </a:lnTo>
                  <a:lnTo>
                    <a:pt x="936" y="407"/>
                  </a:lnTo>
                  <a:lnTo>
                    <a:pt x="924" y="411"/>
                  </a:lnTo>
                  <a:lnTo>
                    <a:pt x="913" y="411"/>
                  </a:lnTo>
                  <a:lnTo>
                    <a:pt x="896" y="428"/>
                  </a:lnTo>
                  <a:lnTo>
                    <a:pt x="896" y="450"/>
                  </a:lnTo>
                  <a:lnTo>
                    <a:pt x="906" y="485"/>
                  </a:lnTo>
                  <a:lnTo>
                    <a:pt x="903" y="506"/>
                  </a:lnTo>
                  <a:lnTo>
                    <a:pt x="906" y="517"/>
                  </a:lnTo>
                  <a:lnTo>
                    <a:pt x="928" y="528"/>
                  </a:lnTo>
                  <a:lnTo>
                    <a:pt x="947" y="517"/>
                  </a:lnTo>
                  <a:lnTo>
                    <a:pt x="961" y="506"/>
                  </a:lnTo>
                  <a:lnTo>
                    <a:pt x="950" y="539"/>
                  </a:lnTo>
                  <a:lnTo>
                    <a:pt x="961" y="554"/>
                  </a:lnTo>
                  <a:lnTo>
                    <a:pt x="968" y="560"/>
                  </a:lnTo>
                  <a:lnTo>
                    <a:pt x="957" y="567"/>
                  </a:lnTo>
                  <a:lnTo>
                    <a:pt x="954" y="589"/>
                  </a:lnTo>
                  <a:lnTo>
                    <a:pt x="968" y="618"/>
                  </a:lnTo>
                  <a:lnTo>
                    <a:pt x="983" y="638"/>
                  </a:lnTo>
                  <a:lnTo>
                    <a:pt x="1021" y="638"/>
                  </a:lnTo>
                  <a:lnTo>
                    <a:pt x="1032" y="625"/>
                  </a:lnTo>
                  <a:lnTo>
                    <a:pt x="1057" y="603"/>
                  </a:lnTo>
                  <a:lnTo>
                    <a:pt x="1072" y="589"/>
                  </a:lnTo>
                  <a:lnTo>
                    <a:pt x="1101" y="586"/>
                  </a:lnTo>
                  <a:lnTo>
                    <a:pt x="1119" y="567"/>
                  </a:lnTo>
                  <a:lnTo>
                    <a:pt x="1119" y="546"/>
                  </a:lnTo>
                  <a:lnTo>
                    <a:pt x="1134" y="539"/>
                  </a:lnTo>
                  <a:lnTo>
                    <a:pt x="1148" y="578"/>
                  </a:lnTo>
                  <a:lnTo>
                    <a:pt x="1145" y="597"/>
                  </a:lnTo>
                  <a:lnTo>
                    <a:pt x="1148" y="610"/>
                  </a:lnTo>
                  <a:lnTo>
                    <a:pt x="1148" y="645"/>
                  </a:lnTo>
                  <a:lnTo>
                    <a:pt x="1123" y="664"/>
                  </a:lnTo>
                  <a:lnTo>
                    <a:pt x="1119" y="667"/>
                  </a:lnTo>
                  <a:lnTo>
                    <a:pt x="1097" y="667"/>
                  </a:lnTo>
                  <a:lnTo>
                    <a:pt x="1097" y="692"/>
                  </a:lnTo>
                  <a:lnTo>
                    <a:pt x="1094" y="710"/>
                  </a:lnTo>
                  <a:lnTo>
                    <a:pt x="1072" y="721"/>
                  </a:lnTo>
                  <a:lnTo>
                    <a:pt x="1061" y="721"/>
                  </a:lnTo>
                  <a:lnTo>
                    <a:pt x="1046" y="721"/>
                  </a:lnTo>
                  <a:lnTo>
                    <a:pt x="1043" y="721"/>
                  </a:lnTo>
                  <a:lnTo>
                    <a:pt x="1039" y="731"/>
                  </a:lnTo>
                  <a:lnTo>
                    <a:pt x="1032" y="742"/>
                  </a:lnTo>
                  <a:lnTo>
                    <a:pt x="1017" y="764"/>
                  </a:lnTo>
                  <a:lnTo>
                    <a:pt x="1001" y="764"/>
                  </a:lnTo>
                  <a:lnTo>
                    <a:pt x="976" y="785"/>
                  </a:lnTo>
                  <a:lnTo>
                    <a:pt x="965" y="799"/>
                  </a:lnTo>
                  <a:lnTo>
                    <a:pt x="954" y="799"/>
                  </a:lnTo>
                  <a:lnTo>
                    <a:pt x="954" y="818"/>
                  </a:lnTo>
                  <a:lnTo>
                    <a:pt x="957" y="835"/>
                  </a:lnTo>
                  <a:lnTo>
                    <a:pt x="957" y="850"/>
                  </a:lnTo>
                  <a:lnTo>
                    <a:pt x="954" y="857"/>
                  </a:lnTo>
                  <a:lnTo>
                    <a:pt x="954" y="871"/>
                  </a:lnTo>
                  <a:lnTo>
                    <a:pt x="932" y="881"/>
                  </a:lnTo>
                  <a:lnTo>
                    <a:pt x="928" y="904"/>
                  </a:lnTo>
                  <a:lnTo>
                    <a:pt x="903" y="924"/>
                  </a:lnTo>
                  <a:lnTo>
                    <a:pt x="888" y="943"/>
                  </a:lnTo>
                  <a:lnTo>
                    <a:pt x="877" y="978"/>
                  </a:lnTo>
                  <a:lnTo>
                    <a:pt x="892" y="1017"/>
                  </a:lnTo>
                  <a:lnTo>
                    <a:pt x="899" y="1053"/>
                  </a:lnTo>
                  <a:lnTo>
                    <a:pt x="874" y="1067"/>
                  </a:lnTo>
                  <a:lnTo>
                    <a:pt x="852" y="1071"/>
                  </a:lnTo>
                  <a:lnTo>
                    <a:pt x="837" y="1078"/>
                  </a:lnTo>
                  <a:lnTo>
                    <a:pt x="811" y="1084"/>
                  </a:lnTo>
                  <a:lnTo>
                    <a:pt x="793" y="1088"/>
                  </a:lnTo>
                  <a:lnTo>
                    <a:pt x="770" y="1088"/>
                  </a:lnTo>
                  <a:lnTo>
                    <a:pt x="755" y="1075"/>
                  </a:lnTo>
                  <a:lnTo>
                    <a:pt x="708" y="1075"/>
                  </a:lnTo>
                  <a:lnTo>
                    <a:pt x="683" y="1092"/>
                  </a:lnTo>
                  <a:lnTo>
                    <a:pt x="683" y="1110"/>
                  </a:lnTo>
                  <a:lnTo>
                    <a:pt x="661" y="1117"/>
                  </a:lnTo>
                  <a:lnTo>
                    <a:pt x="650" y="1114"/>
                  </a:lnTo>
                  <a:lnTo>
                    <a:pt x="620" y="1114"/>
                  </a:lnTo>
                  <a:lnTo>
                    <a:pt x="606" y="1103"/>
                  </a:lnTo>
                  <a:lnTo>
                    <a:pt x="591" y="1103"/>
                  </a:lnTo>
                  <a:lnTo>
                    <a:pt x="562" y="1103"/>
                  </a:lnTo>
                  <a:lnTo>
                    <a:pt x="553" y="1099"/>
                  </a:lnTo>
                  <a:lnTo>
                    <a:pt x="546" y="1088"/>
                  </a:lnTo>
                  <a:lnTo>
                    <a:pt x="533" y="1078"/>
                  </a:lnTo>
                  <a:lnTo>
                    <a:pt x="506" y="1071"/>
                  </a:lnTo>
                  <a:lnTo>
                    <a:pt x="492" y="1082"/>
                  </a:lnTo>
                  <a:lnTo>
                    <a:pt x="492" y="1099"/>
                  </a:lnTo>
                  <a:lnTo>
                    <a:pt x="459" y="1110"/>
                  </a:lnTo>
                  <a:lnTo>
                    <a:pt x="506" y="1125"/>
                  </a:lnTo>
                  <a:lnTo>
                    <a:pt x="513" y="1135"/>
                  </a:lnTo>
                  <a:lnTo>
                    <a:pt x="502" y="1153"/>
                  </a:lnTo>
                  <a:lnTo>
                    <a:pt x="473" y="1142"/>
                  </a:lnTo>
                  <a:lnTo>
                    <a:pt x="463" y="1142"/>
                  </a:lnTo>
                  <a:lnTo>
                    <a:pt x="452" y="1142"/>
                  </a:lnTo>
                  <a:lnTo>
                    <a:pt x="433" y="1157"/>
                  </a:lnTo>
                  <a:lnTo>
                    <a:pt x="389" y="1149"/>
                  </a:lnTo>
                  <a:lnTo>
                    <a:pt x="382" y="1149"/>
                  </a:lnTo>
                  <a:lnTo>
                    <a:pt x="375" y="1149"/>
                  </a:lnTo>
                  <a:lnTo>
                    <a:pt x="360" y="1149"/>
                  </a:lnTo>
                  <a:lnTo>
                    <a:pt x="353" y="1127"/>
                  </a:lnTo>
                  <a:lnTo>
                    <a:pt x="337" y="1114"/>
                  </a:lnTo>
                  <a:lnTo>
                    <a:pt x="335" y="1088"/>
                  </a:lnTo>
                  <a:lnTo>
                    <a:pt x="326" y="1064"/>
                  </a:lnTo>
                  <a:lnTo>
                    <a:pt x="324" y="1053"/>
                  </a:lnTo>
                  <a:lnTo>
                    <a:pt x="335" y="1038"/>
                  </a:lnTo>
                  <a:lnTo>
                    <a:pt x="331" y="1003"/>
                  </a:lnTo>
                  <a:lnTo>
                    <a:pt x="326" y="1003"/>
                  </a:lnTo>
                  <a:lnTo>
                    <a:pt x="315" y="999"/>
                  </a:lnTo>
                  <a:lnTo>
                    <a:pt x="304" y="999"/>
                  </a:lnTo>
                  <a:lnTo>
                    <a:pt x="290" y="985"/>
                  </a:lnTo>
                  <a:lnTo>
                    <a:pt x="290" y="946"/>
                  </a:lnTo>
                  <a:lnTo>
                    <a:pt x="282" y="943"/>
                  </a:lnTo>
                  <a:lnTo>
                    <a:pt x="275" y="931"/>
                  </a:lnTo>
                  <a:lnTo>
                    <a:pt x="257" y="931"/>
                  </a:lnTo>
                  <a:lnTo>
                    <a:pt x="242" y="931"/>
                  </a:lnTo>
                  <a:lnTo>
                    <a:pt x="217" y="946"/>
                  </a:lnTo>
                  <a:lnTo>
                    <a:pt x="198" y="946"/>
                  </a:lnTo>
                  <a:lnTo>
                    <a:pt x="187" y="946"/>
                  </a:lnTo>
                  <a:lnTo>
                    <a:pt x="154" y="946"/>
                  </a:lnTo>
                  <a:lnTo>
                    <a:pt x="144" y="939"/>
                  </a:lnTo>
                  <a:lnTo>
                    <a:pt x="124" y="939"/>
                  </a:lnTo>
                  <a:lnTo>
                    <a:pt x="115" y="939"/>
                  </a:lnTo>
                  <a:lnTo>
                    <a:pt x="118" y="921"/>
                  </a:lnTo>
                  <a:lnTo>
                    <a:pt x="111" y="900"/>
                  </a:lnTo>
                  <a:lnTo>
                    <a:pt x="122" y="871"/>
                  </a:lnTo>
                  <a:lnTo>
                    <a:pt x="122" y="853"/>
                  </a:lnTo>
                  <a:lnTo>
                    <a:pt x="122" y="824"/>
                  </a:lnTo>
                  <a:lnTo>
                    <a:pt x="107" y="820"/>
                  </a:lnTo>
                  <a:lnTo>
                    <a:pt x="95" y="799"/>
                  </a:lnTo>
                  <a:lnTo>
                    <a:pt x="77" y="785"/>
                  </a:lnTo>
                  <a:lnTo>
                    <a:pt x="62" y="757"/>
                  </a:lnTo>
                  <a:lnTo>
                    <a:pt x="62" y="735"/>
                  </a:lnTo>
                  <a:lnTo>
                    <a:pt x="84" y="714"/>
                  </a:lnTo>
                  <a:lnTo>
                    <a:pt x="93" y="696"/>
                  </a:lnTo>
                  <a:lnTo>
                    <a:pt x="100" y="682"/>
                  </a:lnTo>
                  <a:lnTo>
                    <a:pt x="93" y="656"/>
                  </a:lnTo>
                  <a:lnTo>
                    <a:pt x="89" y="632"/>
                  </a:lnTo>
                  <a:lnTo>
                    <a:pt x="95" y="603"/>
                  </a:lnTo>
                  <a:lnTo>
                    <a:pt x="133" y="610"/>
                  </a:lnTo>
                  <a:lnTo>
                    <a:pt x="147" y="632"/>
                  </a:lnTo>
                  <a:lnTo>
                    <a:pt x="151" y="645"/>
                  </a:lnTo>
                  <a:lnTo>
                    <a:pt x="176" y="667"/>
                  </a:lnTo>
                  <a:lnTo>
                    <a:pt x="209" y="645"/>
                  </a:lnTo>
                  <a:lnTo>
                    <a:pt x="202" y="638"/>
                  </a:lnTo>
                  <a:lnTo>
                    <a:pt x="191" y="629"/>
                  </a:lnTo>
                  <a:lnTo>
                    <a:pt x="195" y="589"/>
                  </a:lnTo>
                  <a:lnTo>
                    <a:pt x="169" y="571"/>
                  </a:lnTo>
                  <a:lnTo>
                    <a:pt x="162" y="539"/>
                  </a:lnTo>
                  <a:lnTo>
                    <a:pt x="136" y="528"/>
                  </a:lnTo>
                  <a:lnTo>
                    <a:pt x="136" y="513"/>
                  </a:lnTo>
                  <a:lnTo>
                    <a:pt x="107" y="502"/>
                  </a:lnTo>
                  <a:lnTo>
                    <a:pt x="62" y="496"/>
                  </a:lnTo>
                  <a:lnTo>
                    <a:pt x="71" y="463"/>
                  </a:lnTo>
                  <a:lnTo>
                    <a:pt x="73" y="446"/>
                  </a:lnTo>
                  <a:lnTo>
                    <a:pt x="59" y="424"/>
                  </a:lnTo>
                  <a:lnTo>
                    <a:pt x="44" y="422"/>
                  </a:lnTo>
                  <a:lnTo>
                    <a:pt x="18" y="411"/>
                  </a:lnTo>
                  <a:lnTo>
                    <a:pt x="11" y="403"/>
                  </a:lnTo>
                  <a:lnTo>
                    <a:pt x="0" y="374"/>
                  </a:lnTo>
                  <a:lnTo>
                    <a:pt x="7" y="339"/>
                  </a:lnTo>
                  <a:lnTo>
                    <a:pt x="51" y="296"/>
                  </a:lnTo>
                  <a:lnTo>
                    <a:pt x="66" y="268"/>
                  </a:lnTo>
                  <a:lnTo>
                    <a:pt x="77" y="236"/>
                  </a:lnTo>
                  <a:lnTo>
                    <a:pt x="93" y="236"/>
                  </a:lnTo>
                  <a:lnTo>
                    <a:pt x="102" y="253"/>
                  </a:lnTo>
                  <a:lnTo>
                    <a:pt x="95" y="271"/>
                  </a:lnTo>
                  <a:lnTo>
                    <a:pt x="84" y="292"/>
                  </a:lnTo>
                  <a:lnTo>
                    <a:pt x="77" y="321"/>
                  </a:lnTo>
                  <a:lnTo>
                    <a:pt x="93" y="329"/>
                  </a:lnTo>
                  <a:lnTo>
                    <a:pt x="111" y="333"/>
                  </a:lnTo>
                  <a:lnTo>
                    <a:pt x="122" y="333"/>
                  </a:lnTo>
                  <a:lnTo>
                    <a:pt x="136" y="325"/>
                  </a:lnTo>
                  <a:lnTo>
                    <a:pt x="140" y="314"/>
                  </a:lnTo>
                  <a:lnTo>
                    <a:pt x="151" y="311"/>
                  </a:lnTo>
                  <a:lnTo>
                    <a:pt x="169" y="290"/>
                  </a:lnTo>
                  <a:lnTo>
                    <a:pt x="154" y="279"/>
                  </a:lnTo>
                  <a:lnTo>
                    <a:pt x="147" y="257"/>
                  </a:lnTo>
                  <a:lnTo>
                    <a:pt x="151" y="232"/>
                  </a:lnTo>
                  <a:lnTo>
                    <a:pt x="144" y="225"/>
                  </a:lnTo>
                  <a:lnTo>
                    <a:pt x="140" y="207"/>
                  </a:lnTo>
                  <a:lnTo>
                    <a:pt x="136" y="203"/>
                  </a:lnTo>
                  <a:lnTo>
                    <a:pt x="140" y="193"/>
                  </a:lnTo>
                  <a:lnTo>
                    <a:pt x="136" y="171"/>
                  </a:lnTo>
                  <a:lnTo>
                    <a:pt x="136" y="160"/>
                  </a:lnTo>
                  <a:lnTo>
                    <a:pt x="136" y="143"/>
                  </a:lnTo>
                  <a:lnTo>
                    <a:pt x="129" y="132"/>
                  </a:lnTo>
                  <a:lnTo>
                    <a:pt x="107" y="128"/>
                  </a:lnTo>
                  <a:lnTo>
                    <a:pt x="95" y="125"/>
                  </a:lnTo>
                  <a:lnTo>
                    <a:pt x="66" y="117"/>
                  </a:lnTo>
                  <a:lnTo>
                    <a:pt x="55" y="117"/>
                  </a:lnTo>
                  <a:lnTo>
                    <a:pt x="62" y="109"/>
                  </a:lnTo>
                  <a:lnTo>
                    <a:pt x="82" y="100"/>
                  </a:lnTo>
                  <a:lnTo>
                    <a:pt x="107" y="78"/>
                  </a:lnTo>
                  <a:lnTo>
                    <a:pt x="133" y="57"/>
                  </a:lnTo>
                  <a:lnTo>
                    <a:pt x="169" y="57"/>
                  </a:lnTo>
                  <a:lnTo>
                    <a:pt x="173" y="57"/>
                  </a:lnTo>
                  <a:lnTo>
                    <a:pt x="176" y="57"/>
                  </a:lnTo>
                  <a:lnTo>
                    <a:pt x="184" y="57"/>
                  </a:lnTo>
                  <a:lnTo>
                    <a:pt x="191" y="57"/>
                  </a:lnTo>
                  <a:lnTo>
                    <a:pt x="213" y="36"/>
                  </a:lnTo>
                  <a:lnTo>
                    <a:pt x="239" y="0"/>
                  </a:lnTo>
                  <a:lnTo>
                    <a:pt x="235" y="0"/>
                  </a:lnTo>
                  <a:lnTo>
                    <a:pt x="24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99" name="Freeform 10"/>
            <p:cNvSpPr>
              <a:spLocks/>
            </p:cNvSpPr>
            <p:nvPr/>
          </p:nvSpPr>
          <p:spPr bwMode="auto">
            <a:xfrm>
              <a:off x="467" y="1288"/>
              <a:ext cx="646" cy="1586"/>
            </a:xfrm>
            <a:custGeom>
              <a:avLst/>
              <a:gdLst/>
              <a:ahLst/>
              <a:cxnLst>
                <a:cxn ang="0">
                  <a:pos x="264" y="26"/>
                </a:cxn>
                <a:cxn ang="0">
                  <a:pos x="351" y="106"/>
                </a:cxn>
                <a:cxn ang="0">
                  <a:pos x="341" y="230"/>
                </a:cxn>
                <a:cxn ang="0">
                  <a:pos x="284" y="291"/>
                </a:cxn>
                <a:cxn ang="0">
                  <a:pos x="356" y="337"/>
                </a:cxn>
                <a:cxn ang="0">
                  <a:pos x="381" y="416"/>
                </a:cxn>
                <a:cxn ang="0">
                  <a:pos x="476" y="512"/>
                </a:cxn>
                <a:cxn ang="0">
                  <a:pos x="449" y="566"/>
                </a:cxn>
                <a:cxn ang="0">
                  <a:pos x="387" y="527"/>
                </a:cxn>
                <a:cxn ang="0">
                  <a:pos x="377" y="556"/>
                </a:cxn>
                <a:cxn ang="0">
                  <a:pos x="387" y="606"/>
                </a:cxn>
                <a:cxn ang="0">
                  <a:pos x="366" y="696"/>
                </a:cxn>
                <a:cxn ang="0">
                  <a:pos x="408" y="792"/>
                </a:cxn>
                <a:cxn ang="0">
                  <a:pos x="522" y="851"/>
                </a:cxn>
                <a:cxn ang="0">
                  <a:pos x="573" y="846"/>
                </a:cxn>
                <a:cxn ang="0">
                  <a:pos x="609" y="912"/>
                </a:cxn>
                <a:cxn ang="0">
                  <a:pos x="612" y="987"/>
                </a:cxn>
                <a:cxn ang="0">
                  <a:pos x="645" y="1067"/>
                </a:cxn>
                <a:cxn ang="0">
                  <a:pos x="594" y="1112"/>
                </a:cxn>
                <a:cxn ang="0">
                  <a:pos x="537" y="1131"/>
                </a:cxn>
                <a:cxn ang="0">
                  <a:pos x="599" y="1247"/>
                </a:cxn>
                <a:cxn ang="0">
                  <a:pos x="542" y="1332"/>
                </a:cxn>
                <a:cxn ang="0">
                  <a:pos x="465" y="1437"/>
                </a:cxn>
                <a:cxn ang="0">
                  <a:pos x="480" y="1531"/>
                </a:cxn>
                <a:cxn ang="0">
                  <a:pos x="352" y="1585"/>
                </a:cxn>
                <a:cxn ang="0">
                  <a:pos x="279" y="1527"/>
                </a:cxn>
                <a:cxn ang="0">
                  <a:pos x="207" y="1512"/>
                </a:cxn>
                <a:cxn ang="0">
                  <a:pos x="191" y="1431"/>
                </a:cxn>
                <a:cxn ang="0">
                  <a:pos x="191" y="1312"/>
                </a:cxn>
                <a:cxn ang="0">
                  <a:pos x="186" y="1236"/>
                </a:cxn>
                <a:cxn ang="0">
                  <a:pos x="171" y="1166"/>
                </a:cxn>
                <a:cxn ang="0">
                  <a:pos x="176" y="1116"/>
                </a:cxn>
                <a:cxn ang="0">
                  <a:pos x="98" y="1061"/>
                </a:cxn>
                <a:cxn ang="0">
                  <a:pos x="186" y="1032"/>
                </a:cxn>
                <a:cxn ang="0">
                  <a:pos x="243" y="972"/>
                </a:cxn>
                <a:cxn ang="0">
                  <a:pos x="207" y="871"/>
                </a:cxn>
                <a:cxn ang="0">
                  <a:pos x="140" y="862"/>
                </a:cxn>
                <a:cxn ang="0">
                  <a:pos x="171" y="762"/>
                </a:cxn>
                <a:cxn ang="0">
                  <a:pos x="160" y="671"/>
                </a:cxn>
                <a:cxn ang="0">
                  <a:pos x="108" y="632"/>
                </a:cxn>
                <a:cxn ang="0">
                  <a:pos x="104" y="556"/>
                </a:cxn>
                <a:cxn ang="0">
                  <a:pos x="42" y="516"/>
                </a:cxn>
                <a:cxn ang="0">
                  <a:pos x="0" y="466"/>
                </a:cxn>
                <a:cxn ang="0">
                  <a:pos x="57" y="411"/>
                </a:cxn>
                <a:cxn ang="0">
                  <a:pos x="129" y="346"/>
                </a:cxn>
                <a:cxn ang="0">
                  <a:pos x="207" y="267"/>
                </a:cxn>
                <a:cxn ang="0">
                  <a:pos x="212" y="171"/>
                </a:cxn>
                <a:cxn ang="0">
                  <a:pos x="160" y="81"/>
                </a:cxn>
              </a:cxnLst>
              <a:rect l="0" t="0" r="r" b="b"/>
              <a:pathLst>
                <a:path w="646" h="1586">
                  <a:moveTo>
                    <a:pt x="182" y="0"/>
                  </a:moveTo>
                  <a:lnTo>
                    <a:pt x="207" y="0"/>
                  </a:lnTo>
                  <a:lnTo>
                    <a:pt x="243" y="11"/>
                  </a:lnTo>
                  <a:lnTo>
                    <a:pt x="264" y="26"/>
                  </a:lnTo>
                  <a:lnTo>
                    <a:pt x="279" y="46"/>
                  </a:lnTo>
                  <a:lnTo>
                    <a:pt x="315" y="75"/>
                  </a:lnTo>
                  <a:lnTo>
                    <a:pt x="341" y="101"/>
                  </a:lnTo>
                  <a:lnTo>
                    <a:pt x="351" y="106"/>
                  </a:lnTo>
                  <a:lnTo>
                    <a:pt x="377" y="151"/>
                  </a:lnTo>
                  <a:lnTo>
                    <a:pt x="377" y="186"/>
                  </a:lnTo>
                  <a:lnTo>
                    <a:pt x="356" y="206"/>
                  </a:lnTo>
                  <a:lnTo>
                    <a:pt x="341" y="230"/>
                  </a:lnTo>
                  <a:lnTo>
                    <a:pt x="326" y="241"/>
                  </a:lnTo>
                  <a:lnTo>
                    <a:pt x="315" y="256"/>
                  </a:lnTo>
                  <a:lnTo>
                    <a:pt x="300" y="271"/>
                  </a:lnTo>
                  <a:lnTo>
                    <a:pt x="284" y="291"/>
                  </a:lnTo>
                  <a:lnTo>
                    <a:pt x="300" y="326"/>
                  </a:lnTo>
                  <a:lnTo>
                    <a:pt x="315" y="326"/>
                  </a:lnTo>
                  <a:lnTo>
                    <a:pt x="330" y="326"/>
                  </a:lnTo>
                  <a:lnTo>
                    <a:pt x="356" y="337"/>
                  </a:lnTo>
                  <a:lnTo>
                    <a:pt x="366" y="356"/>
                  </a:lnTo>
                  <a:lnTo>
                    <a:pt x="366" y="376"/>
                  </a:lnTo>
                  <a:lnTo>
                    <a:pt x="366" y="391"/>
                  </a:lnTo>
                  <a:lnTo>
                    <a:pt x="381" y="416"/>
                  </a:lnTo>
                  <a:lnTo>
                    <a:pt x="418" y="431"/>
                  </a:lnTo>
                  <a:lnTo>
                    <a:pt x="459" y="451"/>
                  </a:lnTo>
                  <a:lnTo>
                    <a:pt x="470" y="471"/>
                  </a:lnTo>
                  <a:lnTo>
                    <a:pt x="476" y="512"/>
                  </a:lnTo>
                  <a:lnTo>
                    <a:pt x="495" y="528"/>
                  </a:lnTo>
                  <a:lnTo>
                    <a:pt x="506" y="541"/>
                  </a:lnTo>
                  <a:lnTo>
                    <a:pt x="465" y="576"/>
                  </a:lnTo>
                  <a:lnTo>
                    <a:pt x="449" y="566"/>
                  </a:lnTo>
                  <a:lnTo>
                    <a:pt x="429" y="562"/>
                  </a:lnTo>
                  <a:lnTo>
                    <a:pt x="423" y="531"/>
                  </a:lnTo>
                  <a:lnTo>
                    <a:pt x="402" y="527"/>
                  </a:lnTo>
                  <a:lnTo>
                    <a:pt x="387" y="527"/>
                  </a:lnTo>
                  <a:lnTo>
                    <a:pt x="381" y="527"/>
                  </a:lnTo>
                  <a:lnTo>
                    <a:pt x="377" y="527"/>
                  </a:lnTo>
                  <a:lnTo>
                    <a:pt x="381" y="536"/>
                  </a:lnTo>
                  <a:lnTo>
                    <a:pt x="377" y="556"/>
                  </a:lnTo>
                  <a:lnTo>
                    <a:pt x="377" y="571"/>
                  </a:lnTo>
                  <a:lnTo>
                    <a:pt x="398" y="586"/>
                  </a:lnTo>
                  <a:lnTo>
                    <a:pt x="408" y="601"/>
                  </a:lnTo>
                  <a:lnTo>
                    <a:pt x="387" y="606"/>
                  </a:lnTo>
                  <a:lnTo>
                    <a:pt x="366" y="626"/>
                  </a:lnTo>
                  <a:lnTo>
                    <a:pt x="356" y="652"/>
                  </a:lnTo>
                  <a:lnTo>
                    <a:pt x="351" y="661"/>
                  </a:lnTo>
                  <a:lnTo>
                    <a:pt x="366" y="696"/>
                  </a:lnTo>
                  <a:lnTo>
                    <a:pt x="393" y="727"/>
                  </a:lnTo>
                  <a:lnTo>
                    <a:pt x="398" y="731"/>
                  </a:lnTo>
                  <a:lnTo>
                    <a:pt x="413" y="751"/>
                  </a:lnTo>
                  <a:lnTo>
                    <a:pt x="408" y="792"/>
                  </a:lnTo>
                  <a:lnTo>
                    <a:pt x="402" y="827"/>
                  </a:lnTo>
                  <a:lnTo>
                    <a:pt x="418" y="846"/>
                  </a:lnTo>
                  <a:lnTo>
                    <a:pt x="465" y="851"/>
                  </a:lnTo>
                  <a:lnTo>
                    <a:pt x="522" y="851"/>
                  </a:lnTo>
                  <a:lnTo>
                    <a:pt x="537" y="842"/>
                  </a:lnTo>
                  <a:lnTo>
                    <a:pt x="542" y="831"/>
                  </a:lnTo>
                  <a:lnTo>
                    <a:pt x="563" y="831"/>
                  </a:lnTo>
                  <a:lnTo>
                    <a:pt x="573" y="846"/>
                  </a:lnTo>
                  <a:lnTo>
                    <a:pt x="573" y="856"/>
                  </a:lnTo>
                  <a:lnTo>
                    <a:pt x="567" y="891"/>
                  </a:lnTo>
                  <a:lnTo>
                    <a:pt x="603" y="912"/>
                  </a:lnTo>
                  <a:lnTo>
                    <a:pt x="609" y="912"/>
                  </a:lnTo>
                  <a:lnTo>
                    <a:pt x="614" y="947"/>
                  </a:lnTo>
                  <a:lnTo>
                    <a:pt x="626" y="967"/>
                  </a:lnTo>
                  <a:lnTo>
                    <a:pt x="626" y="976"/>
                  </a:lnTo>
                  <a:lnTo>
                    <a:pt x="612" y="987"/>
                  </a:lnTo>
                  <a:lnTo>
                    <a:pt x="603" y="997"/>
                  </a:lnTo>
                  <a:lnTo>
                    <a:pt x="639" y="1026"/>
                  </a:lnTo>
                  <a:lnTo>
                    <a:pt x="645" y="1046"/>
                  </a:lnTo>
                  <a:lnTo>
                    <a:pt x="645" y="1067"/>
                  </a:lnTo>
                  <a:lnTo>
                    <a:pt x="639" y="1087"/>
                  </a:lnTo>
                  <a:lnTo>
                    <a:pt x="626" y="1087"/>
                  </a:lnTo>
                  <a:lnTo>
                    <a:pt x="594" y="1096"/>
                  </a:lnTo>
                  <a:lnTo>
                    <a:pt x="594" y="1112"/>
                  </a:lnTo>
                  <a:lnTo>
                    <a:pt x="584" y="1122"/>
                  </a:lnTo>
                  <a:lnTo>
                    <a:pt x="563" y="1122"/>
                  </a:lnTo>
                  <a:lnTo>
                    <a:pt x="563" y="1131"/>
                  </a:lnTo>
                  <a:lnTo>
                    <a:pt x="537" y="1131"/>
                  </a:lnTo>
                  <a:lnTo>
                    <a:pt x="552" y="1166"/>
                  </a:lnTo>
                  <a:lnTo>
                    <a:pt x="552" y="1192"/>
                  </a:lnTo>
                  <a:lnTo>
                    <a:pt x="567" y="1227"/>
                  </a:lnTo>
                  <a:lnTo>
                    <a:pt x="599" y="1247"/>
                  </a:lnTo>
                  <a:lnTo>
                    <a:pt x="594" y="1282"/>
                  </a:lnTo>
                  <a:lnTo>
                    <a:pt x="584" y="1297"/>
                  </a:lnTo>
                  <a:lnTo>
                    <a:pt x="548" y="1317"/>
                  </a:lnTo>
                  <a:lnTo>
                    <a:pt x="542" y="1332"/>
                  </a:lnTo>
                  <a:lnTo>
                    <a:pt x="516" y="1357"/>
                  </a:lnTo>
                  <a:lnTo>
                    <a:pt x="491" y="1376"/>
                  </a:lnTo>
                  <a:lnTo>
                    <a:pt x="476" y="1407"/>
                  </a:lnTo>
                  <a:lnTo>
                    <a:pt x="465" y="1437"/>
                  </a:lnTo>
                  <a:lnTo>
                    <a:pt x="470" y="1448"/>
                  </a:lnTo>
                  <a:lnTo>
                    <a:pt x="459" y="1481"/>
                  </a:lnTo>
                  <a:lnTo>
                    <a:pt x="465" y="1502"/>
                  </a:lnTo>
                  <a:lnTo>
                    <a:pt x="480" y="1531"/>
                  </a:lnTo>
                  <a:lnTo>
                    <a:pt x="485" y="1537"/>
                  </a:lnTo>
                  <a:lnTo>
                    <a:pt x="444" y="1547"/>
                  </a:lnTo>
                  <a:lnTo>
                    <a:pt x="387" y="1577"/>
                  </a:lnTo>
                  <a:lnTo>
                    <a:pt x="352" y="1585"/>
                  </a:lnTo>
                  <a:lnTo>
                    <a:pt x="326" y="1577"/>
                  </a:lnTo>
                  <a:lnTo>
                    <a:pt x="320" y="1531"/>
                  </a:lnTo>
                  <a:lnTo>
                    <a:pt x="290" y="1527"/>
                  </a:lnTo>
                  <a:lnTo>
                    <a:pt x="279" y="1527"/>
                  </a:lnTo>
                  <a:lnTo>
                    <a:pt x="264" y="1512"/>
                  </a:lnTo>
                  <a:lnTo>
                    <a:pt x="254" y="1496"/>
                  </a:lnTo>
                  <a:lnTo>
                    <a:pt x="222" y="1512"/>
                  </a:lnTo>
                  <a:lnTo>
                    <a:pt x="207" y="1512"/>
                  </a:lnTo>
                  <a:lnTo>
                    <a:pt x="197" y="1496"/>
                  </a:lnTo>
                  <a:lnTo>
                    <a:pt x="186" y="1496"/>
                  </a:lnTo>
                  <a:lnTo>
                    <a:pt x="176" y="1472"/>
                  </a:lnTo>
                  <a:lnTo>
                    <a:pt x="191" y="1431"/>
                  </a:lnTo>
                  <a:lnTo>
                    <a:pt x="186" y="1392"/>
                  </a:lnTo>
                  <a:lnTo>
                    <a:pt x="212" y="1367"/>
                  </a:lnTo>
                  <a:lnTo>
                    <a:pt x="191" y="1341"/>
                  </a:lnTo>
                  <a:lnTo>
                    <a:pt x="191" y="1312"/>
                  </a:lnTo>
                  <a:lnTo>
                    <a:pt x="186" y="1282"/>
                  </a:lnTo>
                  <a:lnTo>
                    <a:pt x="197" y="1258"/>
                  </a:lnTo>
                  <a:lnTo>
                    <a:pt x="201" y="1236"/>
                  </a:lnTo>
                  <a:lnTo>
                    <a:pt x="186" y="1236"/>
                  </a:lnTo>
                  <a:lnTo>
                    <a:pt x="165" y="1236"/>
                  </a:lnTo>
                  <a:lnTo>
                    <a:pt x="160" y="1201"/>
                  </a:lnTo>
                  <a:lnTo>
                    <a:pt x="171" y="1177"/>
                  </a:lnTo>
                  <a:lnTo>
                    <a:pt x="171" y="1166"/>
                  </a:lnTo>
                  <a:lnTo>
                    <a:pt x="155" y="1157"/>
                  </a:lnTo>
                  <a:lnTo>
                    <a:pt x="160" y="1153"/>
                  </a:lnTo>
                  <a:lnTo>
                    <a:pt x="165" y="1147"/>
                  </a:lnTo>
                  <a:lnTo>
                    <a:pt x="176" y="1116"/>
                  </a:lnTo>
                  <a:lnTo>
                    <a:pt x="155" y="1092"/>
                  </a:lnTo>
                  <a:lnTo>
                    <a:pt x="135" y="1092"/>
                  </a:lnTo>
                  <a:lnTo>
                    <a:pt x="114" y="1092"/>
                  </a:lnTo>
                  <a:lnTo>
                    <a:pt x="98" y="1061"/>
                  </a:lnTo>
                  <a:lnTo>
                    <a:pt x="123" y="1032"/>
                  </a:lnTo>
                  <a:lnTo>
                    <a:pt x="171" y="1032"/>
                  </a:lnTo>
                  <a:lnTo>
                    <a:pt x="182" y="1032"/>
                  </a:lnTo>
                  <a:lnTo>
                    <a:pt x="186" y="1032"/>
                  </a:lnTo>
                  <a:lnTo>
                    <a:pt x="201" y="1002"/>
                  </a:lnTo>
                  <a:lnTo>
                    <a:pt x="229" y="984"/>
                  </a:lnTo>
                  <a:lnTo>
                    <a:pt x="240" y="979"/>
                  </a:lnTo>
                  <a:lnTo>
                    <a:pt x="243" y="972"/>
                  </a:lnTo>
                  <a:lnTo>
                    <a:pt x="222" y="962"/>
                  </a:lnTo>
                  <a:lnTo>
                    <a:pt x="207" y="932"/>
                  </a:lnTo>
                  <a:lnTo>
                    <a:pt x="201" y="897"/>
                  </a:lnTo>
                  <a:lnTo>
                    <a:pt x="207" y="871"/>
                  </a:lnTo>
                  <a:lnTo>
                    <a:pt x="182" y="886"/>
                  </a:lnTo>
                  <a:lnTo>
                    <a:pt x="182" y="891"/>
                  </a:lnTo>
                  <a:lnTo>
                    <a:pt x="165" y="886"/>
                  </a:lnTo>
                  <a:lnTo>
                    <a:pt x="140" y="862"/>
                  </a:lnTo>
                  <a:lnTo>
                    <a:pt x="165" y="821"/>
                  </a:lnTo>
                  <a:lnTo>
                    <a:pt x="165" y="786"/>
                  </a:lnTo>
                  <a:lnTo>
                    <a:pt x="155" y="772"/>
                  </a:lnTo>
                  <a:lnTo>
                    <a:pt x="171" y="762"/>
                  </a:lnTo>
                  <a:lnTo>
                    <a:pt x="191" y="722"/>
                  </a:lnTo>
                  <a:lnTo>
                    <a:pt x="186" y="671"/>
                  </a:lnTo>
                  <a:lnTo>
                    <a:pt x="176" y="657"/>
                  </a:lnTo>
                  <a:lnTo>
                    <a:pt x="160" y="671"/>
                  </a:lnTo>
                  <a:lnTo>
                    <a:pt x="150" y="671"/>
                  </a:lnTo>
                  <a:lnTo>
                    <a:pt x="119" y="671"/>
                  </a:lnTo>
                  <a:lnTo>
                    <a:pt x="108" y="671"/>
                  </a:lnTo>
                  <a:lnTo>
                    <a:pt x="108" y="632"/>
                  </a:lnTo>
                  <a:lnTo>
                    <a:pt x="83" y="621"/>
                  </a:lnTo>
                  <a:lnTo>
                    <a:pt x="104" y="597"/>
                  </a:lnTo>
                  <a:lnTo>
                    <a:pt x="83" y="582"/>
                  </a:lnTo>
                  <a:lnTo>
                    <a:pt x="104" y="556"/>
                  </a:lnTo>
                  <a:lnTo>
                    <a:pt x="83" y="536"/>
                  </a:lnTo>
                  <a:lnTo>
                    <a:pt x="62" y="521"/>
                  </a:lnTo>
                  <a:lnTo>
                    <a:pt x="51" y="521"/>
                  </a:lnTo>
                  <a:lnTo>
                    <a:pt x="42" y="516"/>
                  </a:lnTo>
                  <a:lnTo>
                    <a:pt x="21" y="501"/>
                  </a:lnTo>
                  <a:lnTo>
                    <a:pt x="6" y="501"/>
                  </a:lnTo>
                  <a:lnTo>
                    <a:pt x="6" y="486"/>
                  </a:lnTo>
                  <a:lnTo>
                    <a:pt x="0" y="466"/>
                  </a:lnTo>
                  <a:lnTo>
                    <a:pt x="15" y="426"/>
                  </a:lnTo>
                  <a:lnTo>
                    <a:pt x="21" y="426"/>
                  </a:lnTo>
                  <a:lnTo>
                    <a:pt x="36" y="416"/>
                  </a:lnTo>
                  <a:lnTo>
                    <a:pt x="57" y="411"/>
                  </a:lnTo>
                  <a:lnTo>
                    <a:pt x="72" y="376"/>
                  </a:lnTo>
                  <a:lnTo>
                    <a:pt x="72" y="346"/>
                  </a:lnTo>
                  <a:lnTo>
                    <a:pt x="114" y="346"/>
                  </a:lnTo>
                  <a:lnTo>
                    <a:pt x="129" y="346"/>
                  </a:lnTo>
                  <a:lnTo>
                    <a:pt x="140" y="341"/>
                  </a:lnTo>
                  <a:lnTo>
                    <a:pt x="146" y="326"/>
                  </a:lnTo>
                  <a:lnTo>
                    <a:pt x="171" y="271"/>
                  </a:lnTo>
                  <a:lnTo>
                    <a:pt x="207" y="267"/>
                  </a:lnTo>
                  <a:lnTo>
                    <a:pt x="212" y="267"/>
                  </a:lnTo>
                  <a:lnTo>
                    <a:pt x="237" y="230"/>
                  </a:lnTo>
                  <a:lnTo>
                    <a:pt x="254" y="191"/>
                  </a:lnTo>
                  <a:lnTo>
                    <a:pt x="212" y="171"/>
                  </a:lnTo>
                  <a:lnTo>
                    <a:pt x="212" y="136"/>
                  </a:lnTo>
                  <a:lnTo>
                    <a:pt x="212" y="106"/>
                  </a:lnTo>
                  <a:lnTo>
                    <a:pt x="186" y="101"/>
                  </a:lnTo>
                  <a:lnTo>
                    <a:pt x="160" y="81"/>
                  </a:lnTo>
                  <a:lnTo>
                    <a:pt x="171" y="26"/>
                  </a:lnTo>
                  <a:lnTo>
                    <a:pt x="176" y="5"/>
                  </a:lnTo>
                  <a:lnTo>
                    <a:pt x="182"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0" name="Freeform 11"/>
            <p:cNvSpPr>
              <a:spLocks/>
            </p:cNvSpPr>
            <p:nvPr/>
          </p:nvSpPr>
          <p:spPr bwMode="auto">
            <a:xfrm>
              <a:off x="954" y="1025"/>
              <a:ext cx="553" cy="718"/>
            </a:xfrm>
            <a:custGeom>
              <a:avLst/>
              <a:gdLst/>
              <a:ahLst/>
              <a:cxnLst>
                <a:cxn ang="0">
                  <a:pos x="201" y="0"/>
                </a:cxn>
                <a:cxn ang="0">
                  <a:pos x="227" y="0"/>
                </a:cxn>
                <a:cxn ang="0">
                  <a:pos x="255" y="0"/>
                </a:cxn>
                <a:cxn ang="0">
                  <a:pos x="274" y="46"/>
                </a:cxn>
                <a:cxn ang="0">
                  <a:pos x="274" y="78"/>
                </a:cxn>
                <a:cxn ang="0">
                  <a:pos x="284" y="97"/>
                </a:cxn>
                <a:cxn ang="0">
                  <a:pos x="344" y="116"/>
                </a:cxn>
                <a:cxn ang="0">
                  <a:pos x="369" y="146"/>
                </a:cxn>
                <a:cxn ang="0">
                  <a:pos x="350" y="162"/>
                </a:cxn>
                <a:cxn ang="0">
                  <a:pos x="336" y="197"/>
                </a:cxn>
                <a:cxn ang="0">
                  <a:pos x="354" y="236"/>
                </a:cxn>
                <a:cxn ang="0">
                  <a:pos x="376" y="275"/>
                </a:cxn>
                <a:cxn ang="0">
                  <a:pos x="376" y="316"/>
                </a:cxn>
                <a:cxn ang="0">
                  <a:pos x="387" y="358"/>
                </a:cxn>
                <a:cxn ang="0">
                  <a:pos x="426" y="367"/>
                </a:cxn>
                <a:cxn ang="0">
                  <a:pos x="475" y="369"/>
                </a:cxn>
                <a:cxn ang="0">
                  <a:pos x="483" y="378"/>
                </a:cxn>
                <a:cxn ang="0">
                  <a:pos x="495" y="381"/>
                </a:cxn>
                <a:cxn ang="0">
                  <a:pos x="538" y="397"/>
                </a:cxn>
                <a:cxn ang="0">
                  <a:pos x="552" y="417"/>
                </a:cxn>
                <a:cxn ang="0">
                  <a:pos x="538" y="462"/>
                </a:cxn>
                <a:cxn ang="0">
                  <a:pos x="513" y="467"/>
                </a:cxn>
                <a:cxn ang="0">
                  <a:pos x="505" y="467"/>
                </a:cxn>
                <a:cxn ang="0">
                  <a:pos x="488" y="467"/>
                </a:cxn>
                <a:cxn ang="0">
                  <a:pos x="476" y="467"/>
                </a:cxn>
                <a:cxn ang="0">
                  <a:pos x="436" y="471"/>
                </a:cxn>
                <a:cxn ang="0">
                  <a:pos x="407" y="485"/>
                </a:cxn>
                <a:cxn ang="0">
                  <a:pos x="369" y="517"/>
                </a:cxn>
                <a:cxn ang="0">
                  <a:pos x="340" y="564"/>
                </a:cxn>
                <a:cxn ang="0">
                  <a:pos x="314" y="573"/>
                </a:cxn>
                <a:cxn ang="0">
                  <a:pos x="295" y="573"/>
                </a:cxn>
                <a:cxn ang="0">
                  <a:pos x="267" y="573"/>
                </a:cxn>
                <a:cxn ang="0">
                  <a:pos x="264" y="636"/>
                </a:cxn>
                <a:cxn ang="0">
                  <a:pos x="235" y="685"/>
                </a:cxn>
                <a:cxn ang="0">
                  <a:pos x="188" y="698"/>
                </a:cxn>
                <a:cxn ang="0">
                  <a:pos x="158" y="691"/>
                </a:cxn>
                <a:cxn ang="0">
                  <a:pos x="131" y="708"/>
                </a:cxn>
                <a:cxn ang="0">
                  <a:pos x="109" y="717"/>
                </a:cxn>
                <a:cxn ang="0">
                  <a:pos x="66" y="717"/>
                </a:cxn>
                <a:cxn ang="0">
                  <a:pos x="42" y="689"/>
                </a:cxn>
                <a:cxn ang="0">
                  <a:pos x="10" y="659"/>
                </a:cxn>
                <a:cxn ang="0">
                  <a:pos x="6" y="608"/>
                </a:cxn>
                <a:cxn ang="0">
                  <a:pos x="3" y="543"/>
                </a:cxn>
                <a:cxn ang="0">
                  <a:pos x="24" y="467"/>
                </a:cxn>
                <a:cxn ang="0">
                  <a:pos x="55" y="416"/>
                </a:cxn>
                <a:cxn ang="0">
                  <a:pos x="65" y="367"/>
                </a:cxn>
                <a:cxn ang="0">
                  <a:pos x="93" y="319"/>
                </a:cxn>
                <a:cxn ang="0">
                  <a:pos x="83" y="284"/>
                </a:cxn>
                <a:cxn ang="0">
                  <a:pos x="46" y="253"/>
                </a:cxn>
                <a:cxn ang="0">
                  <a:pos x="47" y="204"/>
                </a:cxn>
                <a:cxn ang="0">
                  <a:pos x="65" y="167"/>
                </a:cxn>
                <a:cxn ang="0">
                  <a:pos x="109" y="132"/>
                </a:cxn>
                <a:cxn ang="0">
                  <a:pos x="116" y="119"/>
                </a:cxn>
                <a:cxn ang="0">
                  <a:pos x="122" y="70"/>
                </a:cxn>
                <a:cxn ang="0">
                  <a:pos x="141" y="49"/>
                </a:cxn>
                <a:cxn ang="0">
                  <a:pos x="162" y="5"/>
                </a:cxn>
              </a:cxnLst>
              <a:rect l="0" t="0" r="r" b="b"/>
              <a:pathLst>
                <a:path w="553" h="718">
                  <a:moveTo>
                    <a:pt x="165" y="3"/>
                  </a:moveTo>
                  <a:lnTo>
                    <a:pt x="185" y="3"/>
                  </a:lnTo>
                  <a:lnTo>
                    <a:pt x="201" y="0"/>
                  </a:lnTo>
                  <a:lnTo>
                    <a:pt x="208" y="0"/>
                  </a:lnTo>
                  <a:lnTo>
                    <a:pt x="212" y="0"/>
                  </a:lnTo>
                  <a:lnTo>
                    <a:pt x="227" y="0"/>
                  </a:lnTo>
                  <a:lnTo>
                    <a:pt x="245" y="0"/>
                  </a:lnTo>
                  <a:lnTo>
                    <a:pt x="250" y="0"/>
                  </a:lnTo>
                  <a:lnTo>
                    <a:pt x="255" y="0"/>
                  </a:lnTo>
                  <a:lnTo>
                    <a:pt x="264" y="14"/>
                  </a:lnTo>
                  <a:lnTo>
                    <a:pt x="259" y="45"/>
                  </a:lnTo>
                  <a:lnTo>
                    <a:pt x="274" y="46"/>
                  </a:lnTo>
                  <a:lnTo>
                    <a:pt x="271" y="49"/>
                  </a:lnTo>
                  <a:lnTo>
                    <a:pt x="267" y="54"/>
                  </a:lnTo>
                  <a:lnTo>
                    <a:pt x="274" y="78"/>
                  </a:lnTo>
                  <a:lnTo>
                    <a:pt x="274" y="84"/>
                  </a:lnTo>
                  <a:lnTo>
                    <a:pt x="281" y="97"/>
                  </a:lnTo>
                  <a:lnTo>
                    <a:pt x="284" y="97"/>
                  </a:lnTo>
                  <a:lnTo>
                    <a:pt x="307" y="109"/>
                  </a:lnTo>
                  <a:lnTo>
                    <a:pt x="340" y="109"/>
                  </a:lnTo>
                  <a:lnTo>
                    <a:pt x="344" y="116"/>
                  </a:lnTo>
                  <a:lnTo>
                    <a:pt x="357" y="126"/>
                  </a:lnTo>
                  <a:lnTo>
                    <a:pt x="369" y="126"/>
                  </a:lnTo>
                  <a:lnTo>
                    <a:pt x="369" y="146"/>
                  </a:lnTo>
                  <a:lnTo>
                    <a:pt x="360" y="154"/>
                  </a:lnTo>
                  <a:lnTo>
                    <a:pt x="357" y="162"/>
                  </a:lnTo>
                  <a:lnTo>
                    <a:pt x="350" y="162"/>
                  </a:lnTo>
                  <a:lnTo>
                    <a:pt x="340" y="177"/>
                  </a:lnTo>
                  <a:lnTo>
                    <a:pt x="338" y="186"/>
                  </a:lnTo>
                  <a:lnTo>
                    <a:pt x="336" y="197"/>
                  </a:lnTo>
                  <a:lnTo>
                    <a:pt x="340" y="213"/>
                  </a:lnTo>
                  <a:lnTo>
                    <a:pt x="340" y="219"/>
                  </a:lnTo>
                  <a:lnTo>
                    <a:pt x="354" y="236"/>
                  </a:lnTo>
                  <a:lnTo>
                    <a:pt x="360" y="251"/>
                  </a:lnTo>
                  <a:lnTo>
                    <a:pt x="360" y="259"/>
                  </a:lnTo>
                  <a:lnTo>
                    <a:pt x="376" y="275"/>
                  </a:lnTo>
                  <a:lnTo>
                    <a:pt x="386" y="288"/>
                  </a:lnTo>
                  <a:lnTo>
                    <a:pt x="380" y="308"/>
                  </a:lnTo>
                  <a:lnTo>
                    <a:pt x="376" y="316"/>
                  </a:lnTo>
                  <a:lnTo>
                    <a:pt x="378" y="335"/>
                  </a:lnTo>
                  <a:lnTo>
                    <a:pt x="380" y="339"/>
                  </a:lnTo>
                  <a:lnTo>
                    <a:pt x="387" y="358"/>
                  </a:lnTo>
                  <a:lnTo>
                    <a:pt x="403" y="367"/>
                  </a:lnTo>
                  <a:lnTo>
                    <a:pt x="423" y="367"/>
                  </a:lnTo>
                  <a:lnTo>
                    <a:pt x="426" y="367"/>
                  </a:lnTo>
                  <a:lnTo>
                    <a:pt x="433" y="367"/>
                  </a:lnTo>
                  <a:lnTo>
                    <a:pt x="461" y="367"/>
                  </a:lnTo>
                  <a:lnTo>
                    <a:pt x="475" y="369"/>
                  </a:lnTo>
                  <a:lnTo>
                    <a:pt x="472" y="369"/>
                  </a:lnTo>
                  <a:lnTo>
                    <a:pt x="475" y="375"/>
                  </a:lnTo>
                  <a:lnTo>
                    <a:pt x="483" y="378"/>
                  </a:lnTo>
                  <a:lnTo>
                    <a:pt x="486" y="378"/>
                  </a:lnTo>
                  <a:lnTo>
                    <a:pt x="488" y="378"/>
                  </a:lnTo>
                  <a:lnTo>
                    <a:pt x="495" y="381"/>
                  </a:lnTo>
                  <a:lnTo>
                    <a:pt x="513" y="381"/>
                  </a:lnTo>
                  <a:lnTo>
                    <a:pt x="526" y="385"/>
                  </a:lnTo>
                  <a:lnTo>
                    <a:pt x="538" y="397"/>
                  </a:lnTo>
                  <a:lnTo>
                    <a:pt x="548" y="410"/>
                  </a:lnTo>
                  <a:lnTo>
                    <a:pt x="549" y="417"/>
                  </a:lnTo>
                  <a:lnTo>
                    <a:pt x="552" y="417"/>
                  </a:lnTo>
                  <a:lnTo>
                    <a:pt x="549" y="433"/>
                  </a:lnTo>
                  <a:lnTo>
                    <a:pt x="541" y="448"/>
                  </a:lnTo>
                  <a:lnTo>
                    <a:pt x="538" y="462"/>
                  </a:lnTo>
                  <a:lnTo>
                    <a:pt x="528" y="471"/>
                  </a:lnTo>
                  <a:lnTo>
                    <a:pt x="522" y="469"/>
                  </a:lnTo>
                  <a:lnTo>
                    <a:pt x="513" y="467"/>
                  </a:lnTo>
                  <a:lnTo>
                    <a:pt x="509" y="467"/>
                  </a:lnTo>
                  <a:lnTo>
                    <a:pt x="506" y="467"/>
                  </a:lnTo>
                  <a:lnTo>
                    <a:pt x="505" y="467"/>
                  </a:lnTo>
                  <a:lnTo>
                    <a:pt x="499" y="467"/>
                  </a:lnTo>
                  <a:lnTo>
                    <a:pt x="490" y="467"/>
                  </a:lnTo>
                  <a:lnTo>
                    <a:pt x="488" y="467"/>
                  </a:lnTo>
                  <a:lnTo>
                    <a:pt x="486" y="467"/>
                  </a:lnTo>
                  <a:lnTo>
                    <a:pt x="479" y="467"/>
                  </a:lnTo>
                  <a:lnTo>
                    <a:pt x="476" y="467"/>
                  </a:lnTo>
                  <a:lnTo>
                    <a:pt x="463" y="467"/>
                  </a:lnTo>
                  <a:lnTo>
                    <a:pt x="450" y="467"/>
                  </a:lnTo>
                  <a:lnTo>
                    <a:pt x="436" y="471"/>
                  </a:lnTo>
                  <a:lnTo>
                    <a:pt x="433" y="471"/>
                  </a:lnTo>
                  <a:lnTo>
                    <a:pt x="410" y="471"/>
                  </a:lnTo>
                  <a:lnTo>
                    <a:pt x="407" y="485"/>
                  </a:lnTo>
                  <a:lnTo>
                    <a:pt x="386" y="492"/>
                  </a:lnTo>
                  <a:lnTo>
                    <a:pt x="369" y="510"/>
                  </a:lnTo>
                  <a:lnTo>
                    <a:pt x="369" y="517"/>
                  </a:lnTo>
                  <a:lnTo>
                    <a:pt x="357" y="539"/>
                  </a:lnTo>
                  <a:lnTo>
                    <a:pt x="344" y="555"/>
                  </a:lnTo>
                  <a:lnTo>
                    <a:pt x="340" y="564"/>
                  </a:lnTo>
                  <a:lnTo>
                    <a:pt x="321" y="573"/>
                  </a:lnTo>
                  <a:lnTo>
                    <a:pt x="310" y="573"/>
                  </a:lnTo>
                  <a:lnTo>
                    <a:pt x="314" y="573"/>
                  </a:lnTo>
                  <a:lnTo>
                    <a:pt x="304" y="573"/>
                  </a:lnTo>
                  <a:lnTo>
                    <a:pt x="300" y="573"/>
                  </a:lnTo>
                  <a:lnTo>
                    <a:pt x="295" y="573"/>
                  </a:lnTo>
                  <a:lnTo>
                    <a:pt x="286" y="573"/>
                  </a:lnTo>
                  <a:lnTo>
                    <a:pt x="274" y="573"/>
                  </a:lnTo>
                  <a:lnTo>
                    <a:pt x="267" y="573"/>
                  </a:lnTo>
                  <a:lnTo>
                    <a:pt x="267" y="591"/>
                  </a:lnTo>
                  <a:lnTo>
                    <a:pt x="268" y="614"/>
                  </a:lnTo>
                  <a:lnTo>
                    <a:pt x="264" y="636"/>
                  </a:lnTo>
                  <a:lnTo>
                    <a:pt x="255" y="649"/>
                  </a:lnTo>
                  <a:lnTo>
                    <a:pt x="245" y="668"/>
                  </a:lnTo>
                  <a:lnTo>
                    <a:pt x="235" y="685"/>
                  </a:lnTo>
                  <a:lnTo>
                    <a:pt x="217" y="694"/>
                  </a:lnTo>
                  <a:lnTo>
                    <a:pt x="201" y="698"/>
                  </a:lnTo>
                  <a:lnTo>
                    <a:pt x="188" y="698"/>
                  </a:lnTo>
                  <a:lnTo>
                    <a:pt x="174" y="698"/>
                  </a:lnTo>
                  <a:lnTo>
                    <a:pt x="167" y="695"/>
                  </a:lnTo>
                  <a:lnTo>
                    <a:pt x="158" y="691"/>
                  </a:lnTo>
                  <a:lnTo>
                    <a:pt x="141" y="691"/>
                  </a:lnTo>
                  <a:lnTo>
                    <a:pt x="138" y="701"/>
                  </a:lnTo>
                  <a:lnTo>
                    <a:pt x="131" y="708"/>
                  </a:lnTo>
                  <a:lnTo>
                    <a:pt x="122" y="714"/>
                  </a:lnTo>
                  <a:lnTo>
                    <a:pt x="122" y="717"/>
                  </a:lnTo>
                  <a:lnTo>
                    <a:pt x="109" y="717"/>
                  </a:lnTo>
                  <a:lnTo>
                    <a:pt x="86" y="717"/>
                  </a:lnTo>
                  <a:lnTo>
                    <a:pt x="89" y="717"/>
                  </a:lnTo>
                  <a:lnTo>
                    <a:pt x="66" y="717"/>
                  </a:lnTo>
                  <a:lnTo>
                    <a:pt x="58" y="710"/>
                  </a:lnTo>
                  <a:lnTo>
                    <a:pt x="55" y="703"/>
                  </a:lnTo>
                  <a:lnTo>
                    <a:pt x="42" y="689"/>
                  </a:lnTo>
                  <a:lnTo>
                    <a:pt x="26" y="678"/>
                  </a:lnTo>
                  <a:lnTo>
                    <a:pt x="17" y="666"/>
                  </a:lnTo>
                  <a:lnTo>
                    <a:pt x="10" y="659"/>
                  </a:lnTo>
                  <a:lnTo>
                    <a:pt x="0" y="640"/>
                  </a:lnTo>
                  <a:lnTo>
                    <a:pt x="6" y="621"/>
                  </a:lnTo>
                  <a:lnTo>
                    <a:pt x="6" y="608"/>
                  </a:lnTo>
                  <a:lnTo>
                    <a:pt x="6" y="578"/>
                  </a:lnTo>
                  <a:lnTo>
                    <a:pt x="6" y="562"/>
                  </a:lnTo>
                  <a:lnTo>
                    <a:pt x="3" y="543"/>
                  </a:lnTo>
                  <a:lnTo>
                    <a:pt x="14" y="506"/>
                  </a:lnTo>
                  <a:lnTo>
                    <a:pt x="19" y="494"/>
                  </a:lnTo>
                  <a:lnTo>
                    <a:pt x="24" y="467"/>
                  </a:lnTo>
                  <a:lnTo>
                    <a:pt x="36" y="450"/>
                  </a:lnTo>
                  <a:lnTo>
                    <a:pt x="62" y="450"/>
                  </a:lnTo>
                  <a:lnTo>
                    <a:pt x="55" y="416"/>
                  </a:lnTo>
                  <a:lnTo>
                    <a:pt x="53" y="394"/>
                  </a:lnTo>
                  <a:lnTo>
                    <a:pt x="62" y="375"/>
                  </a:lnTo>
                  <a:lnTo>
                    <a:pt x="65" y="367"/>
                  </a:lnTo>
                  <a:lnTo>
                    <a:pt x="82" y="355"/>
                  </a:lnTo>
                  <a:lnTo>
                    <a:pt x="89" y="335"/>
                  </a:lnTo>
                  <a:lnTo>
                    <a:pt x="93" y="319"/>
                  </a:lnTo>
                  <a:lnTo>
                    <a:pt x="95" y="297"/>
                  </a:lnTo>
                  <a:lnTo>
                    <a:pt x="93" y="294"/>
                  </a:lnTo>
                  <a:lnTo>
                    <a:pt x="83" y="284"/>
                  </a:lnTo>
                  <a:lnTo>
                    <a:pt x="75" y="281"/>
                  </a:lnTo>
                  <a:lnTo>
                    <a:pt x="58" y="262"/>
                  </a:lnTo>
                  <a:lnTo>
                    <a:pt x="46" y="253"/>
                  </a:lnTo>
                  <a:lnTo>
                    <a:pt x="43" y="239"/>
                  </a:lnTo>
                  <a:lnTo>
                    <a:pt x="50" y="211"/>
                  </a:lnTo>
                  <a:lnTo>
                    <a:pt x="47" y="204"/>
                  </a:lnTo>
                  <a:lnTo>
                    <a:pt x="53" y="193"/>
                  </a:lnTo>
                  <a:lnTo>
                    <a:pt x="58" y="181"/>
                  </a:lnTo>
                  <a:lnTo>
                    <a:pt x="65" y="167"/>
                  </a:lnTo>
                  <a:lnTo>
                    <a:pt x="76" y="149"/>
                  </a:lnTo>
                  <a:lnTo>
                    <a:pt x="91" y="132"/>
                  </a:lnTo>
                  <a:lnTo>
                    <a:pt x="109" y="132"/>
                  </a:lnTo>
                  <a:lnTo>
                    <a:pt x="112" y="132"/>
                  </a:lnTo>
                  <a:lnTo>
                    <a:pt x="119" y="132"/>
                  </a:lnTo>
                  <a:lnTo>
                    <a:pt x="116" y="119"/>
                  </a:lnTo>
                  <a:lnTo>
                    <a:pt x="119" y="97"/>
                  </a:lnTo>
                  <a:lnTo>
                    <a:pt x="122" y="81"/>
                  </a:lnTo>
                  <a:lnTo>
                    <a:pt x="122" y="70"/>
                  </a:lnTo>
                  <a:lnTo>
                    <a:pt x="129" y="62"/>
                  </a:lnTo>
                  <a:lnTo>
                    <a:pt x="138" y="55"/>
                  </a:lnTo>
                  <a:lnTo>
                    <a:pt x="141" y="49"/>
                  </a:lnTo>
                  <a:lnTo>
                    <a:pt x="152" y="32"/>
                  </a:lnTo>
                  <a:lnTo>
                    <a:pt x="158" y="16"/>
                  </a:lnTo>
                  <a:lnTo>
                    <a:pt x="162" y="5"/>
                  </a:lnTo>
                  <a:lnTo>
                    <a:pt x="165" y="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1" name="Freeform 12"/>
            <p:cNvSpPr>
              <a:spLocks/>
            </p:cNvSpPr>
            <p:nvPr/>
          </p:nvSpPr>
          <p:spPr bwMode="auto">
            <a:xfrm>
              <a:off x="302" y="3114"/>
              <a:ext cx="818" cy="796"/>
            </a:xfrm>
            <a:custGeom>
              <a:avLst/>
              <a:gdLst/>
              <a:ahLst/>
              <a:cxnLst>
                <a:cxn ang="0">
                  <a:pos x="316" y="7"/>
                </a:cxn>
                <a:cxn ang="0">
                  <a:pos x="348" y="42"/>
                </a:cxn>
                <a:cxn ang="0">
                  <a:pos x="377" y="75"/>
                </a:cxn>
                <a:cxn ang="0">
                  <a:pos x="436" y="75"/>
                </a:cxn>
                <a:cxn ang="0">
                  <a:pos x="454" y="100"/>
                </a:cxn>
                <a:cxn ang="0">
                  <a:pos x="519" y="82"/>
                </a:cxn>
                <a:cxn ang="0">
                  <a:pos x="590" y="66"/>
                </a:cxn>
                <a:cxn ang="0">
                  <a:pos x="629" y="17"/>
                </a:cxn>
                <a:cxn ang="0">
                  <a:pos x="692" y="9"/>
                </a:cxn>
                <a:cxn ang="0">
                  <a:pos x="749" y="58"/>
                </a:cxn>
                <a:cxn ang="0">
                  <a:pos x="785" y="117"/>
                </a:cxn>
                <a:cxn ang="0">
                  <a:pos x="796" y="161"/>
                </a:cxn>
                <a:cxn ang="0">
                  <a:pos x="817" y="265"/>
                </a:cxn>
                <a:cxn ang="0">
                  <a:pos x="774" y="272"/>
                </a:cxn>
                <a:cxn ang="0">
                  <a:pos x="721" y="289"/>
                </a:cxn>
                <a:cxn ang="0">
                  <a:pos x="683" y="307"/>
                </a:cxn>
                <a:cxn ang="0">
                  <a:pos x="649" y="358"/>
                </a:cxn>
                <a:cxn ang="0">
                  <a:pos x="608" y="382"/>
                </a:cxn>
                <a:cxn ang="0">
                  <a:pos x="551" y="421"/>
                </a:cxn>
                <a:cxn ang="0">
                  <a:pos x="604" y="488"/>
                </a:cxn>
                <a:cxn ang="0">
                  <a:pos x="594" y="537"/>
                </a:cxn>
                <a:cxn ang="0">
                  <a:pos x="618" y="572"/>
                </a:cxn>
                <a:cxn ang="0">
                  <a:pos x="665" y="599"/>
                </a:cxn>
                <a:cxn ang="0">
                  <a:pos x="708" y="613"/>
                </a:cxn>
                <a:cxn ang="0">
                  <a:pos x="661" y="685"/>
                </a:cxn>
                <a:cxn ang="0">
                  <a:pos x="717" y="726"/>
                </a:cxn>
                <a:cxn ang="0">
                  <a:pos x="749" y="779"/>
                </a:cxn>
                <a:cxn ang="0">
                  <a:pos x="708" y="779"/>
                </a:cxn>
                <a:cxn ang="0">
                  <a:pos x="665" y="795"/>
                </a:cxn>
                <a:cxn ang="0">
                  <a:pos x="594" y="782"/>
                </a:cxn>
                <a:cxn ang="0">
                  <a:pos x="558" y="717"/>
                </a:cxn>
                <a:cxn ang="0">
                  <a:pos x="561" y="695"/>
                </a:cxn>
                <a:cxn ang="0">
                  <a:pos x="544" y="647"/>
                </a:cxn>
                <a:cxn ang="0">
                  <a:pos x="479" y="682"/>
                </a:cxn>
                <a:cxn ang="0">
                  <a:pos x="472" y="651"/>
                </a:cxn>
                <a:cxn ang="0">
                  <a:pos x="422" y="561"/>
                </a:cxn>
                <a:cxn ang="0">
                  <a:pos x="366" y="572"/>
                </a:cxn>
                <a:cxn ang="0">
                  <a:pos x="302" y="517"/>
                </a:cxn>
                <a:cxn ang="0">
                  <a:pos x="316" y="434"/>
                </a:cxn>
                <a:cxn ang="0">
                  <a:pos x="288" y="389"/>
                </a:cxn>
                <a:cxn ang="0">
                  <a:pos x="238" y="375"/>
                </a:cxn>
                <a:cxn ang="0">
                  <a:pos x="174" y="369"/>
                </a:cxn>
                <a:cxn ang="0">
                  <a:pos x="150" y="344"/>
                </a:cxn>
                <a:cxn ang="0">
                  <a:pos x="104" y="307"/>
                </a:cxn>
                <a:cxn ang="0">
                  <a:pos x="100" y="258"/>
                </a:cxn>
                <a:cxn ang="0">
                  <a:pos x="54" y="241"/>
                </a:cxn>
                <a:cxn ang="0">
                  <a:pos x="14" y="203"/>
                </a:cxn>
                <a:cxn ang="0">
                  <a:pos x="82" y="206"/>
                </a:cxn>
                <a:cxn ang="0">
                  <a:pos x="145" y="168"/>
                </a:cxn>
                <a:cxn ang="0">
                  <a:pos x="179" y="113"/>
                </a:cxn>
                <a:cxn ang="0">
                  <a:pos x="245" y="62"/>
                </a:cxn>
                <a:cxn ang="0">
                  <a:pos x="270" y="9"/>
                </a:cxn>
              </a:cxnLst>
              <a:rect l="0" t="0" r="r" b="b"/>
              <a:pathLst>
                <a:path w="818" h="796">
                  <a:moveTo>
                    <a:pt x="259" y="4"/>
                  </a:moveTo>
                  <a:lnTo>
                    <a:pt x="277" y="4"/>
                  </a:lnTo>
                  <a:lnTo>
                    <a:pt x="298" y="0"/>
                  </a:lnTo>
                  <a:lnTo>
                    <a:pt x="316" y="7"/>
                  </a:lnTo>
                  <a:lnTo>
                    <a:pt x="306" y="24"/>
                  </a:lnTo>
                  <a:lnTo>
                    <a:pt x="306" y="31"/>
                  </a:lnTo>
                  <a:lnTo>
                    <a:pt x="316" y="42"/>
                  </a:lnTo>
                  <a:lnTo>
                    <a:pt x="348" y="42"/>
                  </a:lnTo>
                  <a:lnTo>
                    <a:pt x="359" y="31"/>
                  </a:lnTo>
                  <a:lnTo>
                    <a:pt x="363" y="55"/>
                  </a:lnTo>
                  <a:lnTo>
                    <a:pt x="366" y="69"/>
                  </a:lnTo>
                  <a:lnTo>
                    <a:pt x="377" y="75"/>
                  </a:lnTo>
                  <a:lnTo>
                    <a:pt x="395" y="69"/>
                  </a:lnTo>
                  <a:lnTo>
                    <a:pt x="420" y="66"/>
                  </a:lnTo>
                  <a:lnTo>
                    <a:pt x="413" y="79"/>
                  </a:lnTo>
                  <a:lnTo>
                    <a:pt x="436" y="75"/>
                  </a:lnTo>
                  <a:lnTo>
                    <a:pt x="447" y="58"/>
                  </a:lnTo>
                  <a:lnTo>
                    <a:pt x="454" y="58"/>
                  </a:lnTo>
                  <a:lnTo>
                    <a:pt x="458" y="82"/>
                  </a:lnTo>
                  <a:lnTo>
                    <a:pt x="454" y="100"/>
                  </a:lnTo>
                  <a:lnTo>
                    <a:pt x="483" y="117"/>
                  </a:lnTo>
                  <a:lnTo>
                    <a:pt x="504" y="110"/>
                  </a:lnTo>
                  <a:lnTo>
                    <a:pt x="504" y="104"/>
                  </a:lnTo>
                  <a:lnTo>
                    <a:pt x="519" y="82"/>
                  </a:lnTo>
                  <a:lnTo>
                    <a:pt x="540" y="66"/>
                  </a:lnTo>
                  <a:lnTo>
                    <a:pt x="568" y="66"/>
                  </a:lnTo>
                  <a:lnTo>
                    <a:pt x="583" y="66"/>
                  </a:lnTo>
                  <a:lnTo>
                    <a:pt x="590" y="66"/>
                  </a:lnTo>
                  <a:lnTo>
                    <a:pt x="594" y="66"/>
                  </a:lnTo>
                  <a:lnTo>
                    <a:pt x="622" y="34"/>
                  </a:lnTo>
                  <a:lnTo>
                    <a:pt x="611" y="27"/>
                  </a:lnTo>
                  <a:lnTo>
                    <a:pt x="629" y="17"/>
                  </a:lnTo>
                  <a:lnTo>
                    <a:pt x="636" y="0"/>
                  </a:lnTo>
                  <a:lnTo>
                    <a:pt x="665" y="0"/>
                  </a:lnTo>
                  <a:lnTo>
                    <a:pt x="667" y="7"/>
                  </a:lnTo>
                  <a:lnTo>
                    <a:pt x="692" y="9"/>
                  </a:lnTo>
                  <a:lnTo>
                    <a:pt x="703" y="13"/>
                  </a:lnTo>
                  <a:lnTo>
                    <a:pt x="721" y="20"/>
                  </a:lnTo>
                  <a:lnTo>
                    <a:pt x="717" y="38"/>
                  </a:lnTo>
                  <a:lnTo>
                    <a:pt x="749" y="58"/>
                  </a:lnTo>
                  <a:lnTo>
                    <a:pt x="760" y="79"/>
                  </a:lnTo>
                  <a:lnTo>
                    <a:pt x="763" y="100"/>
                  </a:lnTo>
                  <a:lnTo>
                    <a:pt x="763" y="117"/>
                  </a:lnTo>
                  <a:lnTo>
                    <a:pt x="785" y="117"/>
                  </a:lnTo>
                  <a:lnTo>
                    <a:pt x="792" y="130"/>
                  </a:lnTo>
                  <a:lnTo>
                    <a:pt x="792" y="141"/>
                  </a:lnTo>
                  <a:lnTo>
                    <a:pt x="792" y="155"/>
                  </a:lnTo>
                  <a:lnTo>
                    <a:pt x="796" y="161"/>
                  </a:lnTo>
                  <a:lnTo>
                    <a:pt x="810" y="196"/>
                  </a:lnTo>
                  <a:lnTo>
                    <a:pt x="803" y="210"/>
                  </a:lnTo>
                  <a:lnTo>
                    <a:pt x="803" y="248"/>
                  </a:lnTo>
                  <a:lnTo>
                    <a:pt x="817" y="265"/>
                  </a:lnTo>
                  <a:lnTo>
                    <a:pt x="806" y="278"/>
                  </a:lnTo>
                  <a:lnTo>
                    <a:pt x="792" y="289"/>
                  </a:lnTo>
                  <a:lnTo>
                    <a:pt x="782" y="282"/>
                  </a:lnTo>
                  <a:lnTo>
                    <a:pt x="774" y="272"/>
                  </a:lnTo>
                  <a:lnTo>
                    <a:pt x="763" y="272"/>
                  </a:lnTo>
                  <a:lnTo>
                    <a:pt x="749" y="282"/>
                  </a:lnTo>
                  <a:lnTo>
                    <a:pt x="738" y="282"/>
                  </a:lnTo>
                  <a:lnTo>
                    <a:pt x="721" y="289"/>
                  </a:lnTo>
                  <a:lnTo>
                    <a:pt x="710" y="292"/>
                  </a:lnTo>
                  <a:lnTo>
                    <a:pt x="708" y="292"/>
                  </a:lnTo>
                  <a:lnTo>
                    <a:pt x="699" y="292"/>
                  </a:lnTo>
                  <a:lnTo>
                    <a:pt x="683" y="307"/>
                  </a:lnTo>
                  <a:lnTo>
                    <a:pt x="665" y="313"/>
                  </a:lnTo>
                  <a:lnTo>
                    <a:pt x="654" y="327"/>
                  </a:lnTo>
                  <a:lnTo>
                    <a:pt x="647" y="344"/>
                  </a:lnTo>
                  <a:lnTo>
                    <a:pt x="649" y="358"/>
                  </a:lnTo>
                  <a:lnTo>
                    <a:pt x="658" y="386"/>
                  </a:lnTo>
                  <a:lnTo>
                    <a:pt x="636" y="393"/>
                  </a:lnTo>
                  <a:lnTo>
                    <a:pt x="618" y="389"/>
                  </a:lnTo>
                  <a:lnTo>
                    <a:pt x="608" y="382"/>
                  </a:lnTo>
                  <a:lnTo>
                    <a:pt x="568" y="386"/>
                  </a:lnTo>
                  <a:lnTo>
                    <a:pt x="572" y="393"/>
                  </a:lnTo>
                  <a:lnTo>
                    <a:pt x="551" y="404"/>
                  </a:lnTo>
                  <a:lnTo>
                    <a:pt x="551" y="421"/>
                  </a:lnTo>
                  <a:lnTo>
                    <a:pt x="561" y="437"/>
                  </a:lnTo>
                  <a:lnTo>
                    <a:pt x="561" y="455"/>
                  </a:lnTo>
                  <a:lnTo>
                    <a:pt x="586" y="475"/>
                  </a:lnTo>
                  <a:lnTo>
                    <a:pt x="604" y="488"/>
                  </a:lnTo>
                  <a:lnTo>
                    <a:pt x="611" y="499"/>
                  </a:lnTo>
                  <a:lnTo>
                    <a:pt x="594" y="503"/>
                  </a:lnTo>
                  <a:lnTo>
                    <a:pt x="594" y="513"/>
                  </a:lnTo>
                  <a:lnTo>
                    <a:pt x="594" y="537"/>
                  </a:lnTo>
                  <a:lnTo>
                    <a:pt x="594" y="541"/>
                  </a:lnTo>
                  <a:lnTo>
                    <a:pt x="594" y="552"/>
                  </a:lnTo>
                  <a:lnTo>
                    <a:pt x="594" y="569"/>
                  </a:lnTo>
                  <a:lnTo>
                    <a:pt x="618" y="572"/>
                  </a:lnTo>
                  <a:lnTo>
                    <a:pt x="622" y="572"/>
                  </a:lnTo>
                  <a:lnTo>
                    <a:pt x="625" y="572"/>
                  </a:lnTo>
                  <a:lnTo>
                    <a:pt x="649" y="589"/>
                  </a:lnTo>
                  <a:lnTo>
                    <a:pt x="665" y="599"/>
                  </a:lnTo>
                  <a:lnTo>
                    <a:pt x="679" y="599"/>
                  </a:lnTo>
                  <a:lnTo>
                    <a:pt x="699" y="599"/>
                  </a:lnTo>
                  <a:lnTo>
                    <a:pt x="708" y="603"/>
                  </a:lnTo>
                  <a:lnTo>
                    <a:pt x="708" y="613"/>
                  </a:lnTo>
                  <a:lnTo>
                    <a:pt x="697" y="631"/>
                  </a:lnTo>
                  <a:lnTo>
                    <a:pt x="692" y="655"/>
                  </a:lnTo>
                  <a:lnTo>
                    <a:pt x="665" y="671"/>
                  </a:lnTo>
                  <a:lnTo>
                    <a:pt x="661" y="685"/>
                  </a:lnTo>
                  <a:lnTo>
                    <a:pt x="661" y="695"/>
                  </a:lnTo>
                  <a:lnTo>
                    <a:pt x="685" y="717"/>
                  </a:lnTo>
                  <a:lnTo>
                    <a:pt x="692" y="724"/>
                  </a:lnTo>
                  <a:lnTo>
                    <a:pt x="717" y="726"/>
                  </a:lnTo>
                  <a:lnTo>
                    <a:pt x="735" y="730"/>
                  </a:lnTo>
                  <a:lnTo>
                    <a:pt x="749" y="733"/>
                  </a:lnTo>
                  <a:lnTo>
                    <a:pt x="749" y="747"/>
                  </a:lnTo>
                  <a:lnTo>
                    <a:pt x="749" y="779"/>
                  </a:lnTo>
                  <a:lnTo>
                    <a:pt x="738" y="792"/>
                  </a:lnTo>
                  <a:lnTo>
                    <a:pt x="724" y="792"/>
                  </a:lnTo>
                  <a:lnTo>
                    <a:pt x="713" y="779"/>
                  </a:lnTo>
                  <a:lnTo>
                    <a:pt x="708" y="779"/>
                  </a:lnTo>
                  <a:lnTo>
                    <a:pt x="703" y="795"/>
                  </a:lnTo>
                  <a:lnTo>
                    <a:pt x="679" y="795"/>
                  </a:lnTo>
                  <a:lnTo>
                    <a:pt x="667" y="795"/>
                  </a:lnTo>
                  <a:lnTo>
                    <a:pt x="665" y="795"/>
                  </a:lnTo>
                  <a:lnTo>
                    <a:pt x="636" y="782"/>
                  </a:lnTo>
                  <a:lnTo>
                    <a:pt x="618" y="782"/>
                  </a:lnTo>
                  <a:lnTo>
                    <a:pt x="600" y="782"/>
                  </a:lnTo>
                  <a:lnTo>
                    <a:pt x="594" y="782"/>
                  </a:lnTo>
                  <a:lnTo>
                    <a:pt x="565" y="779"/>
                  </a:lnTo>
                  <a:lnTo>
                    <a:pt x="561" y="755"/>
                  </a:lnTo>
                  <a:lnTo>
                    <a:pt x="575" y="737"/>
                  </a:lnTo>
                  <a:lnTo>
                    <a:pt x="558" y="717"/>
                  </a:lnTo>
                  <a:lnTo>
                    <a:pt x="583" y="713"/>
                  </a:lnTo>
                  <a:lnTo>
                    <a:pt x="575" y="704"/>
                  </a:lnTo>
                  <a:lnTo>
                    <a:pt x="558" y="704"/>
                  </a:lnTo>
                  <a:lnTo>
                    <a:pt x="561" y="695"/>
                  </a:lnTo>
                  <a:lnTo>
                    <a:pt x="561" y="679"/>
                  </a:lnTo>
                  <a:lnTo>
                    <a:pt x="558" y="669"/>
                  </a:lnTo>
                  <a:lnTo>
                    <a:pt x="561" y="658"/>
                  </a:lnTo>
                  <a:lnTo>
                    <a:pt x="544" y="647"/>
                  </a:lnTo>
                  <a:lnTo>
                    <a:pt x="522" y="647"/>
                  </a:lnTo>
                  <a:lnTo>
                    <a:pt x="490" y="651"/>
                  </a:lnTo>
                  <a:lnTo>
                    <a:pt x="483" y="670"/>
                  </a:lnTo>
                  <a:lnTo>
                    <a:pt x="479" y="682"/>
                  </a:lnTo>
                  <a:lnTo>
                    <a:pt x="479" y="678"/>
                  </a:lnTo>
                  <a:lnTo>
                    <a:pt x="479" y="669"/>
                  </a:lnTo>
                  <a:lnTo>
                    <a:pt x="479" y="660"/>
                  </a:lnTo>
                  <a:lnTo>
                    <a:pt x="472" y="651"/>
                  </a:lnTo>
                  <a:lnTo>
                    <a:pt x="465" y="631"/>
                  </a:lnTo>
                  <a:lnTo>
                    <a:pt x="458" y="599"/>
                  </a:lnTo>
                  <a:lnTo>
                    <a:pt x="427" y="578"/>
                  </a:lnTo>
                  <a:lnTo>
                    <a:pt x="422" y="561"/>
                  </a:lnTo>
                  <a:lnTo>
                    <a:pt x="409" y="561"/>
                  </a:lnTo>
                  <a:lnTo>
                    <a:pt x="395" y="572"/>
                  </a:lnTo>
                  <a:lnTo>
                    <a:pt x="381" y="572"/>
                  </a:lnTo>
                  <a:lnTo>
                    <a:pt x="366" y="572"/>
                  </a:lnTo>
                  <a:lnTo>
                    <a:pt x="352" y="565"/>
                  </a:lnTo>
                  <a:lnTo>
                    <a:pt x="331" y="534"/>
                  </a:lnTo>
                  <a:lnTo>
                    <a:pt x="306" y="534"/>
                  </a:lnTo>
                  <a:lnTo>
                    <a:pt x="302" y="517"/>
                  </a:lnTo>
                  <a:lnTo>
                    <a:pt x="309" y="506"/>
                  </a:lnTo>
                  <a:lnTo>
                    <a:pt x="313" y="472"/>
                  </a:lnTo>
                  <a:lnTo>
                    <a:pt x="313" y="455"/>
                  </a:lnTo>
                  <a:lnTo>
                    <a:pt x="316" y="434"/>
                  </a:lnTo>
                  <a:lnTo>
                    <a:pt x="309" y="424"/>
                  </a:lnTo>
                  <a:lnTo>
                    <a:pt x="288" y="424"/>
                  </a:lnTo>
                  <a:lnTo>
                    <a:pt x="292" y="410"/>
                  </a:lnTo>
                  <a:lnTo>
                    <a:pt x="288" y="389"/>
                  </a:lnTo>
                  <a:lnTo>
                    <a:pt x="281" y="375"/>
                  </a:lnTo>
                  <a:lnTo>
                    <a:pt x="270" y="375"/>
                  </a:lnTo>
                  <a:lnTo>
                    <a:pt x="266" y="375"/>
                  </a:lnTo>
                  <a:lnTo>
                    <a:pt x="238" y="375"/>
                  </a:lnTo>
                  <a:lnTo>
                    <a:pt x="224" y="369"/>
                  </a:lnTo>
                  <a:lnTo>
                    <a:pt x="206" y="369"/>
                  </a:lnTo>
                  <a:lnTo>
                    <a:pt x="179" y="369"/>
                  </a:lnTo>
                  <a:lnTo>
                    <a:pt x="174" y="369"/>
                  </a:lnTo>
                  <a:lnTo>
                    <a:pt x="170" y="369"/>
                  </a:lnTo>
                  <a:lnTo>
                    <a:pt x="163" y="369"/>
                  </a:lnTo>
                  <a:lnTo>
                    <a:pt x="145" y="354"/>
                  </a:lnTo>
                  <a:lnTo>
                    <a:pt x="150" y="344"/>
                  </a:lnTo>
                  <a:lnTo>
                    <a:pt x="150" y="331"/>
                  </a:lnTo>
                  <a:lnTo>
                    <a:pt x="125" y="313"/>
                  </a:lnTo>
                  <a:lnTo>
                    <a:pt x="109" y="309"/>
                  </a:lnTo>
                  <a:lnTo>
                    <a:pt x="104" y="307"/>
                  </a:lnTo>
                  <a:lnTo>
                    <a:pt x="109" y="287"/>
                  </a:lnTo>
                  <a:lnTo>
                    <a:pt x="109" y="276"/>
                  </a:lnTo>
                  <a:lnTo>
                    <a:pt x="107" y="272"/>
                  </a:lnTo>
                  <a:lnTo>
                    <a:pt x="100" y="258"/>
                  </a:lnTo>
                  <a:lnTo>
                    <a:pt x="75" y="258"/>
                  </a:lnTo>
                  <a:lnTo>
                    <a:pt x="71" y="258"/>
                  </a:lnTo>
                  <a:lnTo>
                    <a:pt x="54" y="254"/>
                  </a:lnTo>
                  <a:lnTo>
                    <a:pt x="54" y="241"/>
                  </a:lnTo>
                  <a:lnTo>
                    <a:pt x="43" y="227"/>
                  </a:lnTo>
                  <a:lnTo>
                    <a:pt x="14" y="225"/>
                  </a:lnTo>
                  <a:lnTo>
                    <a:pt x="0" y="196"/>
                  </a:lnTo>
                  <a:lnTo>
                    <a:pt x="14" y="203"/>
                  </a:lnTo>
                  <a:lnTo>
                    <a:pt x="25" y="203"/>
                  </a:lnTo>
                  <a:lnTo>
                    <a:pt x="71" y="203"/>
                  </a:lnTo>
                  <a:lnTo>
                    <a:pt x="68" y="200"/>
                  </a:lnTo>
                  <a:lnTo>
                    <a:pt x="82" y="206"/>
                  </a:lnTo>
                  <a:lnTo>
                    <a:pt x="114" y="214"/>
                  </a:lnTo>
                  <a:lnTo>
                    <a:pt x="125" y="214"/>
                  </a:lnTo>
                  <a:lnTo>
                    <a:pt x="143" y="196"/>
                  </a:lnTo>
                  <a:lnTo>
                    <a:pt x="145" y="168"/>
                  </a:lnTo>
                  <a:lnTo>
                    <a:pt x="156" y="148"/>
                  </a:lnTo>
                  <a:lnTo>
                    <a:pt x="184" y="144"/>
                  </a:lnTo>
                  <a:lnTo>
                    <a:pt x="184" y="130"/>
                  </a:lnTo>
                  <a:lnTo>
                    <a:pt x="179" y="113"/>
                  </a:lnTo>
                  <a:lnTo>
                    <a:pt x="179" y="96"/>
                  </a:lnTo>
                  <a:lnTo>
                    <a:pt x="192" y="79"/>
                  </a:lnTo>
                  <a:lnTo>
                    <a:pt x="220" y="62"/>
                  </a:lnTo>
                  <a:lnTo>
                    <a:pt x="245" y="62"/>
                  </a:lnTo>
                  <a:lnTo>
                    <a:pt x="241" y="59"/>
                  </a:lnTo>
                  <a:lnTo>
                    <a:pt x="234" y="55"/>
                  </a:lnTo>
                  <a:lnTo>
                    <a:pt x="234" y="31"/>
                  </a:lnTo>
                  <a:lnTo>
                    <a:pt x="270" y="9"/>
                  </a:lnTo>
                  <a:lnTo>
                    <a:pt x="273" y="4"/>
                  </a:lnTo>
                  <a:lnTo>
                    <a:pt x="259"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2" name="Freeform 13"/>
            <p:cNvSpPr>
              <a:spLocks/>
            </p:cNvSpPr>
            <p:nvPr/>
          </p:nvSpPr>
          <p:spPr bwMode="auto">
            <a:xfrm>
              <a:off x="1043" y="2444"/>
              <a:ext cx="586" cy="789"/>
            </a:xfrm>
            <a:custGeom>
              <a:avLst/>
              <a:gdLst/>
              <a:ahLst/>
              <a:cxnLst>
                <a:cxn ang="0">
                  <a:pos x="335" y="32"/>
                </a:cxn>
                <a:cxn ang="0">
                  <a:pos x="368" y="32"/>
                </a:cxn>
                <a:cxn ang="0">
                  <a:pos x="422" y="0"/>
                </a:cxn>
                <a:cxn ang="0">
                  <a:pos x="463" y="16"/>
                </a:cxn>
                <a:cxn ang="0">
                  <a:pos x="499" y="39"/>
                </a:cxn>
                <a:cxn ang="0">
                  <a:pos x="491" y="73"/>
                </a:cxn>
                <a:cxn ang="0">
                  <a:pos x="491" y="135"/>
                </a:cxn>
                <a:cxn ang="0">
                  <a:pos x="469" y="197"/>
                </a:cxn>
                <a:cxn ang="0">
                  <a:pos x="477" y="269"/>
                </a:cxn>
                <a:cxn ang="0">
                  <a:pos x="458" y="339"/>
                </a:cxn>
                <a:cxn ang="0">
                  <a:pos x="513" y="362"/>
                </a:cxn>
                <a:cxn ang="0">
                  <a:pos x="566" y="388"/>
                </a:cxn>
                <a:cxn ang="0">
                  <a:pos x="560" y="452"/>
                </a:cxn>
                <a:cxn ang="0">
                  <a:pos x="585" y="498"/>
                </a:cxn>
                <a:cxn ang="0">
                  <a:pos x="546" y="512"/>
                </a:cxn>
                <a:cxn ang="0">
                  <a:pos x="513" y="565"/>
                </a:cxn>
                <a:cxn ang="0">
                  <a:pos x="461" y="609"/>
                </a:cxn>
                <a:cxn ang="0">
                  <a:pos x="391" y="684"/>
                </a:cxn>
                <a:cxn ang="0">
                  <a:pos x="365" y="660"/>
                </a:cxn>
                <a:cxn ang="0">
                  <a:pos x="358" y="630"/>
                </a:cxn>
                <a:cxn ang="0">
                  <a:pos x="319" y="646"/>
                </a:cxn>
                <a:cxn ang="0">
                  <a:pos x="266" y="646"/>
                </a:cxn>
                <a:cxn ang="0">
                  <a:pos x="213" y="676"/>
                </a:cxn>
                <a:cxn ang="0">
                  <a:pos x="180" y="738"/>
                </a:cxn>
                <a:cxn ang="0">
                  <a:pos x="144" y="746"/>
                </a:cxn>
                <a:cxn ang="0">
                  <a:pos x="124" y="765"/>
                </a:cxn>
                <a:cxn ang="0">
                  <a:pos x="91" y="762"/>
                </a:cxn>
                <a:cxn ang="0">
                  <a:pos x="61" y="778"/>
                </a:cxn>
                <a:cxn ang="0">
                  <a:pos x="28" y="789"/>
                </a:cxn>
                <a:cxn ang="0">
                  <a:pos x="22" y="751"/>
                </a:cxn>
                <a:cxn ang="0">
                  <a:pos x="3" y="706"/>
                </a:cxn>
                <a:cxn ang="0">
                  <a:pos x="22" y="692"/>
                </a:cxn>
                <a:cxn ang="0">
                  <a:pos x="22" y="638"/>
                </a:cxn>
                <a:cxn ang="0">
                  <a:pos x="44" y="595"/>
                </a:cxn>
                <a:cxn ang="0">
                  <a:pos x="44" y="565"/>
                </a:cxn>
                <a:cxn ang="0">
                  <a:pos x="69" y="520"/>
                </a:cxn>
                <a:cxn ang="0">
                  <a:pos x="66" y="479"/>
                </a:cxn>
                <a:cxn ang="0">
                  <a:pos x="105" y="454"/>
                </a:cxn>
                <a:cxn ang="0">
                  <a:pos x="152" y="434"/>
                </a:cxn>
                <a:cxn ang="0">
                  <a:pos x="163" y="378"/>
                </a:cxn>
                <a:cxn ang="0">
                  <a:pos x="188" y="342"/>
                </a:cxn>
                <a:cxn ang="0">
                  <a:pos x="194" y="296"/>
                </a:cxn>
                <a:cxn ang="0">
                  <a:pos x="202" y="259"/>
                </a:cxn>
                <a:cxn ang="0">
                  <a:pos x="241" y="232"/>
                </a:cxn>
                <a:cxn ang="0">
                  <a:pos x="252" y="199"/>
                </a:cxn>
                <a:cxn ang="0">
                  <a:pos x="254" y="148"/>
                </a:cxn>
                <a:cxn ang="0">
                  <a:pos x="301" y="127"/>
                </a:cxn>
                <a:cxn ang="0">
                  <a:pos x="285" y="94"/>
                </a:cxn>
                <a:cxn ang="0">
                  <a:pos x="279" y="65"/>
                </a:cxn>
                <a:cxn ang="0">
                  <a:pos x="301" y="43"/>
                </a:cxn>
              </a:cxnLst>
              <a:rect l="0" t="0" r="r" b="b"/>
              <a:pathLst>
                <a:path w="586" h="790">
                  <a:moveTo>
                    <a:pt x="313" y="32"/>
                  </a:moveTo>
                  <a:lnTo>
                    <a:pt x="321" y="32"/>
                  </a:lnTo>
                  <a:lnTo>
                    <a:pt x="324" y="32"/>
                  </a:lnTo>
                  <a:lnTo>
                    <a:pt x="335" y="32"/>
                  </a:lnTo>
                  <a:lnTo>
                    <a:pt x="344" y="32"/>
                  </a:lnTo>
                  <a:lnTo>
                    <a:pt x="349" y="32"/>
                  </a:lnTo>
                  <a:lnTo>
                    <a:pt x="362" y="32"/>
                  </a:lnTo>
                  <a:lnTo>
                    <a:pt x="368" y="32"/>
                  </a:lnTo>
                  <a:lnTo>
                    <a:pt x="396" y="11"/>
                  </a:lnTo>
                  <a:lnTo>
                    <a:pt x="400" y="11"/>
                  </a:lnTo>
                  <a:lnTo>
                    <a:pt x="411" y="0"/>
                  </a:lnTo>
                  <a:lnTo>
                    <a:pt x="422" y="0"/>
                  </a:lnTo>
                  <a:lnTo>
                    <a:pt x="427" y="16"/>
                  </a:lnTo>
                  <a:lnTo>
                    <a:pt x="436" y="16"/>
                  </a:lnTo>
                  <a:lnTo>
                    <a:pt x="452" y="16"/>
                  </a:lnTo>
                  <a:lnTo>
                    <a:pt x="463" y="16"/>
                  </a:lnTo>
                  <a:lnTo>
                    <a:pt x="469" y="16"/>
                  </a:lnTo>
                  <a:lnTo>
                    <a:pt x="499" y="16"/>
                  </a:lnTo>
                  <a:lnTo>
                    <a:pt x="510" y="24"/>
                  </a:lnTo>
                  <a:lnTo>
                    <a:pt x="499" y="39"/>
                  </a:lnTo>
                  <a:lnTo>
                    <a:pt x="488" y="54"/>
                  </a:lnTo>
                  <a:lnTo>
                    <a:pt x="488" y="59"/>
                  </a:lnTo>
                  <a:lnTo>
                    <a:pt x="491" y="66"/>
                  </a:lnTo>
                  <a:lnTo>
                    <a:pt x="491" y="73"/>
                  </a:lnTo>
                  <a:lnTo>
                    <a:pt x="502" y="100"/>
                  </a:lnTo>
                  <a:lnTo>
                    <a:pt x="510" y="108"/>
                  </a:lnTo>
                  <a:lnTo>
                    <a:pt x="502" y="124"/>
                  </a:lnTo>
                  <a:lnTo>
                    <a:pt x="491" y="135"/>
                  </a:lnTo>
                  <a:lnTo>
                    <a:pt x="488" y="151"/>
                  </a:lnTo>
                  <a:lnTo>
                    <a:pt x="480" y="164"/>
                  </a:lnTo>
                  <a:lnTo>
                    <a:pt x="469" y="178"/>
                  </a:lnTo>
                  <a:lnTo>
                    <a:pt x="469" y="197"/>
                  </a:lnTo>
                  <a:lnTo>
                    <a:pt x="469" y="218"/>
                  </a:lnTo>
                  <a:lnTo>
                    <a:pt x="469" y="240"/>
                  </a:lnTo>
                  <a:lnTo>
                    <a:pt x="469" y="256"/>
                  </a:lnTo>
                  <a:lnTo>
                    <a:pt x="477" y="269"/>
                  </a:lnTo>
                  <a:lnTo>
                    <a:pt x="469" y="285"/>
                  </a:lnTo>
                  <a:lnTo>
                    <a:pt x="469" y="307"/>
                  </a:lnTo>
                  <a:lnTo>
                    <a:pt x="461" y="318"/>
                  </a:lnTo>
                  <a:lnTo>
                    <a:pt x="458" y="339"/>
                  </a:lnTo>
                  <a:lnTo>
                    <a:pt x="477" y="346"/>
                  </a:lnTo>
                  <a:lnTo>
                    <a:pt x="499" y="361"/>
                  </a:lnTo>
                  <a:lnTo>
                    <a:pt x="510" y="362"/>
                  </a:lnTo>
                  <a:lnTo>
                    <a:pt x="513" y="362"/>
                  </a:lnTo>
                  <a:lnTo>
                    <a:pt x="530" y="362"/>
                  </a:lnTo>
                  <a:lnTo>
                    <a:pt x="541" y="362"/>
                  </a:lnTo>
                  <a:lnTo>
                    <a:pt x="555" y="372"/>
                  </a:lnTo>
                  <a:lnTo>
                    <a:pt x="566" y="388"/>
                  </a:lnTo>
                  <a:lnTo>
                    <a:pt x="568" y="404"/>
                  </a:lnTo>
                  <a:lnTo>
                    <a:pt x="560" y="423"/>
                  </a:lnTo>
                  <a:lnTo>
                    <a:pt x="566" y="439"/>
                  </a:lnTo>
                  <a:lnTo>
                    <a:pt x="560" y="452"/>
                  </a:lnTo>
                  <a:lnTo>
                    <a:pt x="568" y="466"/>
                  </a:lnTo>
                  <a:lnTo>
                    <a:pt x="568" y="474"/>
                  </a:lnTo>
                  <a:lnTo>
                    <a:pt x="568" y="485"/>
                  </a:lnTo>
                  <a:lnTo>
                    <a:pt x="585" y="498"/>
                  </a:lnTo>
                  <a:lnTo>
                    <a:pt x="579" y="512"/>
                  </a:lnTo>
                  <a:lnTo>
                    <a:pt x="563" y="512"/>
                  </a:lnTo>
                  <a:lnTo>
                    <a:pt x="560" y="512"/>
                  </a:lnTo>
                  <a:lnTo>
                    <a:pt x="546" y="512"/>
                  </a:lnTo>
                  <a:lnTo>
                    <a:pt x="546" y="532"/>
                  </a:lnTo>
                  <a:lnTo>
                    <a:pt x="535" y="552"/>
                  </a:lnTo>
                  <a:lnTo>
                    <a:pt x="535" y="557"/>
                  </a:lnTo>
                  <a:lnTo>
                    <a:pt x="513" y="565"/>
                  </a:lnTo>
                  <a:lnTo>
                    <a:pt x="494" y="579"/>
                  </a:lnTo>
                  <a:lnTo>
                    <a:pt x="483" y="582"/>
                  </a:lnTo>
                  <a:lnTo>
                    <a:pt x="477" y="592"/>
                  </a:lnTo>
                  <a:lnTo>
                    <a:pt x="461" y="609"/>
                  </a:lnTo>
                  <a:lnTo>
                    <a:pt x="447" y="630"/>
                  </a:lnTo>
                  <a:lnTo>
                    <a:pt x="425" y="652"/>
                  </a:lnTo>
                  <a:lnTo>
                    <a:pt x="415" y="668"/>
                  </a:lnTo>
                  <a:lnTo>
                    <a:pt x="391" y="684"/>
                  </a:lnTo>
                  <a:lnTo>
                    <a:pt x="376" y="684"/>
                  </a:lnTo>
                  <a:lnTo>
                    <a:pt x="372" y="681"/>
                  </a:lnTo>
                  <a:lnTo>
                    <a:pt x="368" y="671"/>
                  </a:lnTo>
                  <a:lnTo>
                    <a:pt x="365" y="660"/>
                  </a:lnTo>
                  <a:lnTo>
                    <a:pt x="365" y="652"/>
                  </a:lnTo>
                  <a:lnTo>
                    <a:pt x="365" y="644"/>
                  </a:lnTo>
                  <a:lnTo>
                    <a:pt x="360" y="630"/>
                  </a:lnTo>
                  <a:lnTo>
                    <a:pt x="358" y="630"/>
                  </a:lnTo>
                  <a:lnTo>
                    <a:pt x="335" y="630"/>
                  </a:lnTo>
                  <a:lnTo>
                    <a:pt x="326" y="633"/>
                  </a:lnTo>
                  <a:lnTo>
                    <a:pt x="324" y="636"/>
                  </a:lnTo>
                  <a:lnTo>
                    <a:pt x="319" y="646"/>
                  </a:lnTo>
                  <a:lnTo>
                    <a:pt x="299" y="646"/>
                  </a:lnTo>
                  <a:lnTo>
                    <a:pt x="279" y="646"/>
                  </a:lnTo>
                  <a:lnTo>
                    <a:pt x="277" y="646"/>
                  </a:lnTo>
                  <a:lnTo>
                    <a:pt x="266" y="646"/>
                  </a:lnTo>
                  <a:lnTo>
                    <a:pt x="257" y="646"/>
                  </a:lnTo>
                  <a:lnTo>
                    <a:pt x="235" y="646"/>
                  </a:lnTo>
                  <a:lnTo>
                    <a:pt x="221" y="668"/>
                  </a:lnTo>
                  <a:lnTo>
                    <a:pt x="213" y="676"/>
                  </a:lnTo>
                  <a:lnTo>
                    <a:pt x="207" y="688"/>
                  </a:lnTo>
                  <a:lnTo>
                    <a:pt x="191" y="703"/>
                  </a:lnTo>
                  <a:lnTo>
                    <a:pt x="180" y="724"/>
                  </a:lnTo>
                  <a:lnTo>
                    <a:pt x="180" y="738"/>
                  </a:lnTo>
                  <a:lnTo>
                    <a:pt x="171" y="746"/>
                  </a:lnTo>
                  <a:lnTo>
                    <a:pt x="155" y="746"/>
                  </a:lnTo>
                  <a:lnTo>
                    <a:pt x="147" y="746"/>
                  </a:lnTo>
                  <a:lnTo>
                    <a:pt x="144" y="746"/>
                  </a:lnTo>
                  <a:lnTo>
                    <a:pt x="138" y="746"/>
                  </a:lnTo>
                  <a:lnTo>
                    <a:pt x="133" y="746"/>
                  </a:lnTo>
                  <a:lnTo>
                    <a:pt x="130" y="746"/>
                  </a:lnTo>
                  <a:lnTo>
                    <a:pt x="124" y="765"/>
                  </a:lnTo>
                  <a:lnTo>
                    <a:pt x="108" y="765"/>
                  </a:lnTo>
                  <a:lnTo>
                    <a:pt x="105" y="765"/>
                  </a:lnTo>
                  <a:lnTo>
                    <a:pt x="102" y="765"/>
                  </a:lnTo>
                  <a:lnTo>
                    <a:pt x="91" y="762"/>
                  </a:lnTo>
                  <a:lnTo>
                    <a:pt x="77" y="757"/>
                  </a:lnTo>
                  <a:lnTo>
                    <a:pt x="66" y="767"/>
                  </a:lnTo>
                  <a:lnTo>
                    <a:pt x="61" y="776"/>
                  </a:lnTo>
                  <a:lnTo>
                    <a:pt x="61" y="778"/>
                  </a:lnTo>
                  <a:lnTo>
                    <a:pt x="47" y="786"/>
                  </a:lnTo>
                  <a:lnTo>
                    <a:pt x="44" y="789"/>
                  </a:lnTo>
                  <a:lnTo>
                    <a:pt x="36" y="789"/>
                  </a:lnTo>
                  <a:lnTo>
                    <a:pt x="28" y="789"/>
                  </a:lnTo>
                  <a:lnTo>
                    <a:pt x="25" y="789"/>
                  </a:lnTo>
                  <a:lnTo>
                    <a:pt x="25" y="773"/>
                  </a:lnTo>
                  <a:lnTo>
                    <a:pt x="25" y="762"/>
                  </a:lnTo>
                  <a:lnTo>
                    <a:pt x="22" y="751"/>
                  </a:lnTo>
                  <a:lnTo>
                    <a:pt x="14" y="743"/>
                  </a:lnTo>
                  <a:lnTo>
                    <a:pt x="8" y="741"/>
                  </a:lnTo>
                  <a:lnTo>
                    <a:pt x="6" y="724"/>
                  </a:lnTo>
                  <a:lnTo>
                    <a:pt x="3" y="706"/>
                  </a:lnTo>
                  <a:lnTo>
                    <a:pt x="0" y="700"/>
                  </a:lnTo>
                  <a:lnTo>
                    <a:pt x="11" y="695"/>
                  </a:lnTo>
                  <a:lnTo>
                    <a:pt x="19" y="692"/>
                  </a:lnTo>
                  <a:lnTo>
                    <a:pt x="22" y="692"/>
                  </a:lnTo>
                  <a:lnTo>
                    <a:pt x="22" y="684"/>
                  </a:lnTo>
                  <a:lnTo>
                    <a:pt x="17" y="665"/>
                  </a:lnTo>
                  <a:lnTo>
                    <a:pt x="17" y="652"/>
                  </a:lnTo>
                  <a:lnTo>
                    <a:pt x="22" y="638"/>
                  </a:lnTo>
                  <a:lnTo>
                    <a:pt x="22" y="630"/>
                  </a:lnTo>
                  <a:lnTo>
                    <a:pt x="30" y="619"/>
                  </a:lnTo>
                  <a:lnTo>
                    <a:pt x="41" y="609"/>
                  </a:lnTo>
                  <a:lnTo>
                    <a:pt x="44" y="595"/>
                  </a:lnTo>
                  <a:lnTo>
                    <a:pt x="44" y="590"/>
                  </a:lnTo>
                  <a:lnTo>
                    <a:pt x="44" y="582"/>
                  </a:lnTo>
                  <a:lnTo>
                    <a:pt x="47" y="574"/>
                  </a:lnTo>
                  <a:lnTo>
                    <a:pt x="44" y="565"/>
                  </a:lnTo>
                  <a:lnTo>
                    <a:pt x="36" y="555"/>
                  </a:lnTo>
                  <a:lnTo>
                    <a:pt x="41" y="549"/>
                  </a:lnTo>
                  <a:lnTo>
                    <a:pt x="66" y="544"/>
                  </a:lnTo>
                  <a:lnTo>
                    <a:pt x="69" y="520"/>
                  </a:lnTo>
                  <a:lnTo>
                    <a:pt x="69" y="517"/>
                  </a:lnTo>
                  <a:lnTo>
                    <a:pt x="66" y="506"/>
                  </a:lnTo>
                  <a:lnTo>
                    <a:pt x="69" y="493"/>
                  </a:lnTo>
                  <a:lnTo>
                    <a:pt x="66" y="479"/>
                  </a:lnTo>
                  <a:lnTo>
                    <a:pt x="66" y="469"/>
                  </a:lnTo>
                  <a:lnTo>
                    <a:pt x="89" y="469"/>
                  </a:lnTo>
                  <a:lnTo>
                    <a:pt x="100" y="466"/>
                  </a:lnTo>
                  <a:lnTo>
                    <a:pt x="105" y="454"/>
                  </a:lnTo>
                  <a:lnTo>
                    <a:pt x="111" y="450"/>
                  </a:lnTo>
                  <a:lnTo>
                    <a:pt x="122" y="443"/>
                  </a:lnTo>
                  <a:lnTo>
                    <a:pt x="138" y="443"/>
                  </a:lnTo>
                  <a:lnTo>
                    <a:pt x="152" y="434"/>
                  </a:lnTo>
                  <a:lnTo>
                    <a:pt x="155" y="412"/>
                  </a:lnTo>
                  <a:lnTo>
                    <a:pt x="155" y="407"/>
                  </a:lnTo>
                  <a:lnTo>
                    <a:pt x="155" y="399"/>
                  </a:lnTo>
                  <a:lnTo>
                    <a:pt x="163" y="378"/>
                  </a:lnTo>
                  <a:lnTo>
                    <a:pt x="166" y="372"/>
                  </a:lnTo>
                  <a:lnTo>
                    <a:pt x="166" y="354"/>
                  </a:lnTo>
                  <a:lnTo>
                    <a:pt x="166" y="351"/>
                  </a:lnTo>
                  <a:lnTo>
                    <a:pt x="188" y="342"/>
                  </a:lnTo>
                  <a:lnTo>
                    <a:pt x="199" y="327"/>
                  </a:lnTo>
                  <a:lnTo>
                    <a:pt x="191" y="319"/>
                  </a:lnTo>
                  <a:lnTo>
                    <a:pt x="196" y="310"/>
                  </a:lnTo>
                  <a:lnTo>
                    <a:pt x="194" y="296"/>
                  </a:lnTo>
                  <a:lnTo>
                    <a:pt x="191" y="283"/>
                  </a:lnTo>
                  <a:lnTo>
                    <a:pt x="196" y="275"/>
                  </a:lnTo>
                  <a:lnTo>
                    <a:pt x="196" y="264"/>
                  </a:lnTo>
                  <a:lnTo>
                    <a:pt x="202" y="259"/>
                  </a:lnTo>
                  <a:lnTo>
                    <a:pt x="205" y="253"/>
                  </a:lnTo>
                  <a:lnTo>
                    <a:pt x="213" y="250"/>
                  </a:lnTo>
                  <a:lnTo>
                    <a:pt x="235" y="240"/>
                  </a:lnTo>
                  <a:lnTo>
                    <a:pt x="241" y="232"/>
                  </a:lnTo>
                  <a:lnTo>
                    <a:pt x="238" y="224"/>
                  </a:lnTo>
                  <a:lnTo>
                    <a:pt x="235" y="218"/>
                  </a:lnTo>
                  <a:lnTo>
                    <a:pt x="243" y="210"/>
                  </a:lnTo>
                  <a:lnTo>
                    <a:pt x="252" y="199"/>
                  </a:lnTo>
                  <a:lnTo>
                    <a:pt x="254" y="172"/>
                  </a:lnTo>
                  <a:lnTo>
                    <a:pt x="254" y="162"/>
                  </a:lnTo>
                  <a:lnTo>
                    <a:pt x="246" y="162"/>
                  </a:lnTo>
                  <a:lnTo>
                    <a:pt x="254" y="148"/>
                  </a:lnTo>
                  <a:lnTo>
                    <a:pt x="260" y="143"/>
                  </a:lnTo>
                  <a:lnTo>
                    <a:pt x="274" y="137"/>
                  </a:lnTo>
                  <a:lnTo>
                    <a:pt x="293" y="135"/>
                  </a:lnTo>
                  <a:lnTo>
                    <a:pt x="301" y="127"/>
                  </a:lnTo>
                  <a:lnTo>
                    <a:pt x="301" y="113"/>
                  </a:lnTo>
                  <a:lnTo>
                    <a:pt x="290" y="108"/>
                  </a:lnTo>
                  <a:lnTo>
                    <a:pt x="290" y="97"/>
                  </a:lnTo>
                  <a:lnTo>
                    <a:pt x="285" y="94"/>
                  </a:lnTo>
                  <a:lnTo>
                    <a:pt x="279" y="89"/>
                  </a:lnTo>
                  <a:lnTo>
                    <a:pt x="279" y="78"/>
                  </a:lnTo>
                  <a:lnTo>
                    <a:pt x="279" y="70"/>
                  </a:lnTo>
                  <a:lnTo>
                    <a:pt x="279" y="65"/>
                  </a:lnTo>
                  <a:lnTo>
                    <a:pt x="279" y="62"/>
                  </a:lnTo>
                  <a:lnTo>
                    <a:pt x="290" y="57"/>
                  </a:lnTo>
                  <a:lnTo>
                    <a:pt x="296" y="43"/>
                  </a:lnTo>
                  <a:lnTo>
                    <a:pt x="301" y="43"/>
                  </a:lnTo>
                  <a:lnTo>
                    <a:pt x="304" y="43"/>
                  </a:lnTo>
                  <a:lnTo>
                    <a:pt x="313" y="43"/>
                  </a:lnTo>
                  <a:lnTo>
                    <a:pt x="313" y="32"/>
                  </a:lnTo>
                </a:path>
              </a:pathLst>
            </a:custGeom>
            <a:solidFill>
              <a:srgbClr val="FF0066"/>
            </a:solid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3" name="Freeform 14"/>
            <p:cNvSpPr>
              <a:spLocks/>
            </p:cNvSpPr>
            <p:nvPr/>
          </p:nvSpPr>
          <p:spPr bwMode="auto">
            <a:xfrm>
              <a:off x="842" y="2953"/>
              <a:ext cx="799" cy="776"/>
            </a:xfrm>
            <a:custGeom>
              <a:avLst/>
              <a:gdLst/>
              <a:ahLst/>
              <a:cxnLst>
                <a:cxn ang="0">
                  <a:pos x="578" y="151"/>
                </a:cxn>
                <a:cxn ang="0">
                  <a:pos x="596" y="168"/>
                </a:cxn>
                <a:cxn ang="0">
                  <a:pos x="648" y="121"/>
                </a:cxn>
                <a:cxn ang="0">
                  <a:pos x="684" y="77"/>
                </a:cxn>
                <a:cxn ang="0">
                  <a:pos x="725" y="59"/>
                </a:cxn>
                <a:cxn ang="0">
                  <a:pos x="765" y="5"/>
                </a:cxn>
                <a:cxn ang="0">
                  <a:pos x="798" y="16"/>
                </a:cxn>
                <a:cxn ang="0">
                  <a:pos x="765" y="77"/>
                </a:cxn>
                <a:cxn ang="0">
                  <a:pos x="738" y="137"/>
                </a:cxn>
                <a:cxn ang="0">
                  <a:pos x="711" y="186"/>
                </a:cxn>
                <a:cxn ang="0">
                  <a:pos x="608" y="278"/>
                </a:cxn>
                <a:cxn ang="0">
                  <a:pos x="567" y="336"/>
                </a:cxn>
                <a:cxn ang="0">
                  <a:pos x="586" y="396"/>
                </a:cxn>
                <a:cxn ang="0">
                  <a:pos x="529" y="429"/>
                </a:cxn>
                <a:cxn ang="0">
                  <a:pos x="496" y="439"/>
                </a:cxn>
                <a:cxn ang="0">
                  <a:pos x="464" y="489"/>
                </a:cxn>
                <a:cxn ang="0">
                  <a:pos x="432" y="518"/>
                </a:cxn>
                <a:cxn ang="0">
                  <a:pos x="399" y="566"/>
                </a:cxn>
                <a:cxn ang="0">
                  <a:pos x="317" y="647"/>
                </a:cxn>
                <a:cxn ang="0">
                  <a:pos x="292" y="677"/>
                </a:cxn>
                <a:cxn ang="0">
                  <a:pos x="258" y="712"/>
                </a:cxn>
                <a:cxn ang="0">
                  <a:pos x="224" y="767"/>
                </a:cxn>
                <a:cxn ang="0">
                  <a:pos x="173" y="775"/>
                </a:cxn>
                <a:cxn ang="0">
                  <a:pos x="133" y="751"/>
                </a:cxn>
                <a:cxn ang="0">
                  <a:pos x="114" y="751"/>
                </a:cxn>
                <a:cxn ang="0">
                  <a:pos x="65" y="725"/>
                </a:cxn>
                <a:cxn ang="0">
                  <a:pos x="57" y="669"/>
                </a:cxn>
                <a:cxn ang="0">
                  <a:pos x="37" y="627"/>
                </a:cxn>
                <a:cxn ang="0">
                  <a:pos x="3" y="585"/>
                </a:cxn>
                <a:cxn ang="0">
                  <a:pos x="54" y="547"/>
                </a:cxn>
                <a:cxn ang="0">
                  <a:pos x="97" y="566"/>
                </a:cxn>
                <a:cxn ang="0">
                  <a:pos x="116" y="536"/>
                </a:cxn>
                <a:cxn ang="0">
                  <a:pos x="114" y="484"/>
                </a:cxn>
                <a:cxn ang="0">
                  <a:pos x="168" y="458"/>
                </a:cxn>
                <a:cxn ang="0">
                  <a:pos x="238" y="434"/>
                </a:cxn>
                <a:cxn ang="0">
                  <a:pos x="276" y="419"/>
                </a:cxn>
                <a:cxn ang="0">
                  <a:pos x="258" y="315"/>
                </a:cxn>
                <a:cxn ang="0">
                  <a:pos x="267" y="253"/>
                </a:cxn>
                <a:cxn ang="0">
                  <a:pos x="328" y="230"/>
                </a:cxn>
                <a:cxn ang="0">
                  <a:pos x="334" y="230"/>
                </a:cxn>
                <a:cxn ang="0">
                  <a:pos x="382" y="230"/>
                </a:cxn>
                <a:cxn ang="0">
                  <a:pos x="429" y="148"/>
                </a:cxn>
                <a:cxn ang="0">
                  <a:pos x="496" y="137"/>
                </a:cxn>
                <a:cxn ang="0">
                  <a:pos x="513" y="137"/>
                </a:cxn>
                <a:cxn ang="0">
                  <a:pos x="547" y="117"/>
                </a:cxn>
              </a:cxnLst>
              <a:rect l="0" t="0" r="r" b="b"/>
              <a:pathLst>
                <a:path w="799" h="776">
                  <a:moveTo>
                    <a:pt x="567" y="121"/>
                  </a:moveTo>
                  <a:lnTo>
                    <a:pt x="580" y="143"/>
                  </a:lnTo>
                  <a:lnTo>
                    <a:pt x="578" y="151"/>
                  </a:lnTo>
                  <a:lnTo>
                    <a:pt x="589" y="175"/>
                  </a:lnTo>
                  <a:lnTo>
                    <a:pt x="593" y="174"/>
                  </a:lnTo>
                  <a:lnTo>
                    <a:pt x="596" y="168"/>
                  </a:lnTo>
                  <a:lnTo>
                    <a:pt x="603" y="156"/>
                  </a:lnTo>
                  <a:lnTo>
                    <a:pt x="626" y="146"/>
                  </a:lnTo>
                  <a:lnTo>
                    <a:pt x="648" y="121"/>
                  </a:lnTo>
                  <a:lnTo>
                    <a:pt x="648" y="101"/>
                  </a:lnTo>
                  <a:lnTo>
                    <a:pt x="671" y="88"/>
                  </a:lnTo>
                  <a:lnTo>
                    <a:pt x="684" y="77"/>
                  </a:lnTo>
                  <a:lnTo>
                    <a:pt x="695" y="69"/>
                  </a:lnTo>
                  <a:lnTo>
                    <a:pt x="708" y="63"/>
                  </a:lnTo>
                  <a:lnTo>
                    <a:pt x="725" y="59"/>
                  </a:lnTo>
                  <a:lnTo>
                    <a:pt x="745" y="30"/>
                  </a:lnTo>
                  <a:lnTo>
                    <a:pt x="762" y="13"/>
                  </a:lnTo>
                  <a:lnTo>
                    <a:pt x="765" y="5"/>
                  </a:lnTo>
                  <a:lnTo>
                    <a:pt x="781" y="0"/>
                  </a:lnTo>
                  <a:lnTo>
                    <a:pt x="795" y="8"/>
                  </a:lnTo>
                  <a:lnTo>
                    <a:pt x="798" y="16"/>
                  </a:lnTo>
                  <a:lnTo>
                    <a:pt x="795" y="40"/>
                  </a:lnTo>
                  <a:lnTo>
                    <a:pt x="779" y="51"/>
                  </a:lnTo>
                  <a:lnTo>
                    <a:pt x="765" y="77"/>
                  </a:lnTo>
                  <a:lnTo>
                    <a:pt x="748" y="88"/>
                  </a:lnTo>
                  <a:lnTo>
                    <a:pt x="738" y="113"/>
                  </a:lnTo>
                  <a:lnTo>
                    <a:pt x="738" y="137"/>
                  </a:lnTo>
                  <a:lnTo>
                    <a:pt x="733" y="151"/>
                  </a:lnTo>
                  <a:lnTo>
                    <a:pt x="711" y="183"/>
                  </a:lnTo>
                  <a:lnTo>
                    <a:pt x="711" y="186"/>
                  </a:lnTo>
                  <a:lnTo>
                    <a:pt x="682" y="220"/>
                  </a:lnTo>
                  <a:lnTo>
                    <a:pt x="643" y="244"/>
                  </a:lnTo>
                  <a:lnTo>
                    <a:pt x="608" y="278"/>
                  </a:lnTo>
                  <a:lnTo>
                    <a:pt x="592" y="297"/>
                  </a:lnTo>
                  <a:lnTo>
                    <a:pt x="583" y="321"/>
                  </a:lnTo>
                  <a:lnTo>
                    <a:pt x="567" y="336"/>
                  </a:lnTo>
                  <a:lnTo>
                    <a:pt x="569" y="363"/>
                  </a:lnTo>
                  <a:lnTo>
                    <a:pt x="575" y="385"/>
                  </a:lnTo>
                  <a:lnTo>
                    <a:pt x="586" y="396"/>
                  </a:lnTo>
                  <a:lnTo>
                    <a:pt x="575" y="412"/>
                  </a:lnTo>
                  <a:lnTo>
                    <a:pt x="551" y="431"/>
                  </a:lnTo>
                  <a:lnTo>
                    <a:pt x="529" y="429"/>
                  </a:lnTo>
                  <a:lnTo>
                    <a:pt x="504" y="426"/>
                  </a:lnTo>
                  <a:lnTo>
                    <a:pt x="490" y="426"/>
                  </a:lnTo>
                  <a:lnTo>
                    <a:pt x="496" y="439"/>
                  </a:lnTo>
                  <a:lnTo>
                    <a:pt x="486" y="450"/>
                  </a:lnTo>
                  <a:lnTo>
                    <a:pt x="493" y="476"/>
                  </a:lnTo>
                  <a:lnTo>
                    <a:pt x="464" y="489"/>
                  </a:lnTo>
                  <a:lnTo>
                    <a:pt x="450" y="497"/>
                  </a:lnTo>
                  <a:lnTo>
                    <a:pt x="439" y="497"/>
                  </a:lnTo>
                  <a:lnTo>
                    <a:pt x="432" y="518"/>
                  </a:lnTo>
                  <a:lnTo>
                    <a:pt x="407" y="520"/>
                  </a:lnTo>
                  <a:lnTo>
                    <a:pt x="418" y="536"/>
                  </a:lnTo>
                  <a:lnTo>
                    <a:pt x="399" y="566"/>
                  </a:lnTo>
                  <a:lnTo>
                    <a:pt x="385" y="585"/>
                  </a:lnTo>
                  <a:lnTo>
                    <a:pt x="348" y="613"/>
                  </a:lnTo>
                  <a:lnTo>
                    <a:pt x="317" y="647"/>
                  </a:lnTo>
                  <a:lnTo>
                    <a:pt x="312" y="660"/>
                  </a:lnTo>
                  <a:lnTo>
                    <a:pt x="301" y="677"/>
                  </a:lnTo>
                  <a:lnTo>
                    <a:pt x="292" y="677"/>
                  </a:lnTo>
                  <a:lnTo>
                    <a:pt x="278" y="690"/>
                  </a:lnTo>
                  <a:lnTo>
                    <a:pt x="258" y="704"/>
                  </a:lnTo>
                  <a:lnTo>
                    <a:pt x="258" y="712"/>
                  </a:lnTo>
                  <a:lnTo>
                    <a:pt x="236" y="725"/>
                  </a:lnTo>
                  <a:lnTo>
                    <a:pt x="238" y="753"/>
                  </a:lnTo>
                  <a:lnTo>
                    <a:pt x="224" y="767"/>
                  </a:lnTo>
                  <a:lnTo>
                    <a:pt x="195" y="775"/>
                  </a:lnTo>
                  <a:lnTo>
                    <a:pt x="181" y="775"/>
                  </a:lnTo>
                  <a:lnTo>
                    <a:pt x="173" y="775"/>
                  </a:lnTo>
                  <a:lnTo>
                    <a:pt x="170" y="770"/>
                  </a:lnTo>
                  <a:lnTo>
                    <a:pt x="154" y="753"/>
                  </a:lnTo>
                  <a:lnTo>
                    <a:pt x="133" y="751"/>
                  </a:lnTo>
                  <a:lnTo>
                    <a:pt x="125" y="751"/>
                  </a:lnTo>
                  <a:lnTo>
                    <a:pt x="119" y="751"/>
                  </a:lnTo>
                  <a:lnTo>
                    <a:pt x="114" y="751"/>
                  </a:lnTo>
                  <a:lnTo>
                    <a:pt x="105" y="745"/>
                  </a:lnTo>
                  <a:lnTo>
                    <a:pt x="93" y="725"/>
                  </a:lnTo>
                  <a:lnTo>
                    <a:pt x="65" y="725"/>
                  </a:lnTo>
                  <a:lnTo>
                    <a:pt x="54" y="709"/>
                  </a:lnTo>
                  <a:lnTo>
                    <a:pt x="54" y="679"/>
                  </a:lnTo>
                  <a:lnTo>
                    <a:pt x="57" y="669"/>
                  </a:lnTo>
                  <a:lnTo>
                    <a:pt x="65" y="654"/>
                  </a:lnTo>
                  <a:lnTo>
                    <a:pt x="57" y="629"/>
                  </a:lnTo>
                  <a:lnTo>
                    <a:pt x="37" y="627"/>
                  </a:lnTo>
                  <a:lnTo>
                    <a:pt x="12" y="608"/>
                  </a:lnTo>
                  <a:lnTo>
                    <a:pt x="0" y="596"/>
                  </a:lnTo>
                  <a:lnTo>
                    <a:pt x="3" y="585"/>
                  </a:lnTo>
                  <a:lnTo>
                    <a:pt x="12" y="577"/>
                  </a:lnTo>
                  <a:lnTo>
                    <a:pt x="35" y="547"/>
                  </a:lnTo>
                  <a:lnTo>
                    <a:pt x="54" y="547"/>
                  </a:lnTo>
                  <a:lnTo>
                    <a:pt x="65" y="547"/>
                  </a:lnTo>
                  <a:lnTo>
                    <a:pt x="76" y="555"/>
                  </a:lnTo>
                  <a:lnTo>
                    <a:pt x="97" y="566"/>
                  </a:lnTo>
                  <a:lnTo>
                    <a:pt x="114" y="566"/>
                  </a:lnTo>
                  <a:lnTo>
                    <a:pt x="118" y="555"/>
                  </a:lnTo>
                  <a:lnTo>
                    <a:pt x="116" y="536"/>
                  </a:lnTo>
                  <a:lnTo>
                    <a:pt x="114" y="514"/>
                  </a:lnTo>
                  <a:lnTo>
                    <a:pt x="109" y="496"/>
                  </a:lnTo>
                  <a:lnTo>
                    <a:pt x="114" y="484"/>
                  </a:lnTo>
                  <a:lnTo>
                    <a:pt x="141" y="481"/>
                  </a:lnTo>
                  <a:lnTo>
                    <a:pt x="139" y="464"/>
                  </a:lnTo>
                  <a:lnTo>
                    <a:pt x="168" y="458"/>
                  </a:lnTo>
                  <a:lnTo>
                    <a:pt x="184" y="458"/>
                  </a:lnTo>
                  <a:lnTo>
                    <a:pt x="209" y="434"/>
                  </a:lnTo>
                  <a:lnTo>
                    <a:pt x="238" y="434"/>
                  </a:lnTo>
                  <a:lnTo>
                    <a:pt x="260" y="450"/>
                  </a:lnTo>
                  <a:lnTo>
                    <a:pt x="272" y="442"/>
                  </a:lnTo>
                  <a:lnTo>
                    <a:pt x="276" y="419"/>
                  </a:lnTo>
                  <a:lnTo>
                    <a:pt x="272" y="394"/>
                  </a:lnTo>
                  <a:lnTo>
                    <a:pt x="276" y="352"/>
                  </a:lnTo>
                  <a:lnTo>
                    <a:pt x="258" y="315"/>
                  </a:lnTo>
                  <a:lnTo>
                    <a:pt x="258" y="291"/>
                  </a:lnTo>
                  <a:lnTo>
                    <a:pt x="258" y="278"/>
                  </a:lnTo>
                  <a:lnTo>
                    <a:pt x="267" y="253"/>
                  </a:lnTo>
                  <a:lnTo>
                    <a:pt x="287" y="243"/>
                  </a:lnTo>
                  <a:lnTo>
                    <a:pt x="312" y="256"/>
                  </a:lnTo>
                  <a:lnTo>
                    <a:pt x="328" y="230"/>
                  </a:lnTo>
                  <a:lnTo>
                    <a:pt x="360" y="230"/>
                  </a:lnTo>
                  <a:lnTo>
                    <a:pt x="371" y="230"/>
                  </a:lnTo>
                  <a:lnTo>
                    <a:pt x="334" y="230"/>
                  </a:lnTo>
                  <a:lnTo>
                    <a:pt x="357" y="230"/>
                  </a:lnTo>
                  <a:lnTo>
                    <a:pt x="369" y="230"/>
                  </a:lnTo>
                  <a:lnTo>
                    <a:pt x="382" y="230"/>
                  </a:lnTo>
                  <a:lnTo>
                    <a:pt x="393" y="208"/>
                  </a:lnTo>
                  <a:lnTo>
                    <a:pt x="402" y="178"/>
                  </a:lnTo>
                  <a:lnTo>
                    <a:pt x="429" y="148"/>
                  </a:lnTo>
                  <a:lnTo>
                    <a:pt x="450" y="135"/>
                  </a:lnTo>
                  <a:lnTo>
                    <a:pt x="459" y="135"/>
                  </a:lnTo>
                  <a:lnTo>
                    <a:pt x="496" y="137"/>
                  </a:lnTo>
                  <a:lnTo>
                    <a:pt x="499" y="137"/>
                  </a:lnTo>
                  <a:lnTo>
                    <a:pt x="504" y="137"/>
                  </a:lnTo>
                  <a:lnTo>
                    <a:pt x="513" y="137"/>
                  </a:lnTo>
                  <a:lnTo>
                    <a:pt x="532" y="132"/>
                  </a:lnTo>
                  <a:lnTo>
                    <a:pt x="532" y="121"/>
                  </a:lnTo>
                  <a:lnTo>
                    <a:pt x="547" y="117"/>
                  </a:lnTo>
                  <a:lnTo>
                    <a:pt x="562" y="121"/>
                  </a:lnTo>
                  <a:lnTo>
                    <a:pt x="567" y="12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4" name="Freeform 15"/>
            <p:cNvSpPr>
              <a:spLocks/>
            </p:cNvSpPr>
            <p:nvPr/>
          </p:nvSpPr>
          <p:spPr bwMode="auto">
            <a:xfrm>
              <a:off x="656" y="3762"/>
              <a:ext cx="1162" cy="692"/>
            </a:xfrm>
            <a:custGeom>
              <a:avLst/>
              <a:gdLst/>
              <a:ahLst/>
              <a:cxnLst>
                <a:cxn ang="0">
                  <a:pos x="119" y="53"/>
                </a:cxn>
                <a:cxn ang="0">
                  <a:pos x="187" y="0"/>
                </a:cxn>
                <a:cxn ang="0">
                  <a:pos x="213" y="61"/>
                </a:cxn>
                <a:cxn ang="0">
                  <a:pos x="224" y="130"/>
                </a:cxn>
                <a:cxn ang="0">
                  <a:pos x="284" y="139"/>
                </a:cxn>
                <a:cxn ang="0">
                  <a:pos x="340" y="147"/>
                </a:cxn>
                <a:cxn ang="0">
                  <a:pos x="354" y="127"/>
                </a:cxn>
                <a:cxn ang="0">
                  <a:pos x="374" y="142"/>
                </a:cxn>
                <a:cxn ang="0">
                  <a:pos x="421" y="124"/>
                </a:cxn>
                <a:cxn ang="0">
                  <a:pos x="444" y="153"/>
                </a:cxn>
                <a:cxn ang="0">
                  <a:pos x="486" y="182"/>
                </a:cxn>
                <a:cxn ang="0">
                  <a:pos x="536" y="188"/>
                </a:cxn>
                <a:cxn ang="0">
                  <a:pos x="580" y="207"/>
                </a:cxn>
                <a:cxn ang="0">
                  <a:pos x="634" y="219"/>
                </a:cxn>
                <a:cxn ang="0">
                  <a:pos x="696" y="292"/>
                </a:cxn>
                <a:cxn ang="0">
                  <a:pos x="720" y="323"/>
                </a:cxn>
                <a:cxn ang="0">
                  <a:pos x="746" y="323"/>
                </a:cxn>
                <a:cxn ang="0">
                  <a:pos x="757" y="370"/>
                </a:cxn>
                <a:cxn ang="0">
                  <a:pos x="823" y="409"/>
                </a:cxn>
                <a:cxn ang="0">
                  <a:pos x="865" y="433"/>
                </a:cxn>
                <a:cxn ang="0">
                  <a:pos x="891" y="505"/>
                </a:cxn>
                <a:cxn ang="0">
                  <a:pos x="923" y="531"/>
                </a:cxn>
                <a:cxn ang="0">
                  <a:pos x="971" y="536"/>
                </a:cxn>
                <a:cxn ang="0">
                  <a:pos x="1018" y="548"/>
                </a:cxn>
                <a:cxn ang="0">
                  <a:pos x="1036" y="577"/>
                </a:cxn>
                <a:cxn ang="0">
                  <a:pos x="1089" y="591"/>
                </a:cxn>
                <a:cxn ang="0">
                  <a:pos x="1151" y="635"/>
                </a:cxn>
                <a:cxn ang="0">
                  <a:pos x="1101" y="644"/>
                </a:cxn>
                <a:cxn ang="0">
                  <a:pos x="1053" y="652"/>
                </a:cxn>
                <a:cxn ang="0">
                  <a:pos x="1030" y="681"/>
                </a:cxn>
                <a:cxn ang="0">
                  <a:pos x="980" y="687"/>
                </a:cxn>
                <a:cxn ang="0">
                  <a:pos x="938" y="632"/>
                </a:cxn>
                <a:cxn ang="0">
                  <a:pos x="879" y="617"/>
                </a:cxn>
                <a:cxn ang="0">
                  <a:pos x="837" y="577"/>
                </a:cxn>
                <a:cxn ang="0">
                  <a:pos x="801" y="560"/>
                </a:cxn>
                <a:cxn ang="0">
                  <a:pos x="764" y="531"/>
                </a:cxn>
                <a:cxn ang="0">
                  <a:pos x="686" y="508"/>
                </a:cxn>
                <a:cxn ang="0">
                  <a:pos x="637" y="510"/>
                </a:cxn>
                <a:cxn ang="0">
                  <a:pos x="592" y="496"/>
                </a:cxn>
                <a:cxn ang="0">
                  <a:pos x="504" y="470"/>
                </a:cxn>
                <a:cxn ang="0">
                  <a:pos x="447" y="439"/>
                </a:cxn>
                <a:cxn ang="0">
                  <a:pos x="418" y="373"/>
                </a:cxn>
                <a:cxn ang="0">
                  <a:pos x="361" y="370"/>
                </a:cxn>
                <a:cxn ang="0">
                  <a:pos x="332" y="338"/>
                </a:cxn>
                <a:cxn ang="0">
                  <a:pos x="278" y="350"/>
                </a:cxn>
                <a:cxn ang="0">
                  <a:pos x="252" y="361"/>
                </a:cxn>
                <a:cxn ang="0">
                  <a:pos x="210" y="396"/>
                </a:cxn>
                <a:cxn ang="0">
                  <a:pos x="138" y="390"/>
                </a:cxn>
                <a:cxn ang="0">
                  <a:pos x="89" y="393"/>
                </a:cxn>
                <a:cxn ang="0">
                  <a:pos x="21" y="363"/>
                </a:cxn>
                <a:cxn ang="0">
                  <a:pos x="6" y="347"/>
                </a:cxn>
                <a:cxn ang="0">
                  <a:pos x="33" y="300"/>
                </a:cxn>
                <a:cxn ang="0">
                  <a:pos x="0" y="259"/>
                </a:cxn>
                <a:cxn ang="0">
                  <a:pos x="11" y="208"/>
                </a:cxn>
                <a:cxn ang="0">
                  <a:pos x="0" y="142"/>
                </a:cxn>
                <a:cxn ang="0">
                  <a:pos x="11" y="101"/>
                </a:cxn>
                <a:cxn ang="0">
                  <a:pos x="53" y="63"/>
                </a:cxn>
              </a:cxnLst>
              <a:rect l="0" t="0" r="r" b="b"/>
              <a:pathLst>
                <a:path w="1162" h="691">
                  <a:moveTo>
                    <a:pt x="53" y="63"/>
                  </a:moveTo>
                  <a:lnTo>
                    <a:pt x="83" y="63"/>
                  </a:lnTo>
                  <a:lnTo>
                    <a:pt x="104" y="61"/>
                  </a:lnTo>
                  <a:lnTo>
                    <a:pt x="119" y="53"/>
                  </a:lnTo>
                  <a:lnTo>
                    <a:pt x="119" y="38"/>
                  </a:lnTo>
                  <a:lnTo>
                    <a:pt x="138" y="26"/>
                  </a:lnTo>
                  <a:lnTo>
                    <a:pt x="151" y="3"/>
                  </a:lnTo>
                  <a:lnTo>
                    <a:pt x="187" y="0"/>
                  </a:lnTo>
                  <a:lnTo>
                    <a:pt x="199" y="3"/>
                  </a:lnTo>
                  <a:lnTo>
                    <a:pt x="192" y="12"/>
                  </a:lnTo>
                  <a:lnTo>
                    <a:pt x="202" y="28"/>
                  </a:lnTo>
                  <a:lnTo>
                    <a:pt x="213" y="61"/>
                  </a:lnTo>
                  <a:lnTo>
                    <a:pt x="219" y="66"/>
                  </a:lnTo>
                  <a:lnTo>
                    <a:pt x="208" y="84"/>
                  </a:lnTo>
                  <a:lnTo>
                    <a:pt x="210" y="109"/>
                  </a:lnTo>
                  <a:lnTo>
                    <a:pt x="224" y="130"/>
                  </a:lnTo>
                  <a:lnTo>
                    <a:pt x="239" y="139"/>
                  </a:lnTo>
                  <a:lnTo>
                    <a:pt x="266" y="139"/>
                  </a:lnTo>
                  <a:lnTo>
                    <a:pt x="273" y="139"/>
                  </a:lnTo>
                  <a:lnTo>
                    <a:pt x="284" y="139"/>
                  </a:lnTo>
                  <a:lnTo>
                    <a:pt x="304" y="153"/>
                  </a:lnTo>
                  <a:lnTo>
                    <a:pt x="307" y="153"/>
                  </a:lnTo>
                  <a:lnTo>
                    <a:pt x="325" y="153"/>
                  </a:lnTo>
                  <a:lnTo>
                    <a:pt x="340" y="147"/>
                  </a:lnTo>
                  <a:lnTo>
                    <a:pt x="343" y="139"/>
                  </a:lnTo>
                  <a:lnTo>
                    <a:pt x="343" y="136"/>
                  </a:lnTo>
                  <a:lnTo>
                    <a:pt x="349" y="124"/>
                  </a:lnTo>
                  <a:lnTo>
                    <a:pt x="354" y="127"/>
                  </a:lnTo>
                  <a:lnTo>
                    <a:pt x="357" y="135"/>
                  </a:lnTo>
                  <a:lnTo>
                    <a:pt x="367" y="147"/>
                  </a:lnTo>
                  <a:lnTo>
                    <a:pt x="376" y="142"/>
                  </a:lnTo>
                  <a:lnTo>
                    <a:pt x="374" y="142"/>
                  </a:lnTo>
                  <a:lnTo>
                    <a:pt x="385" y="124"/>
                  </a:lnTo>
                  <a:lnTo>
                    <a:pt x="393" y="124"/>
                  </a:lnTo>
                  <a:lnTo>
                    <a:pt x="408" y="124"/>
                  </a:lnTo>
                  <a:lnTo>
                    <a:pt x="421" y="124"/>
                  </a:lnTo>
                  <a:lnTo>
                    <a:pt x="432" y="124"/>
                  </a:lnTo>
                  <a:lnTo>
                    <a:pt x="432" y="139"/>
                  </a:lnTo>
                  <a:lnTo>
                    <a:pt x="429" y="150"/>
                  </a:lnTo>
                  <a:lnTo>
                    <a:pt x="444" y="153"/>
                  </a:lnTo>
                  <a:lnTo>
                    <a:pt x="444" y="159"/>
                  </a:lnTo>
                  <a:lnTo>
                    <a:pt x="452" y="173"/>
                  </a:lnTo>
                  <a:lnTo>
                    <a:pt x="457" y="188"/>
                  </a:lnTo>
                  <a:lnTo>
                    <a:pt x="486" y="182"/>
                  </a:lnTo>
                  <a:lnTo>
                    <a:pt x="491" y="182"/>
                  </a:lnTo>
                  <a:lnTo>
                    <a:pt x="504" y="188"/>
                  </a:lnTo>
                  <a:lnTo>
                    <a:pt x="512" y="188"/>
                  </a:lnTo>
                  <a:lnTo>
                    <a:pt x="536" y="188"/>
                  </a:lnTo>
                  <a:lnTo>
                    <a:pt x="585" y="190"/>
                  </a:lnTo>
                  <a:lnTo>
                    <a:pt x="580" y="193"/>
                  </a:lnTo>
                  <a:lnTo>
                    <a:pt x="574" y="196"/>
                  </a:lnTo>
                  <a:lnTo>
                    <a:pt x="580" y="207"/>
                  </a:lnTo>
                  <a:lnTo>
                    <a:pt x="595" y="213"/>
                  </a:lnTo>
                  <a:lnTo>
                    <a:pt x="598" y="213"/>
                  </a:lnTo>
                  <a:lnTo>
                    <a:pt x="621" y="223"/>
                  </a:lnTo>
                  <a:lnTo>
                    <a:pt x="634" y="219"/>
                  </a:lnTo>
                  <a:lnTo>
                    <a:pt x="663" y="234"/>
                  </a:lnTo>
                  <a:lnTo>
                    <a:pt x="681" y="251"/>
                  </a:lnTo>
                  <a:lnTo>
                    <a:pt x="689" y="274"/>
                  </a:lnTo>
                  <a:lnTo>
                    <a:pt x="696" y="292"/>
                  </a:lnTo>
                  <a:lnTo>
                    <a:pt x="693" y="300"/>
                  </a:lnTo>
                  <a:lnTo>
                    <a:pt x="707" y="323"/>
                  </a:lnTo>
                  <a:lnTo>
                    <a:pt x="713" y="323"/>
                  </a:lnTo>
                  <a:lnTo>
                    <a:pt x="720" y="323"/>
                  </a:lnTo>
                  <a:lnTo>
                    <a:pt x="722" y="323"/>
                  </a:lnTo>
                  <a:lnTo>
                    <a:pt x="728" y="323"/>
                  </a:lnTo>
                  <a:lnTo>
                    <a:pt x="740" y="323"/>
                  </a:lnTo>
                  <a:lnTo>
                    <a:pt x="746" y="323"/>
                  </a:lnTo>
                  <a:lnTo>
                    <a:pt x="749" y="323"/>
                  </a:lnTo>
                  <a:lnTo>
                    <a:pt x="757" y="323"/>
                  </a:lnTo>
                  <a:lnTo>
                    <a:pt x="754" y="335"/>
                  </a:lnTo>
                  <a:lnTo>
                    <a:pt x="757" y="370"/>
                  </a:lnTo>
                  <a:lnTo>
                    <a:pt x="779" y="378"/>
                  </a:lnTo>
                  <a:lnTo>
                    <a:pt x="787" y="396"/>
                  </a:lnTo>
                  <a:lnTo>
                    <a:pt x="793" y="398"/>
                  </a:lnTo>
                  <a:lnTo>
                    <a:pt x="823" y="409"/>
                  </a:lnTo>
                  <a:lnTo>
                    <a:pt x="840" y="409"/>
                  </a:lnTo>
                  <a:lnTo>
                    <a:pt x="847" y="409"/>
                  </a:lnTo>
                  <a:lnTo>
                    <a:pt x="852" y="412"/>
                  </a:lnTo>
                  <a:lnTo>
                    <a:pt x="865" y="433"/>
                  </a:lnTo>
                  <a:lnTo>
                    <a:pt x="865" y="465"/>
                  </a:lnTo>
                  <a:lnTo>
                    <a:pt x="879" y="465"/>
                  </a:lnTo>
                  <a:lnTo>
                    <a:pt x="879" y="487"/>
                  </a:lnTo>
                  <a:lnTo>
                    <a:pt x="891" y="505"/>
                  </a:lnTo>
                  <a:lnTo>
                    <a:pt x="888" y="505"/>
                  </a:lnTo>
                  <a:lnTo>
                    <a:pt x="894" y="514"/>
                  </a:lnTo>
                  <a:lnTo>
                    <a:pt x="912" y="523"/>
                  </a:lnTo>
                  <a:lnTo>
                    <a:pt x="923" y="531"/>
                  </a:lnTo>
                  <a:lnTo>
                    <a:pt x="953" y="531"/>
                  </a:lnTo>
                  <a:lnTo>
                    <a:pt x="982" y="531"/>
                  </a:lnTo>
                  <a:lnTo>
                    <a:pt x="977" y="533"/>
                  </a:lnTo>
                  <a:lnTo>
                    <a:pt x="971" y="536"/>
                  </a:lnTo>
                  <a:lnTo>
                    <a:pt x="974" y="536"/>
                  </a:lnTo>
                  <a:lnTo>
                    <a:pt x="995" y="539"/>
                  </a:lnTo>
                  <a:lnTo>
                    <a:pt x="1006" y="539"/>
                  </a:lnTo>
                  <a:lnTo>
                    <a:pt x="1018" y="548"/>
                  </a:lnTo>
                  <a:lnTo>
                    <a:pt x="1018" y="556"/>
                  </a:lnTo>
                  <a:lnTo>
                    <a:pt x="1018" y="563"/>
                  </a:lnTo>
                  <a:lnTo>
                    <a:pt x="1030" y="568"/>
                  </a:lnTo>
                  <a:lnTo>
                    <a:pt x="1036" y="577"/>
                  </a:lnTo>
                  <a:lnTo>
                    <a:pt x="1042" y="579"/>
                  </a:lnTo>
                  <a:lnTo>
                    <a:pt x="1063" y="586"/>
                  </a:lnTo>
                  <a:lnTo>
                    <a:pt x="1078" y="589"/>
                  </a:lnTo>
                  <a:lnTo>
                    <a:pt x="1089" y="591"/>
                  </a:lnTo>
                  <a:lnTo>
                    <a:pt x="1113" y="600"/>
                  </a:lnTo>
                  <a:lnTo>
                    <a:pt x="1125" y="612"/>
                  </a:lnTo>
                  <a:lnTo>
                    <a:pt x="1161" y="629"/>
                  </a:lnTo>
                  <a:lnTo>
                    <a:pt x="1151" y="635"/>
                  </a:lnTo>
                  <a:lnTo>
                    <a:pt x="1125" y="635"/>
                  </a:lnTo>
                  <a:lnTo>
                    <a:pt x="1125" y="637"/>
                  </a:lnTo>
                  <a:lnTo>
                    <a:pt x="1110" y="644"/>
                  </a:lnTo>
                  <a:lnTo>
                    <a:pt x="1101" y="644"/>
                  </a:lnTo>
                  <a:lnTo>
                    <a:pt x="1071" y="652"/>
                  </a:lnTo>
                  <a:lnTo>
                    <a:pt x="1066" y="652"/>
                  </a:lnTo>
                  <a:lnTo>
                    <a:pt x="1063" y="649"/>
                  </a:lnTo>
                  <a:lnTo>
                    <a:pt x="1053" y="652"/>
                  </a:lnTo>
                  <a:lnTo>
                    <a:pt x="1060" y="655"/>
                  </a:lnTo>
                  <a:lnTo>
                    <a:pt x="1053" y="660"/>
                  </a:lnTo>
                  <a:lnTo>
                    <a:pt x="1039" y="666"/>
                  </a:lnTo>
                  <a:lnTo>
                    <a:pt x="1030" y="681"/>
                  </a:lnTo>
                  <a:lnTo>
                    <a:pt x="1016" y="681"/>
                  </a:lnTo>
                  <a:lnTo>
                    <a:pt x="1003" y="690"/>
                  </a:lnTo>
                  <a:lnTo>
                    <a:pt x="992" y="690"/>
                  </a:lnTo>
                  <a:lnTo>
                    <a:pt x="980" y="687"/>
                  </a:lnTo>
                  <a:lnTo>
                    <a:pt x="971" y="678"/>
                  </a:lnTo>
                  <a:lnTo>
                    <a:pt x="951" y="670"/>
                  </a:lnTo>
                  <a:lnTo>
                    <a:pt x="935" y="660"/>
                  </a:lnTo>
                  <a:lnTo>
                    <a:pt x="938" y="632"/>
                  </a:lnTo>
                  <a:lnTo>
                    <a:pt x="920" y="632"/>
                  </a:lnTo>
                  <a:lnTo>
                    <a:pt x="909" y="620"/>
                  </a:lnTo>
                  <a:lnTo>
                    <a:pt x="884" y="620"/>
                  </a:lnTo>
                  <a:lnTo>
                    <a:pt x="879" y="617"/>
                  </a:lnTo>
                  <a:lnTo>
                    <a:pt x="855" y="606"/>
                  </a:lnTo>
                  <a:lnTo>
                    <a:pt x="837" y="604"/>
                  </a:lnTo>
                  <a:lnTo>
                    <a:pt x="837" y="586"/>
                  </a:lnTo>
                  <a:lnTo>
                    <a:pt x="837" y="577"/>
                  </a:lnTo>
                  <a:lnTo>
                    <a:pt x="837" y="571"/>
                  </a:lnTo>
                  <a:lnTo>
                    <a:pt x="832" y="563"/>
                  </a:lnTo>
                  <a:lnTo>
                    <a:pt x="811" y="560"/>
                  </a:lnTo>
                  <a:lnTo>
                    <a:pt x="801" y="560"/>
                  </a:lnTo>
                  <a:lnTo>
                    <a:pt x="779" y="560"/>
                  </a:lnTo>
                  <a:lnTo>
                    <a:pt x="775" y="560"/>
                  </a:lnTo>
                  <a:lnTo>
                    <a:pt x="769" y="548"/>
                  </a:lnTo>
                  <a:lnTo>
                    <a:pt x="764" y="531"/>
                  </a:lnTo>
                  <a:lnTo>
                    <a:pt x="751" y="525"/>
                  </a:lnTo>
                  <a:lnTo>
                    <a:pt x="743" y="520"/>
                  </a:lnTo>
                  <a:lnTo>
                    <a:pt x="717" y="508"/>
                  </a:lnTo>
                  <a:lnTo>
                    <a:pt x="686" y="508"/>
                  </a:lnTo>
                  <a:lnTo>
                    <a:pt x="681" y="510"/>
                  </a:lnTo>
                  <a:lnTo>
                    <a:pt x="671" y="520"/>
                  </a:lnTo>
                  <a:lnTo>
                    <a:pt x="639" y="510"/>
                  </a:lnTo>
                  <a:lnTo>
                    <a:pt x="637" y="510"/>
                  </a:lnTo>
                  <a:lnTo>
                    <a:pt x="634" y="510"/>
                  </a:lnTo>
                  <a:lnTo>
                    <a:pt x="613" y="510"/>
                  </a:lnTo>
                  <a:lnTo>
                    <a:pt x="603" y="502"/>
                  </a:lnTo>
                  <a:lnTo>
                    <a:pt x="592" y="496"/>
                  </a:lnTo>
                  <a:lnTo>
                    <a:pt x="569" y="496"/>
                  </a:lnTo>
                  <a:lnTo>
                    <a:pt x="541" y="490"/>
                  </a:lnTo>
                  <a:lnTo>
                    <a:pt x="506" y="482"/>
                  </a:lnTo>
                  <a:lnTo>
                    <a:pt x="504" y="470"/>
                  </a:lnTo>
                  <a:lnTo>
                    <a:pt x="459" y="465"/>
                  </a:lnTo>
                  <a:lnTo>
                    <a:pt x="459" y="462"/>
                  </a:lnTo>
                  <a:lnTo>
                    <a:pt x="447" y="450"/>
                  </a:lnTo>
                  <a:lnTo>
                    <a:pt x="447" y="439"/>
                  </a:lnTo>
                  <a:lnTo>
                    <a:pt x="452" y="416"/>
                  </a:lnTo>
                  <a:lnTo>
                    <a:pt x="447" y="404"/>
                  </a:lnTo>
                  <a:lnTo>
                    <a:pt x="435" y="390"/>
                  </a:lnTo>
                  <a:lnTo>
                    <a:pt x="418" y="373"/>
                  </a:lnTo>
                  <a:lnTo>
                    <a:pt x="412" y="373"/>
                  </a:lnTo>
                  <a:lnTo>
                    <a:pt x="400" y="373"/>
                  </a:lnTo>
                  <a:lnTo>
                    <a:pt x="387" y="373"/>
                  </a:lnTo>
                  <a:lnTo>
                    <a:pt x="361" y="370"/>
                  </a:lnTo>
                  <a:lnTo>
                    <a:pt x="361" y="366"/>
                  </a:lnTo>
                  <a:lnTo>
                    <a:pt x="361" y="355"/>
                  </a:lnTo>
                  <a:lnTo>
                    <a:pt x="349" y="338"/>
                  </a:lnTo>
                  <a:lnTo>
                    <a:pt x="332" y="338"/>
                  </a:lnTo>
                  <a:lnTo>
                    <a:pt x="317" y="343"/>
                  </a:lnTo>
                  <a:lnTo>
                    <a:pt x="304" y="350"/>
                  </a:lnTo>
                  <a:lnTo>
                    <a:pt x="281" y="350"/>
                  </a:lnTo>
                  <a:lnTo>
                    <a:pt x="278" y="350"/>
                  </a:lnTo>
                  <a:lnTo>
                    <a:pt x="266" y="350"/>
                  </a:lnTo>
                  <a:lnTo>
                    <a:pt x="260" y="350"/>
                  </a:lnTo>
                  <a:lnTo>
                    <a:pt x="255" y="355"/>
                  </a:lnTo>
                  <a:lnTo>
                    <a:pt x="252" y="361"/>
                  </a:lnTo>
                  <a:lnTo>
                    <a:pt x="237" y="383"/>
                  </a:lnTo>
                  <a:lnTo>
                    <a:pt x="234" y="404"/>
                  </a:lnTo>
                  <a:lnTo>
                    <a:pt x="208" y="401"/>
                  </a:lnTo>
                  <a:lnTo>
                    <a:pt x="210" y="396"/>
                  </a:lnTo>
                  <a:lnTo>
                    <a:pt x="192" y="390"/>
                  </a:lnTo>
                  <a:lnTo>
                    <a:pt x="180" y="386"/>
                  </a:lnTo>
                  <a:lnTo>
                    <a:pt x="163" y="386"/>
                  </a:lnTo>
                  <a:lnTo>
                    <a:pt x="138" y="390"/>
                  </a:lnTo>
                  <a:lnTo>
                    <a:pt x="127" y="401"/>
                  </a:lnTo>
                  <a:lnTo>
                    <a:pt x="104" y="398"/>
                  </a:lnTo>
                  <a:lnTo>
                    <a:pt x="94" y="396"/>
                  </a:lnTo>
                  <a:lnTo>
                    <a:pt x="89" y="393"/>
                  </a:lnTo>
                  <a:lnTo>
                    <a:pt x="62" y="381"/>
                  </a:lnTo>
                  <a:lnTo>
                    <a:pt x="53" y="381"/>
                  </a:lnTo>
                  <a:lnTo>
                    <a:pt x="44" y="378"/>
                  </a:lnTo>
                  <a:lnTo>
                    <a:pt x="21" y="363"/>
                  </a:lnTo>
                  <a:lnTo>
                    <a:pt x="18" y="363"/>
                  </a:lnTo>
                  <a:lnTo>
                    <a:pt x="8" y="358"/>
                  </a:lnTo>
                  <a:lnTo>
                    <a:pt x="8" y="361"/>
                  </a:lnTo>
                  <a:lnTo>
                    <a:pt x="6" y="347"/>
                  </a:lnTo>
                  <a:lnTo>
                    <a:pt x="6" y="338"/>
                  </a:lnTo>
                  <a:lnTo>
                    <a:pt x="8" y="329"/>
                  </a:lnTo>
                  <a:lnTo>
                    <a:pt x="15" y="312"/>
                  </a:lnTo>
                  <a:lnTo>
                    <a:pt x="33" y="300"/>
                  </a:lnTo>
                  <a:lnTo>
                    <a:pt x="36" y="277"/>
                  </a:lnTo>
                  <a:lnTo>
                    <a:pt x="26" y="271"/>
                  </a:lnTo>
                  <a:lnTo>
                    <a:pt x="15" y="266"/>
                  </a:lnTo>
                  <a:lnTo>
                    <a:pt x="0" y="259"/>
                  </a:lnTo>
                  <a:lnTo>
                    <a:pt x="0" y="246"/>
                  </a:lnTo>
                  <a:lnTo>
                    <a:pt x="3" y="236"/>
                  </a:lnTo>
                  <a:lnTo>
                    <a:pt x="0" y="208"/>
                  </a:lnTo>
                  <a:lnTo>
                    <a:pt x="11" y="208"/>
                  </a:lnTo>
                  <a:lnTo>
                    <a:pt x="15" y="198"/>
                  </a:lnTo>
                  <a:lnTo>
                    <a:pt x="15" y="182"/>
                  </a:lnTo>
                  <a:lnTo>
                    <a:pt x="3" y="177"/>
                  </a:lnTo>
                  <a:lnTo>
                    <a:pt x="0" y="142"/>
                  </a:lnTo>
                  <a:lnTo>
                    <a:pt x="3" y="139"/>
                  </a:lnTo>
                  <a:lnTo>
                    <a:pt x="3" y="130"/>
                  </a:lnTo>
                  <a:lnTo>
                    <a:pt x="6" y="119"/>
                  </a:lnTo>
                  <a:lnTo>
                    <a:pt x="11" y="101"/>
                  </a:lnTo>
                  <a:lnTo>
                    <a:pt x="18" y="93"/>
                  </a:lnTo>
                  <a:lnTo>
                    <a:pt x="29" y="78"/>
                  </a:lnTo>
                  <a:lnTo>
                    <a:pt x="44" y="66"/>
                  </a:lnTo>
                  <a:lnTo>
                    <a:pt x="53" y="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5" name="Freeform 16"/>
            <p:cNvSpPr>
              <a:spLocks/>
            </p:cNvSpPr>
            <p:nvPr/>
          </p:nvSpPr>
          <p:spPr bwMode="auto">
            <a:xfrm>
              <a:off x="1406" y="2548"/>
              <a:ext cx="1468" cy="1159"/>
            </a:xfrm>
            <a:custGeom>
              <a:avLst/>
              <a:gdLst/>
              <a:ahLst/>
              <a:cxnLst>
                <a:cxn ang="0">
                  <a:pos x="523" y="1031"/>
                </a:cxn>
                <a:cxn ang="0">
                  <a:pos x="523" y="911"/>
                </a:cxn>
                <a:cxn ang="0">
                  <a:pos x="559" y="899"/>
                </a:cxn>
                <a:cxn ang="0">
                  <a:pos x="636" y="915"/>
                </a:cxn>
                <a:cxn ang="0">
                  <a:pos x="699" y="915"/>
                </a:cxn>
                <a:cxn ang="0">
                  <a:pos x="787" y="876"/>
                </a:cxn>
                <a:cxn ang="0">
                  <a:pos x="827" y="841"/>
                </a:cxn>
                <a:cxn ang="0">
                  <a:pos x="861" y="825"/>
                </a:cxn>
                <a:cxn ang="0">
                  <a:pos x="922" y="818"/>
                </a:cxn>
                <a:cxn ang="0">
                  <a:pos x="954" y="790"/>
                </a:cxn>
                <a:cxn ang="0">
                  <a:pos x="1014" y="771"/>
                </a:cxn>
                <a:cxn ang="0">
                  <a:pos x="1050" y="748"/>
                </a:cxn>
                <a:cxn ang="0">
                  <a:pos x="1130" y="775"/>
                </a:cxn>
                <a:cxn ang="0">
                  <a:pos x="1206" y="736"/>
                </a:cxn>
                <a:cxn ang="0">
                  <a:pos x="1289" y="728"/>
                </a:cxn>
                <a:cxn ang="0">
                  <a:pos x="1349" y="740"/>
                </a:cxn>
                <a:cxn ang="0">
                  <a:pos x="1349" y="740"/>
                </a:cxn>
                <a:cxn ang="0">
                  <a:pos x="1405" y="740"/>
                </a:cxn>
                <a:cxn ang="0">
                  <a:pos x="1446" y="639"/>
                </a:cxn>
                <a:cxn ang="0">
                  <a:pos x="1454" y="505"/>
                </a:cxn>
                <a:cxn ang="0">
                  <a:pos x="1454" y="357"/>
                </a:cxn>
                <a:cxn ang="0">
                  <a:pos x="1448" y="202"/>
                </a:cxn>
                <a:cxn ang="0">
                  <a:pos x="1461" y="94"/>
                </a:cxn>
                <a:cxn ang="0">
                  <a:pos x="1448" y="0"/>
                </a:cxn>
                <a:cxn ang="0">
                  <a:pos x="1349" y="67"/>
                </a:cxn>
                <a:cxn ang="0">
                  <a:pos x="1257" y="125"/>
                </a:cxn>
                <a:cxn ang="0">
                  <a:pos x="1149" y="148"/>
                </a:cxn>
                <a:cxn ang="0">
                  <a:pos x="1109" y="206"/>
                </a:cxn>
                <a:cxn ang="0">
                  <a:pos x="1003" y="218"/>
                </a:cxn>
                <a:cxn ang="0">
                  <a:pos x="918" y="229"/>
                </a:cxn>
                <a:cxn ang="0">
                  <a:pos x="842" y="237"/>
                </a:cxn>
                <a:cxn ang="0">
                  <a:pos x="827" y="187"/>
                </a:cxn>
                <a:cxn ang="0">
                  <a:pos x="782" y="171"/>
                </a:cxn>
                <a:cxn ang="0">
                  <a:pos x="738" y="105"/>
                </a:cxn>
                <a:cxn ang="0">
                  <a:pos x="714" y="144"/>
                </a:cxn>
                <a:cxn ang="0">
                  <a:pos x="683" y="194"/>
                </a:cxn>
                <a:cxn ang="0">
                  <a:pos x="667" y="249"/>
                </a:cxn>
                <a:cxn ang="0">
                  <a:pos x="600" y="252"/>
                </a:cxn>
                <a:cxn ang="0">
                  <a:pos x="523" y="194"/>
                </a:cxn>
                <a:cxn ang="0">
                  <a:pos x="451" y="167"/>
                </a:cxn>
                <a:cxn ang="0">
                  <a:pos x="483" y="260"/>
                </a:cxn>
                <a:cxn ang="0">
                  <a:pos x="456" y="287"/>
                </a:cxn>
                <a:cxn ang="0">
                  <a:pos x="471" y="303"/>
                </a:cxn>
                <a:cxn ang="0">
                  <a:pos x="415" y="311"/>
                </a:cxn>
                <a:cxn ang="0">
                  <a:pos x="393" y="322"/>
                </a:cxn>
                <a:cxn ang="0">
                  <a:pos x="288" y="349"/>
                </a:cxn>
                <a:cxn ang="0">
                  <a:pos x="271" y="388"/>
                </a:cxn>
                <a:cxn ang="0">
                  <a:pos x="244" y="404"/>
                </a:cxn>
                <a:cxn ang="0">
                  <a:pos x="240" y="435"/>
                </a:cxn>
                <a:cxn ang="0">
                  <a:pos x="195" y="507"/>
                </a:cxn>
                <a:cxn ang="0">
                  <a:pos x="159" y="594"/>
                </a:cxn>
                <a:cxn ang="0">
                  <a:pos x="100" y="652"/>
                </a:cxn>
                <a:cxn ang="0">
                  <a:pos x="21" y="722"/>
                </a:cxn>
                <a:cxn ang="0">
                  <a:pos x="28" y="740"/>
                </a:cxn>
                <a:cxn ang="0">
                  <a:pos x="64" y="814"/>
                </a:cxn>
                <a:cxn ang="0">
                  <a:pos x="112" y="876"/>
                </a:cxn>
                <a:cxn ang="0">
                  <a:pos x="163" y="907"/>
                </a:cxn>
                <a:cxn ang="0">
                  <a:pos x="152" y="1012"/>
                </a:cxn>
                <a:cxn ang="0">
                  <a:pos x="231" y="1051"/>
                </a:cxn>
                <a:cxn ang="0">
                  <a:pos x="343" y="1136"/>
                </a:cxn>
                <a:cxn ang="0">
                  <a:pos x="460" y="1148"/>
                </a:cxn>
                <a:cxn ang="0">
                  <a:pos x="526" y="1135"/>
                </a:cxn>
              </a:cxnLst>
              <a:rect l="0" t="0" r="r" b="b"/>
              <a:pathLst>
                <a:path w="1466" h="1160">
                  <a:moveTo>
                    <a:pt x="511" y="1128"/>
                  </a:moveTo>
                  <a:lnTo>
                    <a:pt x="519" y="1089"/>
                  </a:lnTo>
                  <a:lnTo>
                    <a:pt x="523" y="1031"/>
                  </a:lnTo>
                  <a:lnTo>
                    <a:pt x="536" y="969"/>
                  </a:lnTo>
                  <a:lnTo>
                    <a:pt x="528" y="930"/>
                  </a:lnTo>
                  <a:lnTo>
                    <a:pt x="523" y="911"/>
                  </a:lnTo>
                  <a:lnTo>
                    <a:pt x="532" y="899"/>
                  </a:lnTo>
                  <a:lnTo>
                    <a:pt x="551" y="899"/>
                  </a:lnTo>
                  <a:lnTo>
                    <a:pt x="559" y="899"/>
                  </a:lnTo>
                  <a:lnTo>
                    <a:pt x="587" y="907"/>
                  </a:lnTo>
                  <a:lnTo>
                    <a:pt x="602" y="915"/>
                  </a:lnTo>
                  <a:lnTo>
                    <a:pt x="636" y="915"/>
                  </a:lnTo>
                  <a:lnTo>
                    <a:pt x="655" y="915"/>
                  </a:lnTo>
                  <a:lnTo>
                    <a:pt x="683" y="915"/>
                  </a:lnTo>
                  <a:lnTo>
                    <a:pt x="699" y="915"/>
                  </a:lnTo>
                  <a:lnTo>
                    <a:pt x="755" y="895"/>
                  </a:lnTo>
                  <a:lnTo>
                    <a:pt x="778" y="888"/>
                  </a:lnTo>
                  <a:lnTo>
                    <a:pt x="787" y="876"/>
                  </a:lnTo>
                  <a:lnTo>
                    <a:pt x="787" y="853"/>
                  </a:lnTo>
                  <a:lnTo>
                    <a:pt x="795" y="841"/>
                  </a:lnTo>
                  <a:lnTo>
                    <a:pt x="827" y="841"/>
                  </a:lnTo>
                  <a:lnTo>
                    <a:pt x="834" y="841"/>
                  </a:lnTo>
                  <a:lnTo>
                    <a:pt x="854" y="825"/>
                  </a:lnTo>
                  <a:lnTo>
                    <a:pt x="861" y="825"/>
                  </a:lnTo>
                  <a:lnTo>
                    <a:pt x="886" y="825"/>
                  </a:lnTo>
                  <a:lnTo>
                    <a:pt x="890" y="825"/>
                  </a:lnTo>
                  <a:lnTo>
                    <a:pt x="922" y="818"/>
                  </a:lnTo>
                  <a:lnTo>
                    <a:pt x="933" y="796"/>
                  </a:lnTo>
                  <a:lnTo>
                    <a:pt x="950" y="790"/>
                  </a:lnTo>
                  <a:lnTo>
                    <a:pt x="954" y="790"/>
                  </a:lnTo>
                  <a:lnTo>
                    <a:pt x="969" y="771"/>
                  </a:lnTo>
                  <a:lnTo>
                    <a:pt x="997" y="771"/>
                  </a:lnTo>
                  <a:lnTo>
                    <a:pt x="1014" y="771"/>
                  </a:lnTo>
                  <a:lnTo>
                    <a:pt x="1026" y="748"/>
                  </a:lnTo>
                  <a:lnTo>
                    <a:pt x="1034" y="748"/>
                  </a:lnTo>
                  <a:lnTo>
                    <a:pt x="1050" y="748"/>
                  </a:lnTo>
                  <a:lnTo>
                    <a:pt x="1094" y="761"/>
                  </a:lnTo>
                  <a:lnTo>
                    <a:pt x="1117" y="775"/>
                  </a:lnTo>
                  <a:lnTo>
                    <a:pt x="1130" y="775"/>
                  </a:lnTo>
                  <a:lnTo>
                    <a:pt x="1166" y="761"/>
                  </a:lnTo>
                  <a:lnTo>
                    <a:pt x="1189" y="736"/>
                  </a:lnTo>
                  <a:lnTo>
                    <a:pt x="1206" y="736"/>
                  </a:lnTo>
                  <a:lnTo>
                    <a:pt x="1238" y="752"/>
                  </a:lnTo>
                  <a:lnTo>
                    <a:pt x="1274" y="726"/>
                  </a:lnTo>
                  <a:lnTo>
                    <a:pt x="1289" y="728"/>
                  </a:lnTo>
                  <a:lnTo>
                    <a:pt x="1297" y="734"/>
                  </a:lnTo>
                  <a:lnTo>
                    <a:pt x="1325" y="740"/>
                  </a:lnTo>
                  <a:lnTo>
                    <a:pt x="1349" y="740"/>
                  </a:lnTo>
                  <a:lnTo>
                    <a:pt x="1325" y="740"/>
                  </a:lnTo>
                  <a:lnTo>
                    <a:pt x="1333" y="740"/>
                  </a:lnTo>
                  <a:lnTo>
                    <a:pt x="1349" y="740"/>
                  </a:lnTo>
                  <a:lnTo>
                    <a:pt x="1374" y="740"/>
                  </a:lnTo>
                  <a:lnTo>
                    <a:pt x="1397" y="740"/>
                  </a:lnTo>
                  <a:lnTo>
                    <a:pt x="1405" y="740"/>
                  </a:lnTo>
                  <a:lnTo>
                    <a:pt x="1441" y="740"/>
                  </a:lnTo>
                  <a:lnTo>
                    <a:pt x="1457" y="695"/>
                  </a:lnTo>
                  <a:lnTo>
                    <a:pt x="1446" y="639"/>
                  </a:lnTo>
                  <a:lnTo>
                    <a:pt x="1448" y="586"/>
                  </a:lnTo>
                  <a:lnTo>
                    <a:pt x="1448" y="542"/>
                  </a:lnTo>
                  <a:lnTo>
                    <a:pt x="1454" y="505"/>
                  </a:lnTo>
                  <a:lnTo>
                    <a:pt x="1457" y="450"/>
                  </a:lnTo>
                  <a:lnTo>
                    <a:pt x="1457" y="411"/>
                  </a:lnTo>
                  <a:lnTo>
                    <a:pt x="1454" y="357"/>
                  </a:lnTo>
                  <a:lnTo>
                    <a:pt x="1461" y="311"/>
                  </a:lnTo>
                  <a:lnTo>
                    <a:pt x="1461" y="237"/>
                  </a:lnTo>
                  <a:lnTo>
                    <a:pt x="1448" y="202"/>
                  </a:lnTo>
                  <a:lnTo>
                    <a:pt x="1448" y="175"/>
                  </a:lnTo>
                  <a:lnTo>
                    <a:pt x="1465" y="136"/>
                  </a:lnTo>
                  <a:lnTo>
                    <a:pt x="1461" y="94"/>
                  </a:lnTo>
                  <a:lnTo>
                    <a:pt x="1461" y="43"/>
                  </a:lnTo>
                  <a:lnTo>
                    <a:pt x="1448" y="24"/>
                  </a:lnTo>
                  <a:lnTo>
                    <a:pt x="1448" y="0"/>
                  </a:lnTo>
                  <a:lnTo>
                    <a:pt x="1421" y="0"/>
                  </a:lnTo>
                  <a:lnTo>
                    <a:pt x="1401" y="35"/>
                  </a:lnTo>
                  <a:lnTo>
                    <a:pt x="1349" y="67"/>
                  </a:lnTo>
                  <a:lnTo>
                    <a:pt x="1329" y="82"/>
                  </a:lnTo>
                  <a:lnTo>
                    <a:pt x="1289" y="109"/>
                  </a:lnTo>
                  <a:lnTo>
                    <a:pt x="1257" y="125"/>
                  </a:lnTo>
                  <a:lnTo>
                    <a:pt x="1206" y="152"/>
                  </a:lnTo>
                  <a:lnTo>
                    <a:pt x="1162" y="148"/>
                  </a:lnTo>
                  <a:lnTo>
                    <a:pt x="1149" y="148"/>
                  </a:lnTo>
                  <a:lnTo>
                    <a:pt x="1153" y="164"/>
                  </a:lnTo>
                  <a:lnTo>
                    <a:pt x="1126" y="194"/>
                  </a:lnTo>
                  <a:lnTo>
                    <a:pt x="1109" y="206"/>
                  </a:lnTo>
                  <a:lnTo>
                    <a:pt x="1075" y="206"/>
                  </a:lnTo>
                  <a:lnTo>
                    <a:pt x="1034" y="194"/>
                  </a:lnTo>
                  <a:lnTo>
                    <a:pt x="1003" y="218"/>
                  </a:lnTo>
                  <a:lnTo>
                    <a:pt x="962" y="221"/>
                  </a:lnTo>
                  <a:lnTo>
                    <a:pt x="939" y="225"/>
                  </a:lnTo>
                  <a:lnTo>
                    <a:pt x="918" y="229"/>
                  </a:lnTo>
                  <a:lnTo>
                    <a:pt x="895" y="237"/>
                  </a:lnTo>
                  <a:lnTo>
                    <a:pt x="886" y="237"/>
                  </a:lnTo>
                  <a:lnTo>
                    <a:pt x="842" y="237"/>
                  </a:lnTo>
                  <a:lnTo>
                    <a:pt x="834" y="233"/>
                  </a:lnTo>
                  <a:lnTo>
                    <a:pt x="834" y="210"/>
                  </a:lnTo>
                  <a:lnTo>
                    <a:pt x="827" y="187"/>
                  </a:lnTo>
                  <a:lnTo>
                    <a:pt x="810" y="171"/>
                  </a:lnTo>
                  <a:lnTo>
                    <a:pt x="795" y="171"/>
                  </a:lnTo>
                  <a:lnTo>
                    <a:pt x="782" y="171"/>
                  </a:lnTo>
                  <a:lnTo>
                    <a:pt x="778" y="164"/>
                  </a:lnTo>
                  <a:lnTo>
                    <a:pt x="762" y="132"/>
                  </a:lnTo>
                  <a:lnTo>
                    <a:pt x="738" y="105"/>
                  </a:lnTo>
                  <a:lnTo>
                    <a:pt x="731" y="105"/>
                  </a:lnTo>
                  <a:lnTo>
                    <a:pt x="710" y="105"/>
                  </a:lnTo>
                  <a:lnTo>
                    <a:pt x="714" y="144"/>
                  </a:lnTo>
                  <a:lnTo>
                    <a:pt x="699" y="159"/>
                  </a:lnTo>
                  <a:lnTo>
                    <a:pt x="699" y="167"/>
                  </a:lnTo>
                  <a:lnTo>
                    <a:pt x="683" y="194"/>
                  </a:lnTo>
                  <a:lnTo>
                    <a:pt x="691" y="249"/>
                  </a:lnTo>
                  <a:lnTo>
                    <a:pt x="678" y="249"/>
                  </a:lnTo>
                  <a:lnTo>
                    <a:pt x="667" y="249"/>
                  </a:lnTo>
                  <a:lnTo>
                    <a:pt x="636" y="233"/>
                  </a:lnTo>
                  <a:lnTo>
                    <a:pt x="602" y="233"/>
                  </a:lnTo>
                  <a:lnTo>
                    <a:pt x="600" y="252"/>
                  </a:lnTo>
                  <a:lnTo>
                    <a:pt x="575" y="237"/>
                  </a:lnTo>
                  <a:lnTo>
                    <a:pt x="547" y="199"/>
                  </a:lnTo>
                  <a:lnTo>
                    <a:pt x="523" y="194"/>
                  </a:lnTo>
                  <a:lnTo>
                    <a:pt x="474" y="178"/>
                  </a:lnTo>
                  <a:lnTo>
                    <a:pt x="457" y="171"/>
                  </a:lnTo>
                  <a:lnTo>
                    <a:pt x="451" y="167"/>
                  </a:lnTo>
                  <a:lnTo>
                    <a:pt x="507" y="187"/>
                  </a:lnTo>
                  <a:lnTo>
                    <a:pt x="487" y="229"/>
                  </a:lnTo>
                  <a:lnTo>
                    <a:pt x="483" y="260"/>
                  </a:lnTo>
                  <a:lnTo>
                    <a:pt x="471" y="284"/>
                  </a:lnTo>
                  <a:lnTo>
                    <a:pt x="467" y="284"/>
                  </a:lnTo>
                  <a:lnTo>
                    <a:pt x="456" y="287"/>
                  </a:lnTo>
                  <a:lnTo>
                    <a:pt x="464" y="295"/>
                  </a:lnTo>
                  <a:lnTo>
                    <a:pt x="469" y="299"/>
                  </a:lnTo>
                  <a:lnTo>
                    <a:pt x="471" y="303"/>
                  </a:lnTo>
                  <a:lnTo>
                    <a:pt x="439" y="311"/>
                  </a:lnTo>
                  <a:lnTo>
                    <a:pt x="431" y="311"/>
                  </a:lnTo>
                  <a:lnTo>
                    <a:pt x="415" y="311"/>
                  </a:lnTo>
                  <a:lnTo>
                    <a:pt x="400" y="311"/>
                  </a:lnTo>
                  <a:lnTo>
                    <a:pt x="407" y="307"/>
                  </a:lnTo>
                  <a:lnTo>
                    <a:pt x="393" y="322"/>
                  </a:lnTo>
                  <a:lnTo>
                    <a:pt x="356" y="342"/>
                  </a:lnTo>
                  <a:lnTo>
                    <a:pt x="303" y="349"/>
                  </a:lnTo>
                  <a:lnTo>
                    <a:pt x="288" y="349"/>
                  </a:lnTo>
                  <a:lnTo>
                    <a:pt x="284" y="353"/>
                  </a:lnTo>
                  <a:lnTo>
                    <a:pt x="280" y="369"/>
                  </a:lnTo>
                  <a:lnTo>
                    <a:pt x="271" y="388"/>
                  </a:lnTo>
                  <a:lnTo>
                    <a:pt x="271" y="404"/>
                  </a:lnTo>
                  <a:lnTo>
                    <a:pt x="263" y="404"/>
                  </a:lnTo>
                  <a:lnTo>
                    <a:pt x="244" y="404"/>
                  </a:lnTo>
                  <a:lnTo>
                    <a:pt x="235" y="404"/>
                  </a:lnTo>
                  <a:lnTo>
                    <a:pt x="244" y="415"/>
                  </a:lnTo>
                  <a:lnTo>
                    <a:pt x="240" y="435"/>
                  </a:lnTo>
                  <a:lnTo>
                    <a:pt x="227" y="466"/>
                  </a:lnTo>
                  <a:lnTo>
                    <a:pt x="208" y="472"/>
                  </a:lnTo>
                  <a:lnTo>
                    <a:pt x="195" y="507"/>
                  </a:lnTo>
                  <a:lnTo>
                    <a:pt x="184" y="547"/>
                  </a:lnTo>
                  <a:lnTo>
                    <a:pt x="172" y="573"/>
                  </a:lnTo>
                  <a:lnTo>
                    <a:pt x="159" y="594"/>
                  </a:lnTo>
                  <a:lnTo>
                    <a:pt x="140" y="617"/>
                  </a:lnTo>
                  <a:lnTo>
                    <a:pt x="112" y="625"/>
                  </a:lnTo>
                  <a:lnTo>
                    <a:pt x="100" y="652"/>
                  </a:lnTo>
                  <a:lnTo>
                    <a:pt x="76" y="666"/>
                  </a:lnTo>
                  <a:lnTo>
                    <a:pt x="36" y="695"/>
                  </a:lnTo>
                  <a:lnTo>
                    <a:pt x="21" y="722"/>
                  </a:lnTo>
                  <a:lnTo>
                    <a:pt x="7" y="734"/>
                  </a:lnTo>
                  <a:lnTo>
                    <a:pt x="0" y="740"/>
                  </a:lnTo>
                  <a:lnTo>
                    <a:pt x="28" y="740"/>
                  </a:lnTo>
                  <a:lnTo>
                    <a:pt x="44" y="767"/>
                  </a:lnTo>
                  <a:lnTo>
                    <a:pt x="57" y="798"/>
                  </a:lnTo>
                  <a:lnTo>
                    <a:pt x="64" y="814"/>
                  </a:lnTo>
                  <a:lnTo>
                    <a:pt x="87" y="818"/>
                  </a:lnTo>
                  <a:lnTo>
                    <a:pt x="116" y="845"/>
                  </a:lnTo>
                  <a:lnTo>
                    <a:pt x="112" y="876"/>
                  </a:lnTo>
                  <a:lnTo>
                    <a:pt x="116" y="899"/>
                  </a:lnTo>
                  <a:lnTo>
                    <a:pt x="144" y="907"/>
                  </a:lnTo>
                  <a:lnTo>
                    <a:pt x="163" y="907"/>
                  </a:lnTo>
                  <a:lnTo>
                    <a:pt x="159" y="954"/>
                  </a:lnTo>
                  <a:lnTo>
                    <a:pt x="163" y="981"/>
                  </a:lnTo>
                  <a:lnTo>
                    <a:pt x="152" y="1012"/>
                  </a:lnTo>
                  <a:lnTo>
                    <a:pt x="168" y="1051"/>
                  </a:lnTo>
                  <a:lnTo>
                    <a:pt x="199" y="1051"/>
                  </a:lnTo>
                  <a:lnTo>
                    <a:pt x="231" y="1051"/>
                  </a:lnTo>
                  <a:lnTo>
                    <a:pt x="284" y="1078"/>
                  </a:lnTo>
                  <a:lnTo>
                    <a:pt x="320" y="1105"/>
                  </a:lnTo>
                  <a:lnTo>
                    <a:pt x="343" y="1136"/>
                  </a:lnTo>
                  <a:lnTo>
                    <a:pt x="364" y="1159"/>
                  </a:lnTo>
                  <a:lnTo>
                    <a:pt x="403" y="1159"/>
                  </a:lnTo>
                  <a:lnTo>
                    <a:pt x="460" y="1148"/>
                  </a:lnTo>
                  <a:lnTo>
                    <a:pt x="492" y="1140"/>
                  </a:lnTo>
                  <a:lnTo>
                    <a:pt x="511" y="1140"/>
                  </a:lnTo>
                  <a:lnTo>
                    <a:pt x="526" y="1135"/>
                  </a:lnTo>
                  <a:lnTo>
                    <a:pt x="532" y="1128"/>
                  </a:lnTo>
                  <a:lnTo>
                    <a:pt x="511" y="11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6" name="Freeform 17"/>
            <p:cNvSpPr>
              <a:spLocks/>
            </p:cNvSpPr>
            <p:nvPr/>
          </p:nvSpPr>
          <p:spPr bwMode="auto">
            <a:xfrm>
              <a:off x="2473" y="3609"/>
              <a:ext cx="1003" cy="1070"/>
            </a:xfrm>
            <a:custGeom>
              <a:avLst/>
              <a:gdLst/>
              <a:ahLst/>
              <a:cxnLst>
                <a:cxn ang="0">
                  <a:pos x="670" y="70"/>
                </a:cxn>
                <a:cxn ang="0">
                  <a:pos x="703" y="90"/>
                </a:cxn>
                <a:cxn ang="0">
                  <a:pos x="727" y="105"/>
                </a:cxn>
                <a:cxn ang="0">
                  <a:pos x="763" y="163"/>
                </a:cxn>
                <a:cxn ang="0">
                  <a:pos x="746" y="252"/>
                </a:cxn>
                <a:cxn ang="0">
                  <a:pos x="805" y="276"/>
                </a:cxn>
                <a:cxn ang="0">
                  <a:pos x="890" y="287"/>
                </a:cxn>
                <a:cxn ang="0">
                  <a:pos x="994" y="334"/>
                </a:cxn>
                <a:cxn ang="0">
                  <a:pos x="994" y="427"/>
                </a:cxn>
                <a:cxn ang="0">
                  <a:pos x="905" y="451"/>
                </a:cxn>
                <a:cxn ang="0">
                  <a:pos x="846" y="439"/>
                </a:cxn>
                <a:cxn ang="0">
                  <a:pos x="794" y="451"/>
                </a:cxn>
                <a:cxn ang="0">
                  <a:pos x="714" y="470"/>
                </a:cxn>
                <a:cxn ang="0">
                  <a:pos x="674" y="528"/>
                </a:cxn>
                <a:cxn ang="0">
                  <a:pos x="686" y="633"/>
                </a:cxn>
                <a:cxn ang="0">
                  <a:pos x="691" y="707"/>
                </a:cxn>
                <a:cxn ang="0">
                  <a:pos x="703" y="745"/>
                </a:cxn>
                <a:cxn ang="0">
                  <a:pos x="746" y="788"/>
                </a:cxn>
                <a:cxn ang="0">
                  <a:pos x="786" y="812"/>
                </a:cxn>
                <a:cxn ang="0">
                  <a:pos x="835" y="893"/>
                </a:cxn>
                <a:cxn ang="0">
                  <a:pos x="858" y="955"/>
                </a:cxn>
                <a:cxn ang="0">
                  <a:pos x="886" y="1041"/>
                </a:cxn>
                <a:cxn ang="0">
                  <a:pos x="841" y="1068"/>
                </a:cxn>
                <a:cxn ang="0">
                  <a:pos x="786" y="1068"/>
                </a:cxn>
                <a:cxn ang="0">
                  <a:pos x="805" y="1025"/>
                </a:cxn>
                <a:cxn ang="0">
                  <a:pos x="731" y="1037"/>
                </a:cxn>
                <a:cxn ang="0">
                  <a:pos x="731" y="998"/>
                </a:cxn>
                <a:cxn ang="0">
                  <a:pos x="678" y="979"/>
                </a:cxn>
                <a:cxn ang="0">
                  <a:pos x="646" y="1017"/>
                </a:cxn>
                <a:cxn ang="0">
                  <a:pos x="614" y="1002"/>
                </a:cxn>
                <a:cxn ang="0">
                  <a:pos x="602" y="979"/>
                </a:cxn>
                <a:cxn ang="0">
                  <a:pos x="602" y="955"/>
                </a:cxn>
                <a:cxn ang="0">
                  <a:pos x="619" y="912"/>
                </a:cxn>
                <a:cxn ang="0">
                  <a:pos x="619" y="877"/>
                </a:cxn>
                <a:cxn ang="0">
                  <a:pos x="602" y="843"/>
                </a:cxn>
                <a:cxn ang="0">
                  <a:pos x="619" y="792"/>
                </a:cxn>
                <a:cxn ang="0">
                  <a:pos x="583" y="812"/>
                </a:cxn>
                <a:cxn ang="0">
                  <a:pos x="527" y="785"/>
                </a:cxn>
                <a:cxn ang="0">
                  <a:pos x="455" y="761"/>
                </a:cxn>
                <a:cxn ang="0">
                  <a:pos x="383" y="726"/>
                </a:cxn>
                <a:cxn ang="0">
                  <a:pos x="311" y="660"/>
                </a:cxn>
                <a:cxn ang="0">
                  <a:pos x="235" y="614"/>
                </a:cxn>
                <a:cxn ang="0">
                  <a:pos x="163" y="606"/>
                </a:cxn>
                <a:cxn ang="0">
                  <a:pos x="95" y="567"/>
                </a:cxn>
                <a:cxn ang="0">
                  <a:pos x="36" y="528"/>
                </a:cxn>
                <a:cxn ang="0">
                  <a:pos x="32" y="474"/>
                </a:cxn>
                <a:cxn ang="0">
                  <a:pos x="12" y="439"/>
                </a:cxn>
                <a:cxn ang="0">
                  <a:pos x="95" y="435"/>
                </a:cxn>
                <a:cxn ang="0">
                  <a:pos x="152" y="396"/>
                </a:cxn>
                <a:cxn ang="0">
                  <a:pos x="195" y="357"/>
                </a:cxn>
                <a:cxn ang="0">
                  <a:pos x="184" y="287"/>
                </a:cxn>
                <a:cxn ang="0">
                  <a:pos x="239" y="237"/>
                </a:cxn>
                <a:cxn ang="0">
                  <a:pos x="199" y="214"/>
                </a:cxn>
                <a:cxn ang="0">
                  <a:pos x="191" y="179"/>
                </a:cxn>
                <a:cxn ang="0">
                  <a:pos x="235" y="148"/>
                </a:cxn>
                <a:cxn ang="0">
                  <a:pos x="248" y="105"/>
                </a:cxn>
                <a:cxn ang="0">
                  <a:pos x="292" y="63"/>
                </a:cxn>
                <a:cxn ang="0">
                  <a:pos x="352" y="78"/>
                </a:cxn>
                <a:cxn ang="0">
                  <a:pos x="447" y="66"/>
                </a:cxn>
                <a:cxn ang="0">
                  <a:pos x="536" y="35"/>
                </a:cxn>
                <a:cxn ang="0">
                  <a:pos x="595" y="0"/>
                </a:cxn>
              </a:cxnLst>
              <a:rect l="0" t="0" r="r" b="b"/>
              <a:pathLst>
                <a:path w="1003" h="1069">
                  <a:moveTo>
                    <a:pt x="606" y="0"/>
                  </a:moveTo>
                  <a:lnTo>
                    <a:pt x="623" y="16"/>
                  </a:lnTo>
                  <a:lnTo>
                    <a:pt x="619" y="39"/>
                  </a:lnTo>
                  <a:lnTo>
                    <a:pt x="670" y="70"/>
                  </a:lnTo>
                  <a:lnTo>
                    <a:pt x="682" y="70"/>
                  </a:lnTo>
                  <a:lnTo>
                    <a:pt x="704" y="74"/>
                  </a:lnTo>
                  <a:lnTo>
                    <a:pt x="714" y="86"/>
                  </a:lnTo>
                  <a:lnTo>
                    <a:pt x="703" y="90"/>
                  </a:lnTo>
                  <a:lnTo>
                    <a:pt x="706" y="93"/>
                  </a:lnTo>
                  <a:lnTo>
                    <a:pt x="714" y="97"/>
                  </a:lnTo>
                  <a:lnTo>
                    <a:pt x="724" y="101"/>
                  </a:lnTo>
                  <a:lnTo>
                    <a:pt x="727" y="105"/>
                  </a:lnTo>
                  <a:lnTo>
                    <a:pt x="722" y="105"/>
                  </a:lnTo>
                  <a:lnTo>
                    <a:pt x="731" y="109"/>
                  </a:lnTo>
                  <a:lnTo>
                    <a:pt x="750" y="148"/>
                  </a:lnTo>
                  <a:lnTo>
                    <a:pt x="763" y="163"/>
                  </a:lnTo>
                  <a:lnTo>
                    <a:pt x="774" y="175"/>
                  </a:lnTo>
                  <a:lnTo>
                    <a:pt x="758" y="222"/>
                  </a:lnTo>
                  <a:lnTo>
                    <a:pt x="758" y="237"/>
                  </a:lnTo>
                  <a:lnTo>
                    <a:pt x="746" y="252"/>
                  </a:lnTo>
                  <a:lnTo>
                    <a:pt x="750" y="260"/>
                  </a:lnTo>
                  <a:lnTo>
                    <a:pt x="763" y="260"/>
                  </a:lnTo>
                  <a:lnTo>
                    <a:pt x="794" y="276"/>
                  </a:lnTo>
                  <a:lnTo>
                    <a:pt x="805" y="276"/>
                  </a:lnTo>
                  <a:lnTo>
                    <a:pt x="822" y="280"/>
                  </a:lnTo>
                  <a:lnTo>
                    <a:pt x="858" y="292"/>
                  </a:lnTo>
                  <a:lnTo>
                    <a:pt x="886" y="287"/>
                  </a:lnTo>
                  <a:lnTo>
                    <a:pt x="890" y="287"/>
                  </a:lnTo>
                  <a:lnTo>
                    <a:pt x="926" y="287"/>
                  </a:lnTo>
                  <a:lnTo>
                    <a:pt x="970" y="299"/>
                  </a:lnTo>
                  <a:lnTo>
                    <a:pt x="970" y="307"/>
                  </a:lnTo>
                  <a:lnTo>
                    <a:pt x="994" y="334"/>
                  </a:lnTo>
                  <a:lnTo>
                    <a:pt x="998" y="357"/>
                  </a:lnTo>
                  <a:lnTo>
                    <a:pt x="1002" y="365"/>
                  </a:lnTo>
                  <a:lnTo>
                    <a:pt x="998" y="377"/>
                  </a:lnTo>
                  <a:lnTo>
                    <a:pt x="994" y="427"/>
                  </a:lnTo>
                  <a:lnTo>
                    <a:pt x="981" y="451"/>
                  </a:lnTo>
                  <a:lnTo>
                    <a:pt x="945" y="451"/>
                  </a:lnTo>
                  <a:lnTo>
                    <a:pt x="905" y="459"/>
                  </a:lnTo>
                  <a:lnTo>
                    <a:pt x="905" y="451"/>
                  </a:lnTo>
                  <a:lnTo>
                    <a:pt x="902" y="431"/>
                  </a:lnTo>
                  <a:lnTo>
                    <a:pt x="875" y="419"/>
                  </a:lnTo>
                  <a:lnTo>
                    <a:pt x="858" y="424"/>
                  </a:lnTo>
                  <a:lnTo>
                    <a:pt x="846" y="439"/>
                  </a:lnTo>
                  <a:lnTo>
                    <a:pt x="835" y="435"/>
                  </a:lnTo>
                  <a:lnTo>
                    <a:pt x="811" y="435"/>
                  </a:lnTo>
                  <a:lnTo>
                    <a:pt x="811" y="451"/>
                  </a:lnTo>
                  <a:lnTo>
                    <a:pt x="794" y="451"/>
                  </a:lnTo>
                  <a:lnTo>
                    <a:pt x="769" y="451"/>
                  </a:lnTo>
                  <a:lnTo>
                    <a:pt x="746" y="447"/>
                  </a:lnTo>
                  <a:lnTo>
                    <a:pt x="739" y="462"/>
                  </a:lnTo>
                  <a:lnTo>
                    <a:pt x="714" y="470"/>
                  </a:lnTo>
                  <a:lnTo>
                    <a:pt x="686" y="470"/>
                  </a:lnTo>
                  <a:lnTo>
                    <a:pt x="674" y="497"/>
                  </a:lnTo>
                  <a:lnTo>
                    <a:pt x="682" y="516"/>
                  </a:lnTo>
                  <a:lnTo>
                    <a:pt x="674" y="528"/>
                  </a:lnTo>
                  <a:lnTo>
                    <a:pt x="678" y="579"/>
                  </a:lnTo>
                  <a:lnTo>
                    <a:pt x="674" y="594"/>
                  </a:lnTo>
                  <a:lnTo>
                    <a:pt x="662" y="610"/>
                  </a:lnTo>
                  <a:lnTo>
                    <a:pt x="686" y="633"/>
                  </a:lnTo>
                  <a:lnTo>
                    <a:pt x="686" y="660"/>
                  </a:lnTo>
                  <a:lnTo>
                    <a:pt x="682" y="680"/>
                  </a:lnTo>
                  <a:lnTo>
                    <a:pt x="674" y="699"/>
                  </a:lnTo>
                  <a:lnTo>
                    <a:pt x="691" y="707"/>
                  </a:lnTo>
                  <a:lnTo>
                    <a:pt x="706" y="699"/>
                  </a:lnTo>
                  <a:lnTo>
                    <a:pt x="698" y="726"/>
                  </a:lnTo>
                  <a:lnTo>
                    <a:pt x="691" y="734"/>
                  </a:lnTo>
                  <a:lnTo>
                    <a:pt x="703" y="745"/>
                  </a:lnTo>
                  <a:lnTo>
                    <a:pt x="734" y="757"/>
                  </a:lnTo>
                  <a:lnTo>
                    <a:pt x="731" y="773"/>
                  </a:lnTo>
                  <a:lnTo>
                    <a:pt x="739" y="773"/>
                  </a:lnTo>
                  <a:lnTo>
                    <a:pt x="746" y="788"/>
                  </a:lnTo>
                  <a:lnTo>
                    <a:pt x="742" y="800"/>
                  </a:lnTo>
                  <a:lnTo>
                    <a:pt x="746" y="804"/>
                  </a:lnTo>
                  <a:lnTo>
                    <a:pt x="774" y="812"/>
                  </a:lnTo>
                  <a:lnTo>
                    <a:pt x="786" y="812"/>
                  </a:lnTo>
                  <a:lnTo>
                    <a:pt x="835" y="823"/>
                  </a:lnTo>
                  <a:lnTo>
                    <a:pt x="854" y="843"/>
                  </a:lnTo>
                  <a:lnTo>
                    <a:pt x="839" y="882"/>
                  </a:lnTo>
                  <a:lnTo>
                    <a:pt x="835" y="893"/>
                  </a:lnTo>
                  <a:lnTo>
                    <a:pt x="839" y="909"/>
                  </a:lnTo>
                  <a:lnTo>
                    <a:pt x="841" y="924"/>
                  </a:lnTo>
                  <a:lnTo>
                    <a:pt x="839" y="936"/>
                  </a:lnTo>
                  <a:lnTo>
                    <a:pt x="858" y="955"/>
                  </a:lnTo>
                  <a:lnTo>
                    <a:pt x="858" y="979"/>
                  </a:lnTo>
                  <a:lnTo>
                    <a:pt x="882" y="1002"/>
                  </a:lnTo>
                  <a:lnTo>
                    <a:pt x="898" y="1021"/>
                  </a:lnTo>
                  <a:lnTo>
                    <a:pt x="886" y="1041"/>
                  </a:lnTo>
                  <a:lnTo>
                    <a:pt x="877" y="1052"/>
                  </a:lnTo>
                  <a:lnTo>
                    <a:pt x="858" y="1064"/>
                  </a:lnTo>
                  <a:lnTo>
                    <a:pt x="846" y="1068"/>
                  </a:lnTo>
                  <a:lnTo>
                    <a:pt x="841" y="1068"/>
                  </a:lnTo>
                  <a:lnTo>
                    <a:pt x="826" y="1068"/>
                  </a:lnTo>
                  <a:lnTo>
                    <a:pt x="805" y="1068"/>
                  </a:lnTo>
                  <a:lnTo>
                    <a:pt x="799" y="1068"/>
                  </a:lnTo>
                  <a:lnTo>
                    <a:pt x="786" y="1068"/>
                  </a:lnTo>
                  <a:lnTo>
                    <a:pt x="794" y="1052"/>
                  </a:lnTo>
                  <a:lnTo>
                    <a:pt x="794" y="1044"/>
                  </a:lnTo>
                  <a:lnTo>
                    <a:pt x="803" y="1041"/>
                  </a:lnTo>
                  <a:lnTo>
                    <a:pt x="805" y="1025"/>
                  </a:lnTo>
                  <a:lnTo>
                    <a:pt x="782" y="1021"/>
                  </a:lnTo>
                  <a:lnTo>
                    <a:pt x="774" y="1029"/>
                  </a:lnTo>
                  <a:lnTo>
                    <a:pt x="746" y="1041"/>
                  </a:lnTo>
                  <a:lnTo>
                    <a:pt x="731" y="1037"/>
                  </a:lnTo>
                  <a:lnTo>
                    <a:pt x="714" y="1033"/>
                  </a:lnTo>
                  <a:lnTo>
                    <a:pt x="718" y="1030"/>
                  </a:lnTo>
                  <a:lnTo>
                    <a:pt x="727" y="1025"/>
                  </a:lnTo>
                  <a:lnTo>
                    <a:pt x="731" y="998"/>
                  </a:lnTo>
                  <a:lnTo>
                    <a:pt x="727" y="998"/>
                  </a:lnTo>
                  <a:lnTo>
                    <a:pt x="698" y="998"/>
                  </a:lnTo>
                  <a:lnTo>
                    <a:pt x="698" y="990"/>
                  </a:lnTo>
                  <a:lnTo>
                    <a:pt x="678" y="979"/>
                  </a:lnTo>
                  <a:lnTo>
                    <a:pt x="655" y="974"/>
                  </a:lnTo>
                  <a:lnTo>
                    <a:pt x="659" y="986"/>
                  </a:lnTo>
                  <a:lnTo>
                    <a:pt x="659" y="994"/>
                  </a:lnTo>
                  <a:lnTo>
                    <a:pt x="646" y="1017"/>
                  </a:lnTo>
                  <a:lnTo>
                    <a:pt x="619" y="1017"/>
                  </a:lnTo>
                  <a:lnTo>
                    <a:pt x="626" y="1006"/>
                  </a:lnTo>
                  <a:lnTo>
                    <a:pt x="619" y="1002"/>
                  </a:lnTo>
                  <a:lnTo>
                    <a:pt x="614" y="1002"/>
                  </a:lnTo>
                  <a:lnTo>
                    <a:pt x="606" y="998"/>
                  </a:lnTo>
                  <a:lnTo>
                    <a:pt x="587" y="990"/>
                  </a:lnTo>
                  <a:lnTo>
                    <a:pt x="587" y="979"/>
                  </a:lnTo>
                  <a:lnTo>
                    <a:pt x="602" y="979"/>
                  </a:lnTo>
                  <a:lnTo>
                    <a:pt x="614" y="974"/>
                  </a:lnTo>
                  <a:lnTo>
                    <a:pt x="619" y="967"/>
                  </a:lnTo>
                  <a:lnTo>
                    <a:pt x="602" y="959"/>
                  </a:lnTo>
                  <a:lnTo>
                    <a:pt x="602" y="955"/>
                  </a:lnTo>
                  <a:lnTo>
                    <a:pt x="606" y="936"/>
                  </a:lnTo>
                  <a:lnTo>
                    <a:pt x="602" y="924"/>
                  </a:lnTo>
                  <a:lnTo>
                    <a:pt x="610" y="920"/>
                  </a:lnTo>
                  <a:lnTo>
                    <a:pt x="619" y="912"/>
                  </a:lnTo>
                  <a:lnTo>
                    <a:pt x="614" y="901"/>
                  </a:lnTo>
                  <a:lnTo>
                    <a:pt x="614" y="882"/>
                  </a:lnTo>
                  <a:lnTo>
                    <a:pt x="619" y="882"/>
                  </a:lnTo>
                  <a:lnTo>
                    <a:pt x="619" y="877"/>
                  </a:lnTo>
                  <a:lnTo>
                    <a:pt x="587" y="866"/>
                  </a:lnTo>
                  <a:lnTo>
                    <a:pt x="592" y="861"/>
                  </a:lnTo>
                  <a:lnTo>
                    <a:pt x="602" y="854"/>
                  </a:lnTo>
                  <a:lnTo>
                    <a:pt x="602" y="843"/>
                  </a:lnTo>
                  <a:lnTo>
                    <a:pt x="602" y="835"/>
                  </a:lnTo>
                  <a:lnTo>
                    <a:pt x="619" y="827"/>
                  </a:lnTo>
                  <a:lnTo>
                    <a:pt x="623" y="812"/>
                  </a:lnTo>
                  <a:lnTo>
                    <a:pt x="619" y="792"/>
                  </a:lnTo>
                  <a:lnTo>
                    <a:pt x="606" y="792"/>
                  </a:lnTo>
                  <a:lnTo>
                    <a:pt x="602" y="792"/>
                  </a:lnTo>
                  <a:lnTo>
                    <a:pt x="591" y="796"/>
                  </a:lnTo>
                  <a:lnTo>
                    <a:pt x="583" y="812"/>
                  </a:lnTo>
                  <a:lnTo>
                    <a:pt x="574" y="812"/>
                  </a:lnTo>
                  <a:lnTo>
                    <a:pt x="543" y="812"/>
                  </a:lnTo>
                  <a:lnTo>
                    <a:pt x="538" y="788"/>
                  </a:lnTo>
                  <a:lnTo>
                    <a:pt x="527" y="785"/>
                  </a:lnTo>
                  <a:lnTo>
                    <a:pt x="527" y="781"/>
                  </a:lnTo>
                  <a:lnTo>
                    <a:pt x="494" y="788"/>
                  </a:lnTo>
                  <a:lnTo>
                    <a:pt x="464" y="761"/>
                  </a:lnTo>
                  <a:lnTo>
                    <a:pt x="455" y="761"/>
                  </a:lnTo>
                  <a:lnTo>
                    <a:pt x="415" y="761"/>
                  </a:lnTo>
                  <a:lnTo>
                    <a:pt x="411" y="765"/>
                  </a:lnTo>
                  <a:lnTo>
                    <a:pt x="407" y="742"/>
                  </a:lnTo>
                  <a:lnTo>
                    <a:pt x="383" y="726"/>
                  </a:lnTo>
                  <a:lnTo>
                    <a:pt x="363" y="695"/>
                  </a:lnTo>
                  <a:lnTo>
                    <a:pt x="352" y="683"/>
                  </a:lnTo>
                  <a:lnTo>
                    <a:pt x="339" y="660"/>
                  </a:lnTo>
                  <a:lnTo>
                    <a:pt x="311" y="660"/>
                  </a:lnTo>
                  <a:lnTo>
                    <a:pt x="303" y="653"/>
                  </a:lnTo>
                  <a:lnTo>
                    <a:pt x="292" y="633"/>
                  </a:lnTo>
                  <a:lnTo>
                    <a:pt x="271" y="629"/>
                  </a:lnTo>
                  <a:lnTo>
                    <a:pt x="235" y="614"/>
                  </a:lnTo>
                  <a:lnTo>
                    <a:pt x="223" y="610"/>
                  </a:lnTo>
                  <a:lnTo>
                    <a:pt x="208" y="606"/>
                  </a:lnTo>
                  <a:lnTo>
                    <a:pt x="191" y="606"/>
                  </a:lnTo>
                  <a:lnTo>
                    <a:pt x="163" y="606"/>
                  </a:lnTo>
                  <a:lnTo>
                    <a:pt x="159" y="590"/>
                  </a:lnTo>
                  <a:lnTo>
                    <a:pt x="127" y="579"/>
                  </a:lnTo>
                  <a:lnTo>
                    <a:pt x="104" y="571"/>
                  </a:lnTo>
                  <a:lnTo>
                    <a:pt x="95" y="567"/>
                  </a:lnTo>
                  <a:lnTo>
                    <a:pt x="95" y="555"/>
                  </a:lnTo>
                  <a:lnTo>
                    <a:pt x="64" y="536"/>
                  </a:lnTo>
                  <a:lnTo>
                    <a:pt x="48" y="536"/>
                  </a:lnTo>
                  <a:lnTo>
                    <a:pt x="36" y="528"/>
                  </a:lnTo>
                  <a:lnTo>
                    <a:pt x="32" y="516"/>
                  </a:lnTo>
                  <a:lnTo>
                    <a:pt x="40" y="509"/>
                  </a:lnTo>
                  <a:lnTo>
                    <a:pt x="40" y="501"/>
                  </a:lnTo>
                  <a:lnTo>
                    <a:pt x="32" y="474"/>
                  </a:lnTo>
                  <a:lnTo>
                    <a:pt x="36" y="454"/>
                  </a:lnTo>
                  <a:lnTo>
                    <a:pt x="4" y="443"/>
                  </a:lnTo>
                  <a:lnTo>
                    <a:pt x="0" y="435"/>
                  </a:lnTo>
                  <a:lnTo>
                    <a:pt x="12" y="439"/>
                  </a:lnTo>
                  <a:lnTo>
                    <a:pt x="32" y="451"/>
                  </a:lnTo>
                  <a:lnTo>
                    <a:pt x="48" y="451"/>
                  </a:lnTo>
                  <a:lnTo>
                    <a:pt x="79" y="451"/>
                  </a:lnTo>
                  <a:lnTo>
                    <a:pt x="95" y="435"/>
                  </a:lnTo>
                  <a:lnTo>
                    <a:pt x="95" y="419"/>
                  </a:lnTo>
                  <a:lnTo>
                    <a:pt x="112" y="416"/>
                  </a:lnTo>
                  <a:lnTo>
                    <a:pt x="144" y="416"/>
                  </a:lnTo>
                  <a:lnTo>
                    <a:pt x="152" y="396"/>
                  </a:lnTo>
                  <a:lnTo>
                    <a:pt x="172" y="373"/>
                  </a:lnTo>
                  <a:lnTo>
                    <a:pt x="163" y="357"/>
                  </a:lnTo>
                  <a:lnTo>
                    <a:pt x="176" y="357"/>
                  </a:lnTo>
                  <a:lnTo>
                    <a:pt x="195" y="357"/>
                  </a:lnTo>
                  <a:lnTo>
                    <a:pt x="199" y="354"/>
                  </a:lnTo>
                  <a:lnTo>
                    <a:pt x="199" y="338"/>
                  </a:lnTo>
                  <a:lnTo>
                    <a:pt x="184" y="322"/>
                  </a:lnTo>
                  <a:lnTo>
                    <a:pt x="184" y="287"/>
                  </a:lnTo>
                  <a:lnTo>
                    <a:pt x="203" y="280"/>
                  </a:lnTo>
                  <a:lnTo>
                    <a:pt x="227" y="260"/>
                  </a:lnTo>
                  <a:lnTo>
                    <a:pt x="231" y="249"/>
                  </a:lnTo>
                  <a:lnTo>
                    <a:pt x="239" y="237"/>
                  </a:lnTo>
                  <a:lnTo>
                    <a:pt x="227" y="225"/>
                  </a:lnTo>
                  <a:lnTo>
                    <a:pt x="220" y="222"/>
                  </a:lnTo>
                  <a:lnTo>
                    <a:pt x="203" y="218"/>
                  </a:lnTo>
                  <a:lnTo>
                    <a:pt x="199" y="214"/>
                  </a:lnTo>
                  <a:lnTo>
                    <a:pt x="180" y="206"/>
                  </a:lnTo>
                  <a:lnTo>
                    <a:pt x="167" y="202"/>
                  </a:lnTo>
                  <a:lnTo>
                    <a:pt x="172" y="183"/>
                  </a:lnTo>
                  <a:lnTo>
                    <a:pt x="191" y="179"/>
                  </a:lnTo>
                  <a:lnTo>
                    <a:pt x="208" y="156"/>
                  </a:lnTo>
                  <a:lnTo>
                    <a:pt x="223" y="156"/>
                  </a:lnTo>
                  <a:lnTo>
                    <a:pt x="231" y="152"/>
                  </a:lnTo>
                  <a:lnTo>
                    <a:pt x="235" y="148"/>
                  </a:lnTo>
                  <a:lnTo>
                    <a:pt x="251" y="136"/>
                  </a:lnTo>
                  <a:lnTo>
                    <a:pt x="256" y="128"/>
                  </a:lnTo>
                  <a:lnTo>
                    <a:pt x="252" y="128"/>
                  </a:lnTo>
                  <a:lnTo>
                    <a:pt x="248" y="105"/>
                  </a:lnTo>
                  <a:lnTo>
                    <a:pt x="239" y="101"/>
                  </a:lnTo>
                  <a:lnTo>
                    <a:pt x="256" y="78"/>
                  </a:lnTo>
                  <a:lnTo>
                    <a:pt x="271" y="74"/>
                  </a:lnTo>
                  <a:lnTo>
                    <a:pt x="292" y="63"/>
                  </a:lnTo>
                  <a:lnTo>
                    <a:pt x="303" y="63"/>
                  </a:lnTo>
                  <a:lnTo>
                    <a:pt x="328" y="78"/>
                  </a:lnTo>
                  <a:lnTo>
                    <a:pt x="335" y="78"/>
                  </a:lnTo>
                  <a:lnTo>
                    <a:pt x="352" y="78"/>
                  </a:lnTo>
                  <a:lnTo>
                    <a:pt x="383" y="78"/>
                  </a:lnTo>
                  <a:lnTo>
                    <a:pt x="407" y="70"/>
                  </a:lnTo>
                  <a:lnTo>
                    <a:pt x="415" y="66"/>
                  </a:lnTo>
                  <a:lnTo>
                    <a:pt x="447" y="66"/>
                  </a:lnTo>
                  <a:lnTo>
                    <a:pt x="479" y="66"/>
                  </a:lnTo>
                  <a:lnTo>
                    <a:pt x="479" y="35"/>
                  </a:lnTo>
                  <a:lnTo>
                    <a:pt x="519" y="31"/>
                  </a:lnTo>
                  <a:lnTo>
                    <a:pt x="536" y="35"/>
                  </a:lnTo>
                  <a:lnTo>
                    <a:pt x="543" y="31"/>
                  </a:lnTo>
                  <a:lnTo>
                    <a:pt x="559" y="20"/>
                  </a:lnTo>
                  <a:lnTo>
                    <a:pt x="574" y="16"/>
                  </a:lnTo>
                  <a:lnTo>
                    <a:pt x="595" y="0"/>
                  </a:lnTo>
                  <a:lnTo>
                    <a:pt x="6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7" name="Freeform 18"/>
            <p:cNvSpPr>
              <a:spLocks/>
            </p:cNvSpPr>
            <p:nvPr/>
          </p:nvSpPr>
          <p:spPr bwMode="auto">
            <a:xfrm>
              <a:off x="1906" y="3280"/>
              <a:ext cx="1269" cy="783"/>
            </a:xfrm>
            <a:custGeom>
              <a:avLst/>
              <a:gdLst/>
              <a:ahLst/>
              <a:cxnLst>
                <a:cxn ang="0">
                  <a:pos x="17" y="255"/>
                </a:cxn>
                <a:cxn ang="0">
                  <a:pos x="49" y="167"/>
                </a:cxn>
                <a:cxn ang="0">
                  <a:pos x="109" y="183"/>
                </a:cxn>
                <a:cxn ang="0">
                  <a:pos x="151" y="183"/>
                </a:cxn>
                <a:cxn ang="0">
                  <a:pos x="226" y="178"/>
                </a:cxn>
                <a:cxn ang="0">
                  <a:pos x="281" y="111"/>
                </a:cxn>
                <a:cxn ang="0">
                  <a:pos x="330" y="100"/>
                </a:cxn>
                <a:cxn ang="0">
                  <a:pos x="381" y="90"/>
                </a:cxn>
                <a:cxn ang="0">
                  <a:pos x="421" y="63"/>
                </a:cxn>
                <a:cxn ang="0">
                  <a:pos x="474" y="40"/>
                </a:cxn>
                <a:cxn ang="0">
                  <a:pos x="507" y="40"/>
                </a:cxn>
                <a:cxn ang="0">
                  <a:pos x="574" y="20"/>
                </a:cxn>
                <a:cxn ang="0">
                  <a:pos x="632" y="38"/>
                </a:cxn>
                <a:cxn ang="0">
                  <a:pos x="693" y="4"/>
                </a:cxn>
                <a:cxn ang="0">
                  <a:pos x="721" y="13"/>
                </a:cxn>
                <a:cxn ang="0">
                  <a:pos x="804" y="0"/>
                </a:cxn>
                <a:cxn ang="0">
                  <a:pos x="825" y="13"/>
                </a:cxn>
                <a:cxn ang="0">
                  <a:pos x="917" y="13"/>
                </a:cxn>
                <a:cxn ang="0">
                  <a:pos x="955" y="47"/>
                </a:cxn>
                <a:cxn ang="0">
                  <a:pos x="983" y="94"/>
                </a:cxn>
                <a:cxn ang="0">
                  <a:pos x="1017" y="117"/>
                </a:cxn>
                <a:cxn ang="0">
                  <a:pos x="1064" y="154"/>
                </a:cxn>
                <a:cxn ang="0">
                  <a:pos x="1096" y="187"/>
                </a:cxn>
                <a:cxn ang="0">
                  <a:pos x="1178" y="214"/>
                </a:cxn>
                <a:cxn ang="0">
                  <a:pos x="1222" y="214"/>
                </a:cxn>
                <a:cxn ang="0">
                  <a:pos x="1264" y="221"/>
                </a:cxn>
                <a:cxn ang="0">
                  <a:pos x="1240" y="275"/>
                </a:cxn>
                <a:cxn ang="0">
                  <a:pos x="1222" y="324"/>
                </a:cxn>
                <a:cxn ang="0">
                  <a:pos x="1117" y="337"/>
                </a:cxn>
                <a:cxn ang="0">
                  <a:pos x="1120" y="348"/>
                </a:cxn>
                <a:cxn ang="0">
                  <a:pos x="1078" y="361"/>
                </a:cxn>
                <a:cxn ang="0">
                  <a:pos x="1023" y="395"/>
                </a:cxn>
                <a:cxn ang="0">
                  <a:pos x="959" y="395"/>
                </a:cxn>
                <a:cxn ang="0">
                  <a:pos x="899" y="407"/>
                </a:cxn>
                <a:cxn ang="0">
                  <a:pos x="841" y="384"/>
                </a:cxn>
                <a:cxn ang="0">
                  <a:pos x="825" y="445"/>
                </a:cxn>
                <a:cxn ang="0">
                  <a:pos x="765" y="502"/>
                </a:cxn>
                <a:cxn ang="0">
                  <a:pos x="748" y="549"/>
                </a:cxn>
                <a:cxn ang="0">
                  <a:pos x="811" y="605"/>
                </a:cxn>
                <a:cxn ang="0">
                  <a:pos x="759" y="635"/>
                </a:cxn>
                <a:cxn ang="0">
                  <a:pos x="739" y="685"/>
                </a:cxn>
                <a:cxn ang="0">
                  <a:pos x="714" y="739"/>
                </a:cxn>
                <a:cxn ang="0">
                  <a:pos x="673" y="739"/>
                </a:cxn>
                <a:cxn ang="0">
                  <a:pos x="593" y="779"/>
                </a:cxn>
                <a:cxn ang="0">
                  <a:pos x="553" y="755"/>
                </a:cxn>
                <a:cxn ang="0">
                  <a:pos x="511" y="742"/>
                </a:cxn>
                <a:cxn ang="0">
                  <a:pos x="463" y="701"/>
                </a:cxn>
                <a:cxn ang="0">
                  <a:pos x="425" y="669"/>
                </a:cxn>
                <a:cxn ang="0">
                  <a:pos x="395" y="631"/>
                </a:cxn>
                <a:cxn ang="0">
                  <a:pos x="308" y="581"/>
                </a:cxn>
                <a:cxn ang="0">
                  <a:pos x="263" y="662"/>
                </a:cxn>
                <a:cxn ang="0">
                  <a:pos x="182" y="658"/>
                </a:cxn>
                <a:cxn ang="0">
                  <a:pos x="123" y="618"/>
                </a:cxn>
                <a:cxn ang="0">
                  <a:pos x="79" y="524"/>
                </a:cxn>
                <a:cxn ang="0">
                  <a:pos x="37" y="434"/>
                </a:cxn>
                <a:cxn ang="0">
                  <a:pos x="7" y="395"/>
                </a:cxn>
              </a:cxnLst>
              <a:rect l="0" t="0" r="r" b="b"/>
              <a:pathLst>
                <a:path w="1269" h="783">
                  <a:moveTo>
                    <a:pt x="7" y="395"/>
                  </a:moveTo>
                  <a:lnTo>
                    <a:pt x="14" y="355"/>
                  </a:lnTo>
                  <a:lnTo>
                    <a:pt x="10" y="314"/>
                  </a:lnTo>
                  <a:lnTo>
                    <a:pt x="17" y="255"/>
                  </a:lnTo>
                  <a:lnTo>
                    <a:pt x="21" y="228"/>
                  </a:lnTo>
                  <a:lnTo>
                    <a:pt x="21" y="197"/>
                  </a:lnTo>
                  <a:lnTo>
                    <a:pt x="21" y="167"/>
                  </a:lnTo>
                  <a:lnTo>
                    <a:pt x="49" y="167"/>
                  </a:lnTo>
                  <a:lnTo>
                    <a:pt x="61" y="167"/>
                  </a:lnTo>
                  <a:lnTo>
                    <a:pt x="65" y="167"/>
                  </a:lnTo>
                  <a:lnTo>
                    <a:pt x="96" y="171"/>
                  </a:lnTo>
                  <a:lnTo>
                    <a:pt x="109" y="183"/>
                  </a:lnTo>
                  <a:lnTo>
                    <a:pt x="134" y="183"/>
                  </a:lnTo>
                  <a:lnTo>
                    <a:pt x="140" y="183"/>
                  </a:lnTo>
                  <a:lnTo>
                    <a:pt x="147" y="183"/>
                  </a:lnTo>
                  <a:lnTo>
                    <a:pt x="151" y="183"/>
                  </a:lnTo>
                  <a:lnTo>
                    <a:pt x="186" y="183"/>
                  </a:lnTo>
                  <a:lnTo>
                    <a:pt x="188" y="183"/>
                  </a:lnTo>
                  <a:lnTo>
                    <a:pt x="223" y="181"/>
                  </a:lnTo>
                  <a:lnTo>
                    <a:pt x="226" y="178"/>
                  </a:lnTo>
                  <a:lnTo>
                    <a:pt x="263" y="140"/>
                  </a:lnTo>
                  <a:lnTo>
                    <a:pt x="274" y="133"/>
                  </a:lnTo>
                  <a:lnTo>
                    <a:pt x="277" y="113"/>
                  </a:lnTo>
                  <a:lnTo>
                    <a:pt x="281" y="111"/>
                  </a:lnTo>
                  <a:lnTo>
                    <a:pt x="281" y="100"/>
                  </a:lnTo>
                  <a:lnTo>
                    <a:pt x="305" y="100"/>
                  </a:lnTo>
                  <a:lnTo>
                    <a:pt x="319" y="100"/>
                  </a:lnTo>
                  <a:lnTo>
                    <a:pt x="330" y="100"/>
                  </a:lnTo>
                  <a:lnTo>
                    <a:pt x="335" y="100"/>
                  </a:lnTo>
                  <a:lnTo>
                    <a:pt x="346" y="90"/>
                  </a:lnTo>
                  <a:lnTo>
                    <a:pt x="374" y="90"/>
                  </a:lnTo>
                  <a:lnTo>
                    <a:pt x="381" y="90"/>
                  </a:lnTo>
                  <a:lnTo>
                    <a:pt x="402" y="90"/>
                  </a:lnTo>
                  <a:lnTo>
                    <a:pt x="412" y="81"/>
                  </a:lnTo>
                  <a:lnTo>
                    <a:pt x="416" y="70"/>
                  </a:lnTo>
                  <a:lnTo>
                    <a:pt x="421" y="63"/>
                  </a:lnTo>
                  <a:lnTo>
                    <a:pt x="430" y="63"/>
                  </a:lnTo>
                  <a:lnTo>
                    <a:pt x="456" y="54"/>
                  </a:lnTo>
                  <a:lnTo>
                    <a:pt x="470" y="40"/>
                  </a:lnTo>
                  <a:lnTo>
                    <a:pt x="474" y="40"/>
                  </a:lnTo>
                  <a:lnTo>
                    <a:pt x="484" y="40"/>
                  </a:lnTo>
                  <a:lnTo>
                    <a:pt x="491" y="40"/>
                  </a:lnTo>
                  <a:lnTo>
                    <a:pt x="497" y="40"/>
                  </a:lnTo>
                  <a:lnTo>
                    <a:pt x="507" y="40"/>
                  </a:lnTo>
                  <a:lnTo>
                    <a:pt x="504" y="20"/>
                  </a:lnTo>
                  <a:lnTo>
                    <a:pt x="518" y="20"/>
                  </a:lnTo>
                  <a:lnTo>
                    <a:pt x="532" y="20"/>
                  </a:lnTo>
                  <a:lnTo>
                    <a:pt x="574" y="20"/>
                  </a:lnTo>
                  <a:lnTo>
                    <a:pt x="579" y="31"/>
                  </a:lnTo>
                  <a:lnTo>
                    <a:pt x="590" y="34"/>
                  </a:lnTo>
                  <a:lnTo>
                    <a:pt x="611" y="34"/>
                  </a:lnTo>
                  <a:lnTo>
                    <a:pt x="632" y="38"/>
                  </a:lnTo>
                  <a:lnTo>
                    <a:pt x="635" y="38"/>
                  </a:lnTo>
                  <a:lnTo>
                    <a:pt x="642" y="38"/>
                  </a:lnTo>
                  <a:lnTo>
                    <a:pt x="673" y="7"/>
                  </a:lnTo>
                  <a:lnTo>
                    <a:pt x="693" y="4"/>
                  </a:lnTo>
                  <a:lnTo>
                    <a:pt x="704" y="4"/>
                  </a:lnTo>
                  <a:lnTo>
                    <a:pt x="707" y="4"/>
                  </a:lnTo>
                  <a:lnTo>
                    <a:pt x="718" y="13"/>
                  </a:lnTo>
                  <a:lnTo>
                    <a:pt x="721" y="13"/>
                  </a:lnTo>
                  <a:lnTo>
                    <a:pt x="752" y="7"/>
                  </a:lnTo>
                  <a:lnTo>
                    <a:pt x="759" y="4"/>
                  </a:lnTo>
                  <a:lnTo>
                    <a:pt x="765" y="0"/>
                  </a:lnTo>
                  <a:lnTo>
                    <a:pt x="804" y="0"/>
                  </a:lnTo>
                  <a:lnTo>
                    <a:pt x="804" y="4"/>
                  </a:lnTo>
                  <a:lnTo>
                    <a:pt x="811" y="4"/>
                  </a:lnTo>
                  <a:lnTo>
                    <a:pt x="818" y="4"/>
                  </a:lnTo>
                  <a:lnTo>
                    <a:pt x="825" y="13"/>
                  </a:lnTo>
                  <a:lnTo>
                    <a:pt x="834" y="13"/>
                  </a:lnTo>
                  <a:lnTo>
                    <a:pt x="852" y="13"/>
                  </a:lnTo>
                  <a:lnTo>
                    <a:pt x="879" y="13"/>
                  </a:lnTo>
                  <a:lnTo>
                    <a:pt x="917" y="13"/>
                  </a:lnTo>
                  <a:lnTo>
                    <a:pt x="934" y="13"/>
                  </a:lnTo>
                  <a:lnTo>
                    <a:pt x="945" y="11"/>
                  </a:lnTo>
                  <a:lnTo>
                    <a:pt x="951" y="40"/>
                  </a:lnTo>
                  <a:lnTo>
                    <a:pt x="955" y="47"/>
                  </a:lnTo>
                  <a:lnTo>
                    <a:pt x="983" y="57"/>
                  </a:lnTo>
                  <a:lnTo>
                    <a:pt x="996" y="74"/>
                  </a:lnTo>
                  <a:lnTo>
                    <a:pt x="996" y="77"/>
                  </a:lnTo>
                  <a:lnTo>
                    <a:pt x="983" y="94"/>
                  </a:lnTo>
                  <a:lnTo>
                    <a:pt x="976" y="97"/>
                  </a:lnTo>
                  <a:lnTo>
                    <a:pt x="981" y="111"/>
                  </a:lnTo>
                  <a:lnTo>
                    <a:pt x="999" y="121"/>
                  </a:lnTo>
                  <a:lnTo>
                    <a:pt x="1017" y="117"/>
                  </a:lnTo>
                  <a:lnTo>
                    <a:pt x="1073" y="117"/>
                  </a:lnTo>
                  <a:lnTo>
                    <a:pt x="1068" y="138"/>
                  </a:lnTo>
                  <a:lnTo>
                    <a:pt x="1073" y="144"/>
                  </a:lnTo>
                  <a:lnTo>
                    <a:pt x="1064" y="154"/>
                  </a:lnTo>
                  <a:lnTo>
                    <a:pt x="1068" y="167"/>
                  </a:lnTo>
                  <a:lnTo>
                    <a:pt x="1073" y="174"/>
                  </a:lnTo>
                  <a:lnTo>
                    <a:pt x="1085" y="178"/>
                  </a:lnTo>
                  <a:lnTo>
                    <a:pt x="1096" y="187"/>
                  </a:lnTo>
                  <a:lnTo>
                    <a:pt x="1110" y="197"/>
                  </a:lnTo>
                  <a:lnTo>
                    <a:pt x="1164" y="197"/>
                  </a:lnTo>
                  <a:lnTo>
                    <a:pt x="1171" y="214"/>
                  </a:lnTo>
                  <a:lnTo>
                    <a:pt x="1178" y="214"/>
                  </a:lnTo>
                  <a:lnTo>
                    <a:pt x="1188" y="214"/>
                  </a:lnTo>
                  <a:lnTo>
                    <a:pt x="1199" y="214"/>
                  </a:lnTo>
                  <a:lnTo>
                    <a:pt x="1208" y="214"/>
                  </a:lnTo>
                  <a:lnTo>
                    <a:pt x="1222" y="214"/>
                  </a:lnTo>
                  <a:lnTo>
                    <a:pt x="1233" y="214"/>
                  </a:lnTo>
                  <a:lnTo>
                    <a:pt x="1254" y="214"/>
                  </a:lnTo>
                  <a:lnTo>
                    <a:pt x="1257" y="214"/>
                  </a:lnTo>
                  <a:lnTo>
                    <a:pt x="1264" y="221"/>
                  </a:lnTo>
                  <a:lnTo>
                    <a:pt x="1264" y="244"/>
                  </a:lnTo>
                  <a:lnTo>
                    <a:pt x="1268" y="255"/>
                  </a:lnTo>
                  <a:lnTo>
                    <a:pt x="1247" y="258"/>
                  </a:lnTo>
                  <a:lnTo>
                    <a:pt x="1240" y="275"/>
                  </a:lnTo>
                  <a:lnTo>
                    <a:pt x="1240" y="278"/>
                  </a:lnTo>
                  <a:lnTo>
                    <a:pt x="1233" y="301"/>
                  </a:lnTo>
                  <a:lnTo>
                    <a:pt x="1233" y="321"/>
                  </a:lnTo>
                  <a:lnTo>
                    <a:pt x="1222" y="324"/>
                  </a:lnTo>
                  <a:lnTo>
                    <a:pt x="1185" y="332"/>
                  </a:lnTo>
                  <a:lnTo>
                    <a:pt x="1171" y="334"/>
                  </a:lnTo>
                  <a:lnTo>
                    <a:pt x="1161" y="334"/>
                  </a:lnTo>
                  <a:lnTo>
                    <a:pt x="1117" y="337"/>
                  </a:lnTo>
                  <a:lnTo>
                    <a:pt x="1128" y="338"/>
                  </a:lnTo>
                  <a:lnTo>
                    <a:pt x="1141" y="341"/>
                  </a:lnTo>
                  <a:lnTo>
                    <a:pt x="1131" y="345"/>
                  </a:lnTo>
                  <a:lnTo>
                    <a:pt x="1120" y="348"/>
                  </a:lnTo>
                  <a:lnTo>
                    <a:pt x="1120" y="355"/>
                  </a:lnTo>
                  <a:lnTo>
                    <a:pt x="1106" y="364"/>
                  </a:lnTo>
                  <a:lnTo>
                    <a:pt x="1099" y="368"/>
                  </a:lnTo>
                  <a:lnTo>
                    <a:pt x="1078" y="361"/>
                  </a:lnTo>
                  <a:lnTo>
                    <a:pt x="1064" y="361"/>
                  </a:lnTo>
                  <a:lnTo>
                    <a:pt x="1050" y="375"/>
                  </a:lnTo>
                  <a:lnTo>
                    <a:pt x="1037" y="398"/>
                  </a:lnTo>
                  <a:lnTo>
                    <a:pt x="1023" y="395"/>
                  </a:lnTo>
                  <a:lnTo>
                    <a:pt x="1013" y="395"/>
                  </a:lnTo>
                  <a:lnTo>
                    <a:pt x="1010" y="395"/>
                  </a:lnTo>
                  <a:lnTo>
                    <a:pt x="983" y="395"/>
                  </a:lnTo>
                  <a:lnTo>
                    <a:pt x="959" y="395"/>
                  </a:lnTo>
                  <a:lnTo>
                    <a:pt x="941" y="407"/>
                  </a:lnTo>
                  <a:lnTo>
                    <a:pt x="927" y="407"/>
                  </a:lnTo>
                  <a:lnTo>
                    <a:pt x="910" y="407"/>
                  </a:lnTo>
                  <a:lnTo>
                    <a:pt x="899" y="407"/>
                  </a:lnTo>
                  <a:lnTo>
                    <a:pt x="886" y="407"/>
                  </a:lnTo>
                  <a:lnTo>
                    <a:pt x="883" y="391"/>
                  </a:lnTo>
                  <a:lnTo>
                    <a:pt x="859" y="384"/>
                  </a:lnTo>
                  <a:lnTo>
                    <a:pt x="841" y="384"/>
                  </a:lnTo>
                  <a:lnTo>
                    <a:pt x="827" y="384"/>
                  </a:lnTo>
                  <a:lnTo>
                    <a:pt x="818" y="398"/>
                  </a:lnTo>
                  <a:lnTo>
                    <a:pt x="807" y="407"/>
                  </a:lnTo>
                  <a:lnTo>
                    <a:pt x="825" y="445"/>
                  </a:lnTo>
                  <a:lnTo>
                    <a:pt x="820" y="461"/>
                  </a:lnTo>
                  <a:lnTo>
                    <a:pt x="807" y="481"/>
                  </a:lnTo>
                  <a:lnTo>
                    <a:pt x="787" y="481"/>
                  </a:lnTo>
                  <a:lnTo>
                    <a:pt x="765" y="502"/>
                  </a:lnTo>
                  <a:lnTo>
                    <a:pt x="739" y="504"/>
                  </a:lnTo>
                  <a:lnTo>
                    <a:pt x="728" y="511"/>
                  </a:lnTo>
                  <a:lnTo>
                    <a:pt x="739" y="531"/>
                  </a:lnTo>
                  <a:lnTo>
                    <a:pt x="748" y="549"/>
                  </a:lnTo>
                  <a:lnTo>
                    <a:pt x="779" y="555"/>
                  </a:lnTo>
                  <a:lnTo>
                    <a:pt x="787" y="561"/>
                  </a:lnTo>
                  <a:lnTo>
                    <a:pt x="825" y="585"/>
                  </a:lnTo>
                  <a:lnTo>
                    <a:pt x="811" y="605"/>
                  </a:lnTo>
                  <a:lnTo>
                    <a:pt x="793" y="605"/>
                  </a:lnTo>
                  <a:lnTo>
                    <a:pt x="769" y="618"/>
                  </a:lnTo>
                  <a:lnTo>
                    <a:pt x="752" y="622"/>
                  </a:lnTo>
                  <a:lnTo>
                    <a:pt x="759" y="635"/>
                  </a:lnTo>
                  <a:lnTo>
                    <a:pt x="769" y="651"/>
                  </a:lnTo>
                  <a:lnTo>
                    <a:pt x="765" y="678"/>
                  </a:lnTo>
                  <a:lnTo>
                    <a:pt x="759" y="685"/>
                  </a:lnTo>
                  <a:lnTo>
                    <a:pt x="739" y="685"/>
                  </a:lnTo>
                  <a:lnTo>
                    <a:pt x="741" y="685"/>
                  </a:lnTo>
                  <a:lnTo>
                    <a:pt x="725" y="709"/>
                  </a:lnTo>
                  <a:lnTo>
                    <a:pt x="711" y="725"/>
                  </a:lnTo>
                  <a:lnTo>
                    <a:pt x="714" y="739"/>
                  </a:lnTo>
                  <a:lnTo>
                    <a:pt x="697" y="739"/>
                  </a:lnTo>
                  <a:lnTo>
                    <a:pt x="687" y="739"/>
                  </a:lnTo>
                  <a:lnTo>
                    <a:pt x="680" y="739"/>
                  </a:lnTo>
                  <a:lnTo>
                    <a:pt x="673" y="739"/>
                  </a:lnTo>
                  <a:lnTo>
                    <a:pt x="669" y="759"/>
                  </a:lnTo>
                  <a:lnTo>
                    <a:pt x="646" y="771"/>
                  </a:lnTo>
                  <a:lnTo>
                    <a:pt x="625" y="782"/>
                  </a:lnTo>
                  <a:lnTo>
                    <a:pt x="593" y="779"/>
                  </a:lnTo>
                  <a:lnTo>
                    <a:pt x="590" y="779"/>
                  </a:lnTo>
                  <a:lnTo>
                    <a:pt x="588" y="771"/>
                  </a:lnTo>
                  <a:lnTo>
                    <a:pt x="563" y="766"/>
                  </a:lnTo>
                  <a:lnTo>
                    <a:pt x="553" y="755"/>
                  </a:lnTo>
                  <a:lnTo>
                    <a:pt x="546" y="746"/>
                  </a:lnTo>
                  <a:lnTo>
                    <a:pt x="528" y="742"/>
                  </a:lnTo>
                  <a:lnTo>
                    <a:pt x="516" y="742"/>
                  </a:lnTo>
                  <a:lnTo>
                    <a:pt x="511" y="742"/>
                  </a:lnTo>
                  <a:lnTo>
                    <a:pt x="504" y="735"/>
                  </a:lnTo>
                  <a:lnTo>
                    <a:pt x="474" y="719"/>
                  </a:lnTo>
                  <a:lnTo>
                    <a:pt x="467" y="715"/>
                  </a:lnTo>
                  <a:lnTo>
                    <a:pt x="463" y="701"/>
                  </a:lnTo>
                  <a:lnTo>
                    <a:pt x="467" y="678"/>
                  </a:lnTo>
                  <a:lnTo>
                    <a:pt x="463" y="678"/>
                  </a:lnTo>
                  <a:lnTo>
                    <a:pt x="453" y="678"/>
                  </a:lnTo>
                  <a:lnTo>
                    <a:pt x="425" y="669"/>
                  </a:lnTo>
                  <a:lnTo>
                    <a:pt x="432" y="665"/>
                  </a:lnTo>
                  <a:lnTo>
                    <a:pt x="432" y="635"/>
                  </a:lnTo>
                  <a:lnTo>
                    <a:pt x="425" y="635"/>
                  </a:lnTo>
                  <a:lnTo>
                    <a:pt x="395" y="631"/>
                  </a:lnTo>
                  <a:lnTo>
                    <a:pt x="391" y="618"/>
                  </a:lnTo>
                  <a:lnTo>
                    <a:pt x="356" y="605"/>
                  </a:lnTo>
                  <a:lnTo>
                    <a:pt x="312" y="581"/>
                  </a:lnTo>
                  <a:lnTo>
                    <a:pt x="308" y="581"/>
                  </a:lnTo>
                  <a:lnTo>
                    <a:pt x="284" y="605"/>
                  </a:lnTo>
                  <a:lnTo>
                    <a:pt x="281" y="626"/>
                  </a:lnTo>
                  <a:lnTo>
                    <a:pt x="274" y="642"/>
                  </a:lnTo>
                  <a:lnTo>
                    <a:pt x="263" y="662"/>
                  </a:lnTo>
                  <a:lnTo>
                    <a:pt x="226" y="662"/>
                  </a:lnTo>
                  <a:lnTo>
                    <a:pt x="230" y="662"/>
                  </a:lnTo>
                  <a:lnTo>
                    <a:pt x="216" y="662"/>
                  </a:lnTo>
                  <a:lnTo>
                    <a:pt x="182" y="658"/>
                  </a:lnTo>
                  <a:lnTo>
                    <a:pt x="168" y="642"/>
                  </a:lnTo>
                  <a:lnTo>
                    <a:pt x="158" y="638"/>
                  </a:lnTo>
                  <a:lnTo>
                    <a:pt x="144" y="628"/>
                  </a:lnTo>
                  <a:lnTo>
                    <a:pt x="123" y="618"/>
                  </a:lnTo>
                  <a:lnTo>
                    <a:pt x="121" y="595"/>
                  </a:lnTo>
                  <a:lnTo>
                    <a:pt x="121" y="581"/>
                  </a:lnTo>
                  <a:lnTo>
                    <a:pt x="109" y="565"/>
                  </a:lnTo>
                  <a:lnTo>
                    <a:pt x="79" y="524"/>
                  </a:lnTo>
                  <a:lnTo>
                    <a:pt x="51" y="499"/>
                  </a:lnTo>
                  <a:lnTo>
                    <a:pt x="40" y="495"/>
                  </a:lnTo>
                  <a:lnTo>
                    <a:pt x="17" y="468"/>
                  </a:lnTo>
                  <a:lnTo>
                    <a:pt x="37" y="434"/>
                  </a:lnTo>
                  <a:lnTo>
                    <a:pt x="10" y="418"/>
                  </a:lnTo>
                  <a:lnTo>
                    <a:pt x="0" y="391"/>
                  </a:lnTo>
                  <a:lnTo>
                    <a:pt x="10" y="391"/>
                  </a:lnTo>
                  <a:lnTo>
                    <a:pt x="7" y="395"/>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8" name="Freeform 19"/>
            <p:cNvSpPr>
              <a:spLocks/>
            </p:cNvSpPr>
            <p:nvPr/>
          </p:nvSpPr>
          <p:spPr bwMode="auto">
            <a:xfrm>
              <a:off x="1636" y="4213"/>
              <a:ext cx="1726" cy="1500"/>
            </a:xfrm>
            <a:custGeom>
              <a:avLst/>
              <a:gdLst/>
              <a:ahLst/>
              <a:cxnLst>
                <a:cxn ang="0">
                  <a:pos x="1287" y="1367"/>
                </a:cxn>
                <a:cxn ang="0">
                  <a:pos x="1347" y="1382"/>
                </a:cxn>
                <a:cxn ang="0">
                  <a:pos x="1402" y="1367"/>
                </a:cxn>
                <a:cxn ang="0">
                  <a:pos x="1426" y="1436"/>
                </a:cxn>
                <a:cxn ang="0">
                  <a:pos x="1466" y="1460"/>
                </a:cxn>
                <a:cxn ang="0">
                  <a:pos x="1531" y="1460"/>
                </a:cxn>
                <a:cxn ang="0">
                  <a:pos x="1565" y="1232"/>
                </a:cxn>
                <a:cxn ang="0">
                  <a:pos x="1611" y="1014"/>
                </a:cxn>
                <a:cxn ang="0">
                  <a:pos x="1661" y="761"/>
                </a:cxn>
                <a:cxn ang="0">
                  <a:pos x="1691" y="587"/>
                </a:cxn>
                <a:cxn ang="0">
                  <a:pos x="1726" y="490"/>
                </a:cxn>
                <a:cxn ang="0">
                  <a:pos x="1702" y="440"/>
                </a:cxn>
                <a:cxn ang="0">
                  <a:pos x="1630" y="466"/>
                </a:cxn>
                <a:cxn ang="0">
                  <a:pos x="1606" y="418"/>
                </a:cxn>
                <a:cxn ang="0">
                  <a:pos x="1578" y="397"/>
                </a:cxn>
                <a:cxn ang="0">
                  <a:pos x="1521" y="384"/>
                </a:cxn>
                <a:cxn ang="0">
                  <a:pos x="1466" y="412"/>
                </a:cxn>
                <a:cxn ang="0">
                  <a:pos x="1431" y="360"/>
                </a:cxn>
                <a:cxn ang="0">
                  <a:pos x="1456" y="296"/>
                </a:cxn>
                <a:cxn ang="0">
                  <a:pos x="1462" y="237"/>
                </a:cxn>
                <a:cxn ang="0">
                  <a:pos x="1441" y="218"/>
                </a:cxn>
                <a:cxn ang="0">
                  <a:pos x="1381" y="214"/>
                </a:cxn>
                <a:cxn ang="0">
                  <a:pos x="1336" y="175"/>
                </a:cxn>
                <a:cxn ang="0">
                  <a:pos x="1217" y="106"/>
                </a:cxn>
                <a:cxn ang="0">
                  <a:pos x="1136" y="43"/>
                </a:cxn>
                <a:cxn ang="0">
                  <a:pos x="1033" y="4"/>
                </a:cxn>
                <a:cxn ang="0">
                  <a:pos x="962" y="34"/>
                </a:cxn>
                <a:cxn ang="0">
                  <a:pos x="897" y="121"/>
                </a:cxn>
                <a:cxn ang="0">
                  <a:pos x="772" y="194"/>
                </a:cxn>
                <a:cxn ang="0">
                  <a:pos x="673" y="246"/>
                </a:cxn>
                <a:cxn ang="0">
                  <a:pos x="527" y="261"/>
                </a:cxn>
                <a:cxn ang="0">
                  <a:pos x="412" y="211"/>
                </a:cxn>
                <a:cxn ang="0">
                  <a:pos x="334" y="214"/>
                </a:cxn>
                <a:cxn ang="0">
                  <a:pos x="129" y="185"/>
                </a:cxn>
                <a:cxn ang="0">
                  <a:pos x="14" y="228"/>
                </a:cxn>
                <a:cxn ang="0">
                  <a:pos x="29" y="378"/>
                </a:cxn>
                <a:cxn ang="0">
                  <a:pos x="119" y="393"/>
                </a:cxn>
                <a:cxn ang="0">
                  <a:pos x="234" y="490"/>
                </a:cxn>
                <a:cxn ang="0">
                  <a:pos x="293" y="591"/>
                </a:cxn>
                <a:cxn ang="0">
                  <a:pos x="293" y="621"/>
                </a:cxn>
                <a:cxn ang="0">
                  <a:pos x="349" y="679"/>
                </a:cxn>
                <a:cxn ang="0">
                  <a:pos x="414" y="712"/>
                </a:cxn>
                <a:cxn ang="0">
                  <a:pos x="414" y="809"/>
                </a:cxn>
                <a:cxn ang="0">
                  <a:pos x="473" y="893"/>
                </a:cxn>
                <a:cxn ang="0">
                  <a:pos x="613" y="882"/>
                </a:cxn>
                <a:cxn ang="0">
                  <a:pos x="677" y="897"/>
                </a:cxn>
                <a:cxn ang="0">
                  <a:pos x="772" y="888"/>
                </a:cxn>
                <a:cxn ang="0">
                  <a:pos x="847" y="854"/>
                </a:cxn>
                <a:cxn ang="0">
                  <a:pos x="902" y="785"/>
                </a:cxn>
                <a:cxn ang="0">
                  <a:pos x="992" y="815"/>
                </a:cxn>
                <a:cxn ang="0">
                  <a:pos x="1052" y="839"/>
                </a:cxn>
                <a:cxn ang="0">
                  <a:pos x="1152" y="844"/>
                </a:cxn>
                <a:cxn ang="0">
                  <a:pos x="1217" y="834"/>
                </a:cxn>
                <a:cxn ang="0">
                  <a:pos x="1352" y="888"/>
                </a:cxn>
                <a:cxn ang="0">
                  <a:pos x="1399" y="928"/>
                </a:cxn>
                <a:cxn ang="0">
                  <a:pos x="1456" y="975"/>
                </a:cxn>
                <a:cxn ang="0">
                  <a:pos x="1431" y="1048"/>
                </a:cxn>
                <a:cxn ang="0">
                  <a:pos x="1377" y="1188"/>
                </a:cxn>
                <a:cxn ang="0">
                  <a:pos x="1266" y="1329"/>
                </a:cxn>
              </a:cxnLst>
              <a:rect l="0" t="0" r="r" b="b"/>
              <a:pathLst>
                <a:path w="1727" h="1500">
                  <a:moveTo>
                    <a:pt x="1247" y="1363"/>
                  </a:moveTo>
                  <a:lnTo>
                    <a:pt x="1254" y="1367"/>
                  </a:lnTo>
                  <a:lnTo>
                    <a:pt x="1272" y="1367"/>
                  </a:lnTo>
                  <a:lnTo>
                    <a:pt x="1287" y="1367"/>
                  </a:lnTo>
                  <a:lnTo>
                    <a:pt x="1307" y="1367"/>
                  </a:lnTo>
                  <a:lnTo>
                    <a:pt x="1316" y="1372"/>
                  </a:lnTo>
                  <a:lnTo>
                    <a:pt x="1327" y="1372"/>
                  </a:lnTo>
                  <a:lnTo>
                    <a:pt x="1347" y="1382"/>
                  </a:lnTo>
                  <a:lnTo>
                    <a:pt x="1366" y="1367"/>
                  </a:lnTo>
                  <a:lnTo>
                    <a:pt x="1387" y="1367"/>
                  </a:lnTo>
                  <a:lnTo>
                    <a:pt x="1397" y="1367"/>
                  </a:lnTo>
                  <a:lnTo>
                    <a:pt x="1402" y="1367"/>
                  </a:lnTo>
                  <a:lnTo>
                    <a:pt x="1406" y="1378"/>
                  </a:lnTo>
                  <a:lnTo>
                    <a:pt x="1426" y="1387"/>
                  </a:lnTo>
                  <a:lnTo>
                    <a:pt x="1426" y="1421"/>
                  </a:lnTo>
                  <a:lnTo>
                    <a:pt x="1426" y="1436"/>
                  </a:lnTo>
                  <a:lnTo>
                    <a:pt x="1426" y="1456"/>
                  </a:lnTo>
                  <a:lnTo>
                    <a:pt x="1446" y="1465"/>
                  </a:lnTo>
                  <a:lnTo>
                    <a:pt x="1456" y="1465"/>
                  </a:lnTo>
                  <a:lnTo>
                    <a:pt x="1466" y="1460"/>
                  </a:lnTo>
                  <a:lnTo>
                    <a:pt x="1471" y="1499"/>
                  </a:lnTo>
                  <a:lnTo>
                    <a:pt x="1487" y="1499"/>
                  </a:lnTo>
                  <a:lnTo>
                    <a:pt x="1521" y="1494"/>
                  </a:lnTo>
                  <a:lnTo>
                    <a:pt x="1531" y="1460"/>
                  </a:lnTo>
                  <a:lnTo>
                    <a:pt x="1550" y="1417"/>
                  </a:lnTo>
                  <a:lnTo>
                    <a:pt x="1556" y="1358"/>
                  </a:lnTo>
                  <a:lnTo>
                    <a:pt x="1561" y="1310"/>
                  </a:lnTo>
                  <a:lnTo>
                    <a:pt x="1565" y="1232"/>
                  </a:lnTo>
                  <a:lnTo>
                    <a:pt x="1586" y="1164"/>
                  </a:lnTo>
                  <a:lnTo>
                    <a:pt x="1601" y="1121"/>
                  </a:lnTo>
                  <a:lnTo>
                    <a:pt x="1601" y="1063"/>
                  </a:lnTo>
                  <a:lnTo>
                    <a:pt x="1611" y="1014"/>
                  </a:lnTo>
                  <a:lnTo>
                    <a:pt x="1625" y="927"/>
                  </a:lnTo>
                  <a:lnTo>
                    <a:pt x="1630" y="844"/>
                  </a:lnTo>
                  <a:lnTo>
                    <a:pt x="1655" y="796"/>
                  </a:lnTo>
                  <a:lnTo>
                    <a:pt x="1661" y="761"/>
                  </a:lnTo>
                  <a:lnTo>
                    <a:pt x="1661" y="712"/>
                  </a:lnTo>
                  <a:lnTo>
                    <a:pt x="1676" y="699"/>
                  </a:lnTo>
                  <a:lnTo>
                    <a:pt x="1686" y="651"/>
                  </a:lnTo>
                  <a:lnTo>
                    <a:pt x="1691" y="587"/>
                  </a:lnTo>
                  <a:lnTo>
                    <a:pt x="1705" y="554"/>
                  </a:lnTo>
                  <a:lnTo>
                    <a:pt x="1720" y="524"/>
                  </a:lnTo>
                  <a:lnTo>
                    <a:pt x="1720" y="490"/>
                  </a:lnTo>
                  <a:lnTo>
                    <a:pt x="1726" y="490"/>
                  </a:lnTo>
                  <a:lnTo>
                    <a:pt x="1726" y="457"/>
                  </a:lnTo>
                  <a:lnTo>
                    <a:pt x="1720" y="422"/>
                  </a:lnTo>
                  <a:lnTo>
                    <a:pt x="1708" y="426"/>
                  </a:lnTo>
                  <a:lnTo>
                    <a:pt x="1702" y="440"/>
                  </a:lnTo>
                  <a:lnTo>
                    <a:pt x="1686" y="470"/>
                  </a:lnTo>
                  <a:lnTo>
                    <a:pt x="1640" y="470"/>
                  </a:lnTo>
                  <a:lnTo>
                    <a:pt x="1630" y="470"/>
                  </a:lnTo>
                  <a:lnTo>
                    <a:pt x="1630" y="466"/>
                  </a:lnTo>
                  <a:lnTo>
                    <a:pt x="1625" y="451"/>
                  </a:lnTo>
                  <a:lnTo>
                    <a:pt x="1625" y="442"/>
                  </a:lnTo>
                  <a:lnTo>
                    <a:pt x="1625" y="418"/>
                  </a:lnTo>
                  <a:lnTo>
                    <a:pt x="1606" y="418"/>
                  </a:lnTo>
                  <a:lnTo>
                    <a:pt x="1561" y="427"/>
                  </a:lnTo>
                  <a:lnTo>
                    <a:pt x="1556" y="412"/>
                  </a:lnTo>
                  <a:lnTo>
                    <a:pt x="1570" y="400"/>
                  </a:lnTo>
                  <a:lnTo>
                    <a:pt x="1578" y="397"/>
                  </a:lnTo>
                  <a:lnTo>
                    <a:pt x="1581" y="393"/>
                  </a:lnTo>
                  <a:lnTo>
                    <a:pt x="1556" y="388"/>
                  </a:lnTo>
                  <a:lnTo>
                    <a:pt x="1541" y="388"/>
                  </a:lnTo>
                  <a:lnTo>
                    <a:pt x="1521" y="384"/>
                  </a:lnTo>
                  <a:lnTo>
                    <a:pt x="1500" y="373"/>
                  </a:lnTo>
                  <a:lnTo>
                    <a:pt x="1481" y="378"/>
                  </a:lnTo>
                  <a:lnTo>
                    <a:pt x="1471" y="422"/>
                  </a:lnTo>
                  <a:lnTo>
                    <a:pt x="1466" y="412"/>
                  </a:lnTo>
                  <a:lnTo>
                    <a:pt x="1451" y="384"/>
                  </a:lnTo>
                  <a:lnTo>
                    <a:pt x="1441" y="384"/>
                  </a:lnTo>
                  <a:lnTo>
                    <a:pt x="1437" y="384"/>
                  </a:lnTo>
                  <a:lnTo>
                    <a:pt x="1431" y="360"/>
                  </a:lnTo>
                  <a:lnTo>
                    <a:pt x="1426" y="349"/>
                  </a:lnTo>
                  <a:lnTo>
                    <a:pt x="1426" y="325"/>
                  </a:lnTo>
                  <a:lnTo>
                    <a:pt x="1441" y="311"/>
                  </a:lnTo>
                  <a:lnTo>
                    <a:pt x="1456" y="296"/>
                  </a:lnTo>
                  <a:lnTo>
                    <a:pt x="1475" y="287"/>
                  </a:lnTo>
                  <a:lnTo>
                    <a:pt x="1466" y="257"/>
                  </a:lnTo>
                  <a:lnTo>
                    <a:pt x="1462" y="246"/>
                  </a:lnTo>
                  <a:lnTo>
                    <a:pt x="1462" y="237"/>
                  </a:lnTo>
                  <a:lnTo>
                    <a:pt x="1462" y="209"/>
                  </a:lnTo>
                  <a:lnTo>
                    <a:pt x="1456" y="179"/>
                  </a:lnTo>
                  <a:lnTo>
                    <a:pt x="1437" y="179"/>
                  </a:lnTo>
                  <a:lnTo>
                    <a:pt x="1441" y="218"/>
                  </a:lnTo>
                  <a:lnTo>
                    <a:pt x="1421" y="224"/>
                  </a:lnTo>
                  <a:lnTo>
                    <a:pt x="1412" y="218"/>
                  </a:lnTo>
                  <a:lnTo>
                    <a:pt x="1397" y="218"/>
                  </a:lnTo>
                  <a:lnTo>
                    <a:pt x="1381" y="214"/>
                  </a:lnTo>
                  <a:lnTo>
                    <a:pt x="1362" y="194"/>
                  </a:lnTo>
                  <a:lnTo>
                    <a:pt x="1366" y="179"/>
                  </a:lnTo>
                  <a:lnTo>
                    <a:pt x="1362" y="179"/>
                  </a:lnTo>
                  <a:lnTo>
                    <a:pt x="1336" y="175"/>
                  </a:lnTo>
                  <a:lnTo>
                    <a:pt x="1297" y="166"/>
                  </a:lnTo>
                  <a:lnTo>
                    <a:pt x="1272" y="151"/>
                  </a:lnTo>
                  <a:lnTo>
                    <a:pt x="1236" y="170"/>
                  </a:lnTo>
                  <a:lnTo>
                    <a:pt x="1217" y="106"/>
                  </a:lnTo>
                  <a:lnTo>
                    <a:pt x="1211" y="77"/>
                  </a:lnTo>
                  <a:lnTo>
                    <a:pt x="1182" y="73"/>
                  </a:lnTo>
                  <a:lnTo>
                    <a:pt x="1147" y="69"/>
                  </a:lnTo>
                  <a:lnTo>
                    <a:pt x="1136" y="43"/>
                  </a:lnTo>
                  <a:lnTo>
                    <a:pt x="1132" y="24"/>
                  </a:lnTo>
                  <a:lnTo>
                    <a:pt x="1092" y="24"/>
                  </a:lnTo>
                  <a:lnTo>
                    <a:pt x="1073" y="19"/>
                  </a:lnTo>
                  <a:lnTo>
                    <a:pt x="1033" y="4"/>
                  </a:lnTo>
                  <a:lnTo>
                    <a:pt x="1008" y="0"/>
                  </a:lnTo>
                  <a:lnTo>
                    <a:pt x="992" y="4"/>
                  </a:lnTo>
                  <a:lnTo>
                    <a:pt x="987" y="34"/>
                  </a:lnTo>
                  <a:lnTo>
                    <a:pt x="962" y="34"/>
                  </a:lnTo>
                  <a:lnTo>
                    <a:pt x="932" y="73"/>
                  </a:lnTo>
                  <a:lnTo>
                    <a:pt x="927" y="88"/>
                  </a:lnTo>
                  <a:lnTo>
                    <a:pt x="897" y="117"/>
                  </a:lnTo>
                  <a:lnTo>
                    <a:pt x="897" y="121"/>
                  </a:lnTo>
                  <a:lnTo>
                    <a:pt x="868" y="141"/>
                  </a:lnTo>
                  <a:lnTo>
                    <a:pt x="832" y="141"/>
                  </a:lnTo>
                  <a:lnTo>
                    <a:pt x="812" y="155"/>
                  </a:lnTo>
                  <a:lnTo>
                    <a:pt x="772" y="194"/>
                  </a:lnTo>
                  <a:lnTo>
                    <a:pt x="753" y="218"/>
                  </a:lnTo>
                  <a:lnTo>
                    <a:pt x="728" y="252"/>
                  </a:lnTo>
                  <a:lnTo>
                    <a:pt x="692" y="246"/>
                  </a:lnTo>
                  <a:lnTo>
                    <a:pt x="673" y="246"/>
                  </a:lnTo>
                  <a:lnTo>
                    <a:pt x="627" y="271"/>
                  </a:lnTo>
                  <a:lnTo>
                    <a:pt x="574" y="251"/>
                  </a:lnTo>
                  <a:lnTo>
                    <a:pt x="533" y="237"/>
                  </a:lnTo>
                  <a:lnTo>
                    <a:pt x="527" y="261"/>
                  </a:lnTo>
                  <a:lnTo>
                    <a:pt x="473" y="237"/>
                  </a:lnTo>
                  <a:lnTo>
                    <a:pt x="393" y="199"/>
                  </a:lnTo>
                  <a:lnTo>
                    <a:pt x="399" y="203"/>
                  </a:lnTo>
                  <a:lnTo>
                    <a:pt x="412" y="211"/>
                  </a:lnTo>
                  <a:lnTo>
                    <a:pt x="429" y="228"/>
                  </a:lnTo>
                  <a:lnTo>
                    <a:pt x="379" y="218"/>
                  </a:lnTo>
                  <a:lnTo>
                    <a:pt x="374" y="218"/>
                  </a:lnTo>
                  <a:lnTo>
                    <a:pt x="334" y="214"/>
                  </a:lnTo>
                  <a:lnTo>
                    <a:pt x="274" y="190"/>
                  </a:lnTo>
                  <a:lnTo>
                    <a:pt x="238" y="185"/>
                  </a:lnTo>
                  <a:lnTo>
                    <a:pt x="219" y="185"/>
                  </a:lnTo>
                  <a:lnTo>
                    <a:pt x="129" y="185"/>
                  </a:lnTo>
                  <a:lnTo>
                    <a:pt x="113" y="190"/>
                  </a:lnTo>
                  <a:lnTo>
                    <a:pt x="84" y="203"/>
                  </a:lnTo>
                  <a:lnTo>
                    <a:pt x="44" y="203"/>
                  </a:lnTo>
                  <a:lnTo>
                    <a:pt x="14" y="228"/>
                  </a:lnTo>
                  <a:lnTo>
                    <a:pt x="10" y="276"/>
                  </a:lnTo>
                  <a:lnTo>
                    <a:pt x="0" y="315"/>
                  </a:lnTo>
                  <a:lnTo>
                    <a:pt x="14" y="330"/>
                  </a:lnTo>
                  <a:lnTo>
                    <a:pt x="29" y="378"/>
                  </a:lnTo>
                  <a:lnTo>
                    <a:pt x="39" y="378"/>
                  </a:lnTo>
                  <a:lnTo>
                    <a:pt x="54" y="397"/>
                  </a:lnTo>
                  <a:lnTo>
                    <a:pt x="100" y="388"/>
                  </a:lnTo>
                  <a:lnTo>
                    <a:pt x="119" y="393"/>
                  </a:lnTo>
                  <a:lnTo>
                    <a:pt x="154" y="446"/>
                  </a:lnTo>
                  <a:lnTo>
                    <a:pt x="169" y="470"/>
                  </a:lnTo>
                  <a:lnTo>
                    <a:pt x="194" y="485"/>
                  </a:lnTo>
                  <a:lnTo>
                    <a:pt x="234" y="490"/>
                  </a:lnTo>
                  <a:lnTo>
                    <a:pt x="253" y="500"/>
                  </a:lnTo>
                  <a:lnTo>
                    <a:pt x="269" y="524"/>
                  </a:lnTo>
                  <a:lnTo>
                    <a:pt x="280" y="554"/>
                  </a:lnTo>
                  <a:lnTo>
                    <a:pt x="293" y="591"/>
                  </a:lnTo>
                  <a:lnTo>
                    <a:pt x="318" y="599"/>
                  </a:lnTo>
                  <a:lnTo>
                    <a:pt x="334" y="602"/>
                  </a:lnTo>
                  <a:lnTo>
                    <a:pt x="314" y="602"/>
                  </a:lnTo>
                  <a:lnTo>
                    <a:pt x="293" y="621"/>
                  </a:lnTo>
                  <a:lnTo>
                    <a:pt x="284" y="645"/>
                  </a:lnTo>
                  <a:lnTo>
                    <a:pt x="293" y="660"/>
                  </a:lnTo>
                  <a:lnTo>
                    <a:pt x="334" y="675"/>
                  </a:lnTo>
                  <a:lnTo>
                    <a:pt x="349" y="679"/>
                  </a:lnTo>
                  <a:lnTo>
                    <a:pt x="393" y="679"/>
                  </a:lnTo>
                  <a:lnTo>
                    <a:pt x="399" y="679"/>
                  </a:lnTo>
                  <a:lnTo>
                    <a:pt x="408" y="684"/>
                  </a:lnTo>
                  <a:lnTo>
                    <a:pt x="414" y="712"/>
                  </a:lnTo>
                  <a:lnTo>
                    <a:pt x="418" y="733"/>
                  </a:lnTo>
                  <a:lnTo>
                    <a:pt x="429" y="772"/>
                  </a:lnTo>
                  <a:lnTo>
                    <a:pt x="429" y="796"/>
                  </a:lnTo>
                  <a:lnTo>
                    <a:pt x="414" y="809"/>
                  </a:lnTo>
                  <a:lnTo>
                    <a:pt x="404" y="830"/>
                  </a:lnTo>
                  <a:lnTo>
                    <a:pt x="408" y="854"/>
                  </a:lnTo>
                  <a:lnTo>
                    <a:pt x="464" y="873"/>
                  </a:lnTo>
                  <a:lnTo>
                    <a:pt x="473" y="893"/>
                  </a:lnTo>
                  <a:lnTo>
                    <a:pt x="498" y="893"/>
                  </a:lnTo>
                  <a:lnTo>
                    <a:pt x="527" y="893"/>
                  </a:lnTo>
                  <a:lnTo>
                    <a:pt x="552" y="893"/>
                  </a:lnTo>
                  <a:lnTo>
                    <a:pt x="613" y="882"/>
                  </a:lnTo>
                  <a:lnTo>
                    <a:pt x="633" y="873"/>
                  </a:lnTo>
                  <a:lnTo>
                    <a:pt x="653" y="873"/>
                  </a:lnTo>
                  <a:lnTo>
                    <a:pt x="669" y="882"/>
                  </a:lnTo>
                  <a:lnTo>
                    <a:pt x="677" y="897"/>
                  </a:lnTo>
                  <a:lnTo>
                    <a:pt x="717" y="902"/>
                  </a:lnTo>
                  <a:lnTo>
                    <a:pt x="732" y="902"/>
                  </a:lnTo>
                  <a:lnTo>
                    <a:pt x="757" y="888"/>
                  </a:lnTo>
                  <a:lnTo>
                    <a:pt x="772" y="888"/>
                  </a:lnTo>
                  <a:lnTo>
                    <a:pt x="788" y="888"/>
                  </a:lnTo>
                  <a:lnTo>
                    <a:pt x="812" y="869"/>
                  </a:lnTo>
                  <a:lnTo>
                    <a:pt x="837" y="869"/>
                  </a:lnTo>
                  <a:lnTo>
                    <a:pt x="847" y="854"/>
                  </a:lnTo>
                  <a:lnTo>
                    <a:pt x="868" y="844"/>
                  </a:lnTo>
                  <a:lnTo>
                    <a:pt x="882" y="815"/>
                  </a:lnTo>
                  <a:lnTo>
                    <a:pt x="872" y="791"/>
                  </a:lnTo>
                  <a:lnTo>
                    <a:pt x="902" y="785"/>
                  </a:lnTo>
                  <a:lnTo>
                    <a:pt x="927" y="785"/>
                  </a:lnTo>
                  <a:lnTo>
                    <a:pt x="918" y="805"/>
                  </a:lnTo>
                  <a:lnTo>
                    <a:pt x="952" y="805"/>
                  </a:lnTo>
                  <a:lnTo>
                    <a:pt x="992" y="815"/>
                  </a:lnTo>
                  <a:lnTo>
                    <a:pt x="987" y="820"/>
                  </a:lnTo>
                  <a:lnTo>
                    <a:pt x="1017" y="858"/>
                  </a:lnTo>
                  <a:lnTo>
                    <a:pt x="1052" y="848"/>
                  </a:lnTo>
                  <a:lnTo>
                    <a:pt x="1052" y="839"/>
                  </a:lnTo>
                  <a:lnTo>
                    <a:pt x="1073" y="858"/>
                  </a:lnTo>
                  <a:lnTo>
                    <a:pt x="1123" y="834"/>
                  </a:lnTo>
                  <a:lnTo>
                    <a:pt x="1152" y="834"/>
                  </a:lnTo>
                  <a:lnTo>
                    <a:pt x="1152" y="844"/>
                  </a:lnTo>
                  <a:lnTo>
                    <a:pt x="1167" y="839"/>
                  </a:lnTo>
                  <a:lnTo>
                    <a:pt x="1186" y="830"/>
                  </a:lnTo>
                  <a:lnTo>
                    <a:pt x="1217" y="820"/>
                  </a:lnTo>
                  <a:lnTo>
                    <a:pt x="1217" y="834"/>
                  </a:lnTo>
                  <a:lnTo>
                    <a:pt x="1261" y="839"/>
                  </a:lnTo>
                  <a:lnTo>
                    <a:pt x="1272" y="858"/>
                  </a:lnTo>
                  <a:lnTo>
                    <a:pt x="1282" y="873"/>
                  </a:lnTo>
                  <a:lnTo>
                    <a:pt x="1352" y="888"/>
                  </a:lnTo>
                  <a:lnTo>
                    <a:pt x="1391" y="921"/>
                  </a:lnTo>
                  <a:lnTo>
                    <a:pt x="1391" y="917"/>
                  </a:lnTo>
                  <a:lnTo>
                    <a:pt x="1397" y="919"/>
                  </a:lnTo>
                  <a:lnTo>
                    <a:pt x="1399" y="928"/>
                  </a:lnTo>
                  <a:lnTo>
                    <a:pt x="1412" y="945"/>
                  </a:lnTo>
                  <a:lnTo>
                    <a:pt x="1426" y="945"/>
                  </a:lnTo>
                  <a:lnTo>
                    <a:pt x="1431" y="951"/>
                  </a:lnTo>
                  <a:lnTo>
                    <a:pt x="1456" y="975"/>
                  </a:lnTo>
                  <a:lnTo>
                    <a:pt x="1466" y="975"/>
                  </a:lnTo>
                  <a:lnTo>
                    <a:pt x="1471" y="979"/>
                  </a:lnTo>
                  <a:lnTo>
                    <a:pt x="1456" y="1014"/>
                  </a:lnTo>
                  <a:lnTo>
                    <a:pt x="1431" y="1048"/>
                  </a:lnTo>
                  <a:lnTo>
                    <a:pt x="1412" y="1091"/>
                  </a:lnTo>
                  <a:lnTo>
                    <a:pt x="1402" y="1115"/>
                  </a:lnTo>
                  <a:lnTo>
                    <a:pt x="1381" y="1145"/>
                  </a:lnTo>
                  <a:lnTo>
                    <a:pt x="1377" y="1188"/>
                  </a:lnTo>
                  <a:lnTo>
                    <a:pt x="1327" y="1238"/>
                  </a:lnTo>
                  <a:lnTo>
                    <a:pt x="1302" y="1266"/>
                  </a:lnTo>
                  <a:lnTo>
                    <a:pt x="1297" y="1290"/>
                  </a:lnTo>
                  <a:lnTo>
                    <a:pt x="1266" y="1329"/>
                  </a:lnTo>
                  <a:lnTo>
                    <a:pt x="1257" y="1363"/>
                  </a:lnTo>
                  <a:lnTo>
                    <a:pt x="1282" y="1358"/>
                  </a:lnTo>
                  <a:lnTo>
                    <a:pt x="1247" y="136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09" name="Freeform 20"/>
            <p:cNvSpPr>
              <a:spLocks/>
            </p:cNvSpPr>
            <p:nvPr/>
          </p:nvSpPr>
          <p:spPr bwMode="auto">
            <a:xfrm>
              <a:off x="1495" y="2269"/>
              <a:ext cx="628" cy="688"/>
            </a:xfrm>
            <a:custGeom>
              <a:avLst/>
              <a:gdLst/>
              <a:ahLst/>
              <a:cxnLst>
                <a:cxn ang="0">
                  <a:pos x="122" y="3"/>
                </a:cxn>
                <a:cxn ang="0">
                  <a:pos x="159" y="19"/>
                </a:cxn>
                <a:cxn ang="0">
                  <a:pos x="199" y="34"/>
                </a:cxn>
                <a:cxn ang="0">
                  <a:pos x="199" y="86"/>
                </a:cxn>
                <a:cxn ang="0">
                  <a:pos x="239" y="129"/>
                </a:cxn>
                <a:cxn ang="0">
                  <a:pos x="274" y="129"/>
                </a:cxn>
                <a:cxn ang="0">
                  <a:pos x="321" y="145"/>
                </a:cxn>
                <a:cxn ang="0">
                  <a:pos x="347" y="132"/>
                </a:cxn>
                <a:cxn ang="0">
                  <a:pos x="388" y="104"/>
                </a:cxn>
                <a:cxn ang="0">
                  <a:pos x="433" y="120"/>
                </a:cxn>
                <a:cxn ang="0">
                  <a:pos x="462" y="143"/>
                </a:cxn>
                <a:cxn ang="0">
                  <a:pos x="459" y="176"/>
                </a:cxn>
                <a:cxn ang="0">
                  <a:pos x="467" y="220"/>
                </a:cxn>
                <a:cxn ang="0">
                  <a:pos x="502" y="243"/>
                </a:cxn>
                <a:cxn ang="0">
                  <a:pos x="481" y="277"/>
                </a:cxn>
                <a:cxn ang="0">
                  <a:pos x="510" y="323"/>
                </a:cxn>
                <a:cxn ang="0">
                  <a:pos x="524" y="352"/>
                </a:cxn>
                <a:cxn ang="0">
                  <a:pos x="560" y="378"/>
                </a:cxn>
                <a:cxn ang="0">
                  <a:pos x="585" y="398"/>
                </a:cxn>
                <a:cxn ang="0">
                  <a:pos x="576" y="395"/>
                </a:cxn>
                <a:cxn ang="0">
                  <a:pos x="619" y="406"/>
                </a:cxn>
                <a:cxn ang="0">
                  <a:pos x="619" y="452"/>
                </a:cxn>
                <a:cxn ang="0">
                  <a:pos x="605" y="508"/>
                </a:cxn>
                <a:cxn ang="0">
                  <a:pos x="605" y="534"/>
                </a:cxn>
                <a:cxn ang="0">
                  <a:pos x="590" y="530"/>
                </a:cxn>
                <a:cxn ang="0">
                  <a:pos x="553" y="511"/>
                </a:cxn>
                <a:cxn ang="0">
                  <a:pos x="513" y="511"/>
                </a:cxn>
                <a:cxn ang="0">
                  <a:pos x="493" y="527"/>
                </a:cxn>
                <a:cxn ang="0">
                  <a:pos x="473" y="508"/>
                </a:cxn>
                <a:cxn ang="0">
                  <a:pos x="438" y="479"/>
                </a:cxn>
                <a:cxn ang="0">
                  <a:pos x="404" y="481"/>
                </a:cxn>
                <a:cxn ang="0">
                  <a:pos x="386" y="501"/>
                </a:cxn>
                <a:cxn ang="0">
                  <a:pos x="392" y="532"/>
                </a:cxn>
                <a:cxn ang="0">
                  <a:pos x="361" y="581"/>
                </a:cxn>
                <a:cxn ang="0">
                  <a:pos x="308" y="598"/>
                </a:cxn>
                <a:cxn ang="0">
                  <a:pos x="263" y="612"/>
                </a:cxn>
                <a:cxn ang="0">
                  <a:pos x="228" y="631"/>
                </a:cxn>
                <a:cxn ang="0">
                  <a:pos x="182" y="636"/>
                </a:cxn>
                <a:cxn ang="0">
                  <a:pos x="202" y="676"/>
                </a:cxn>
                <a:cxn ang="0">
                  <a:pos x="151" y="687"/>
                </a:cxn>
                <a:cxn ang="0">
                  <a:pos x="138" y="674"/>
                </a:cxn>
                <a:cxn ang="0">
                  <a:pos x="113" y="625"/>
                </a:cxn>
                <a:cxn ang="0">
                  <a:pos x="116" y="578"/>
                </a:cxn>
                <a:cxn ang="0">
                  <a:pos x="106" y="532"/>
                </a:cxn>
                <a:cxn ang="0">
                  <a:pos x="32" y="530"/>
                </a:cxn>
                <a:cxn ang="0">
                  <a:pos x="21" y="527"/>
                </a:cxn>
                <a:cxn ang="0">
                  <a:pos x="23" y="465"/>
                </a:cxn>
                <a:cxn ang="0">
                  <a:pos x="23" y="417"/>
                </a:cxn>
                <a:cxn ang="0">
                  <a:pos x="26" y="390"/>
                </a:cxn>
                <a:cxn ang="0">
                  <a:pos x="21" y="341"/>
                </a:cxn>
                <a:cxn ang="0">
                  <a:pos x="26" y="331"/>
                </a:cxn>
                <a:cxn ang="0">
                  <a:pos x="53" y="274"/>
                </a:cxn>
                <a:cxn ang="0">
                  <a:pos x="43" y="235"/>
                </a:cxn>
                <a:cxn ang="0">
                  <a:pos x="55" y="196"/>
                </a:cxn>
                <a:cxn ang="0">
                  <a:pos x="101" y="126"/>
                </a:cxn>
                <a:cxn ang="0">
                  <a:pos x="109" y="91"/>
                </a:cxn>
                <a:cxn ang="0">
                  <a:pos x="116" y="50"/>
                </a:cxn>
                <a:cxn ang="0">
                  <a:pos x="109" y="19"/>
                </a:cxn>
              </a:cxnLst>
              <a:rect l="0" t="0" r="r" b="b"/>
              <a:pathLst>
                <a:path w="627" h="688">
                  <a:moveTo>
                    <a:pt x="106" y="0"/>
                  </a:moveTo>
                  <a:lnTo>
                    <a:pt x="116" y="3"/>
                  </a:lnTo>
                  <a:lnTo>
                    <a:pt x="122" y="3"/>
                  </a:lnTo>
                  <a:lnTo>
                    <a:pt x="135" y="11"/>
                  </a:lnTo>
                  <a:lnTo>
                    <a:pt x="156" y="19"/>
                  </a:lnTo>
                  <a:lnTo>
                    <a:pt x="159" y="19"/>
                  </a:lnTo>
                  <a:lnTo>
                    <a:pt x="188" y="11"/>
                  </a:lnTo>
                  <a:lnTo>
                    <a:pt x="210" y="11"/>
                  </a:lnTo>
                  <a:lnTo>
                    <a:pt x="199" y="34"/>
                  </a:lnTo>
                  <a:lnTo>
                    <a:pt x="205" y="47"/>
                  </a:lnTo>
                  <a:lnTo>
                    <a:pt x="199" y="75"/>
                  </a:lnTo>
                  <a:lnTo>
                    <a:pt x="199" y="86"/>
                  </a:lnTo>
                  <a:lnTo>
                    <a:pt x="214" y="97"/>
                  </a:lnTo>
                  <a:lnTo>
                    <a:pt x="236" y="106"/>
                  </a:lnTo>
                  <a:lnTo>
                    <a:pt x="239" y="129"/>
                  </a:lnTo>
                  <a:lnTo>
                    <a:pt x="281" y="129"/>
                  </a:lnTo>
                  <a:lnTo>
                    <a:pt x="242" y="129"/>
                  </a:lnTo>
                  <a:lnTo>
                    <a:pt x="274" y="129"/>
                  </a:lnTo>
                  <a:lnTo>
                    <a:pt x="289" y="129"/>
                  </a:lnTo>
                  <a:lnTo>
                    <a:pt x="300" y="143"/>
                  </a:lnTo>
                  <a:lnTo>
                    <a:pt x="321" y="145"/>
                  </a:lnTo>
                  <a:lnTo>
                    <a:pt x="332" y="143"/>
                  </a:lnTo>
                  <a:lnTo>
                    <a:pt x="332" y="134"/>
                  </a:lnTo>
                  <a:lnTo>
                    <a:pt x="347" y="132"/>
                  </a:lnTo>
                  <a:lnTo>
                    <a:pt x="358" y="122"/>
                  </a:lnTo>
                  <a:lnTo>
                    <a:pt x="380" y="106"/>
                  </a:lnTo>
                  <a:lnTo>
                    <a:pt x="388" y="104"/>
                  </a:lnTo>
                  <a:lnTo>
                    <a:pt x="412" y="104"/>
                  </a:lnTo>
                  <a:lnTo>
                    <a:pt x="419" y="104"/>
                  </a:lnTo>
                  <a:lnTo>
                    <a:pt x="433" y="120"/>
                  </a:lnTo>
                  <a:lnTo>
                    <a:pt x="444" y="126"/>
                  </a:lnTo>
                  <a:lnTo>
                    <a:pt x="452" y="132"/>
                  </a:lnTo>
                  <a:lnTo>
                    <a:pt x="462" y="143"/>
                  </a:lnTo>
                  <a:lnTo>
                    <a:pt x="462" y="159"/>
                  </a:lnTo>
                  <a:lnTo>
                    <a:pt x="462" y="161"/>
                  </a:lnTo>
                  <a:lnTo>
                    <a:pt x="459" y="176"/>
                  </a:lnTo>
                  <a:lnTo>
                    <a:pt x="452" y="202"/>
                  </a:lnTo>
                  <a:lnTo>
                    <a:pt x="459" y="212"/>
                  </a:lnTo>
                  <a:lnTo>
                    <a:pt x="467" y="220"/>
                  </a:lnTo>
                  <a:lnTo>
                    <a:pt x="485" y="229"/>
                  </a:lnTo>
                  <a:lnTo>
                    <a:pt x="491" y="229"/>
                  </a:lnTo>
                  <a:lnTo>
                    <a:pt x="502" y="243"/>
                  </a:lnTo>
                  <a:lnTo>
                    <a:pt x="491" y="264"/>
                  </a:lnTo>
                  <a:lnTo>
                    <a:pt x="485" y="264"/>
                  </a:lnTo>
                  <a:lnTo>
                    <a:pt x="481" y="277"/>
                  </a:lnTo>
                  <a:lnTo>
                    <a:pt x="481" y="300"/>
                  </a:lnTo>
                  <a:lnTo>
                    <a:pt x="493" y="313"/>
                  </a:lnTo>
                  <a:lnTo>
                    <a:pt x="510" y="323"/>
                  </a:lnTo>
                  <a:lnTo>
                    <a:pt x="507" y="333"/>
                  </a:lnTo>
                  <a:lnTo>
                    <a:pt x="513" y="344"/>
                  </a:lnTo>
                  <a:lnTo>
                    <a:pt x="524" y="352"/>
                  </a:lnTo>
                  <a:lnTo>
                    <a:pt x="542" y="356"/>
                  </a:lnTo>
                  <a:lnTo>
                    <a:pt x="565" y="364"/>
                  </a:lnTo>
                  <a:lnTo>
                    <a:pt x="560" y="378"/>
                  </a:lnTo>
                  <a:lnTo>
                    <a:pt x="557" y="398"/>
                  </a:lnTo>
                  <a:lnTo>
                    <a:pt x="576" y="398"/>
                  </a:lnTo>
                  <a:lnTo>
                    <a:pt x="585" y="398"/>
                  </a:lnTo>
                  <a:lnTo>
                    <a:pt x="623" y="398"/>
                  </a:lnTo>
                  <a:lnTo>
                    <a:pt x="604" y="397"/>
                  </a:lnTo>
                  <a:lnTo>
                    <a:pt x="576" y="395"/>
                  </a:lnTo>
                  <a:lnTo>
                    <a:pt x="591" y="395"/>
                  </a:lnTo>
                  <a:lnTo>
                    <a:pt x="605" y="395"/>
                  </a:lnTo>
                  <a:lnTo>
                    <a:pt x="619" y="406"/>
                  </a:lnTo>
                  <a:lnTo>
                    <a:pt x="626" y="445"/>
                  </a:lnTo>
                  <a:lnTo>
                    <a:pt x="623" y="440"/>
                  </a:lnTo>
                  <a:lnTo>
                    <a:pt x="619" y="452"/>
                  </a:lnTo>
                  <a:lnTo>
                    <a:pt x="616" y="473"/>
                  </a:lnTo>
                  <a:lnTo>
                    <a:pt x="614" y="493"/>
                  </a:lnTo>
                  <a:lnTo>
                    <a:pt x="605" y="508"/>
                  </a:lnTo>
                  <a:lnTo>
                    <a:pt x="603" y="516"/>
                  </a:lnTo>
                  <a:lnTo>
                    <a:pt x="608" y="522"/>
                  </a:lnTo>
                  <a:lnTo>
                    <a:pt x="605" y="534"/>
                  </a:lnTo>
                  <a:lnTo>
                    <a:pt x="582" y="530"/>
                  </a:lnTo>
                  <a:lnTo>
                    <a:pt x="576" y="530"/>
                  </a:lnTo>
                  <a:lnTo>
                    <a:pt x="590" y="530"/>
                  </a:lnTo>
                  <a:lnTo>
                    <a:pt x="573" y="530"/>
                  </a:lnTo>
                  <a:lnTo>
                    <a:pt x="565" y="522"/>
                  </a:lnTo>
                  <a:lnTo>
                    <a:pt x="553" y="511"/>
                  </a:lnTo>
                  <a:lnTo>
                    <a:pt x="533" y="511"/>
                  </a:lnTo>
                  <a:lnTo>
                    <a:pt x="528" y="511"/>
                  </a:lnTo>
                  <a:lnTo>
                    <a:pt x="513" y="511"/>
                  </a:lnTo>
                  <a:lnTo>
                    <a:pt x="510" y="519"/>
                  </a:lnTo>
                  <a:lnTo>
                    <a:pt x="499" y="524"/>
                  </a:lnTo>
                  <a:lnTo>
                    <a:pt x="493" y="527"/>
                  </a:lnTo>
                  <a:lnTo>
                    <a:pt x="482" y="511"/>
                  </a:lnTo>
                  <a:lnTo>
                    <a:pt x="478" y="508"/>
                  </a:lnTo>
                  <a:lnTo>
                    <a:pt x="473" y="508"/>
                  </a:lnTo>
                  <a:lnTo>
                    <a:pt x="456" y="501"/>
                  </a:lnTo>
                  <a:lnTo>
                    <a:pt x="444" y="488"/>
                  </a:lnTo>
                  <a:lnTo>
                    <a:pt x="438" y="479"/>
                  </a:lnTo>
                  <a:lnTo>
                    <a:pt x="424" y="465"/>
                  </a:lnTo>
                  <a:lnTo>
                    <a:pt x="416" y="465"/>
                  </a:lnTo>
                  <a:lnTo>
                    <a:pt x="404" y="481"/>
                  </a:lnTo>
                  <a:lnTo>
                    <a:pt x="398" y="485"/>
                  </a:lnTo>
                  <a:lnTo>
                    <a:pt x="404" y="491"/>
                  </a:lnTo>
                  <a:lnTo>
                    <a:pt x="386" y="501"/>
                  </a:lnTo>
                  <a:lnTo>
                    <a:pt x="390" y="506"/>
                  </a:lnTo>
                  <a:lnTo>
                    <a:pt x="390" y="514"/>
                  </a:lnTo>
                  <a:lnTo>
                    <a:pt x="392" y="532"/>
                  </a:lnTo>
                  <a:lnTo>
                    <a:pt x="390" y="558"/>
                  </a:lnTo>
                  <a:lnTo>
                    <a:pt x="388" y="571"/>
                  </a:lnTo>
                  <a:lnTo>
                    <a:pt x="361" y="581"/>
                  </a:lnTo>
                  <a:lnTo>
                    <a:pt x="352" y="601"/>
                  </a:lnTo>
                  <a:lnTo>
                    <a:pt x="334" y="598"/>
                  </a:lnTo>
                  <a:lnTo>
                    <a:pt x="308" y="598"/>
                  </a:lnTo>
                  <a:lnTo>
                    <a:pt x="305" y="598"/>
                  </a:lnTo>
                  <a:lnTo>
                    <a:pt x="274" y="614"/>
                  </a:lnTo>
                  <a:lnTo>
                    <a:pt x="263" y="612"/>
                  </a:lnTo>
                  <a:lnTo>
                    <a:pt x="249" y="612"/>
                  </a:lnTo>
                  <a:lnTo>
                    <a:pt x="234" y="617"/>
                  </a:lnTo>
                  <a:lnTo>
                    <a:pt x="228" y="631"/>
                  </a:lnTo>
                  <a:lnTo>
                    <a:pt x="207" y="636"/>
                  </a:lnTo>
                  <a:lnTo>
                    <a:pt x="191" y="636"/>
                  </a:lnTo>
                  <a:lnTo>
                    <a:pt x="182" y="636"/>
                  </a:lnTo>
                  <a:lnTo>
                    <a:pt x="193" y="648"/>
                  </a:lnTo>
                  <a:lnTo>
                    <a:pt x="191" y="653"/>
                  </a:lnTo>
                  <a:lnTo>
                    <a:pt x="202" y="676"/>
                  </a:lnTo>
                  <a:lnTo>
                    <a:pt x="185" y="676"/>
                  </a:lnTo>
                  <a:lnTo>
                    <a:pt x="178" y="679"/>
                  </a:lnTo>
                  <a:lnTo>
                    <a:pt x="151" y="687"/>
                  </a:lnTo>
                  <a:lnTo>
                    <a:pt x="133" y="684"/>
                  </a:lnTo>
                  <a:lnTo>
                    <a:pt x="138" y="682"/>
                  </a:lnTo>
                  <a:lnTo>
                    <a:pt x="138" y="674"/>
                  </a:lnTo>
                  <a:lnTo>
                    <a:pt x="141" y="674"/>
                  </a:lnTo>
                  <a:lnTo>
                    <a:pt x="116" y="648"/>
                  </a:lnTo>
                  <a:lnTo>
                    <a:pt x="113" y="625"/>
                  </a:lnTo>
                  <a:lnTo>
                    <a:pt x="112" y="617"/>
                  </a:lnTo>
                  <a:lnTo>
                    <a:pt x="124" y="596"/>
                  </a:lnTo>
                  <a:lnTo>
                    <a:pt x="116" y="578"/>
                  </a:lnTo>
                  <a:lnTo>
                    <a:pt x="112" y="555"/>
                  </a:lnTo>
                  <a:lnTo>
                    <a:pt x="112" y="547"/>
                  </a:lnTo>
                  <a:lnTo>
                    <a:pt x="106" y="532"/>
                  </a:lnTo>
                  <a:lnTo>
                    <a:pt x="84" y="530"/>
                  </a:lnTo>
                  <a:lnTo>
                    <a:pt x="82" y="530"/>
                  </a:lnTo>
                  <a:lnTo>
                    <a:pt x="32" y="530"/>
                  </a:lnTo>
                  <a:lnTo>
                    <a:pt x="50" y="530"/>
                  </a:lnTo>
                  <a:lnTo>
                    <a:pt x="36" y="530"/>
                  </a:lnTo>
                  <a:lnTo>
                    <a:pt x="21" y="527"/>
                  </a:lnTo>
                  <a:lnTo>
                    <a:pt x="29" y="524"/>
                  </a:lnTo>
                  <a:lnTo>
                    <a:pt x="0" y="488"/>
                  </a:lnTo>
                  <a:lnTo>
                    <a:pt x="23" y="465"/>
                  </a:lnTo>
                  <a:lnTo>
                    <a:pt x="23" y="442"/>
                  </a:lnTo>
                  <a:lnTo>
                    <a:pt x="21" y="419"/>
                  </a:lnTo>
                  <a:lnTo>
                    <a:pt x="23" y="417"/>
                  </a:lnTo>
                  <a:lnTo>
                    <a:pt x="23" y="401"/>
                  </a:lnTo>
                  <a:lnTo>
                    <a:pt x="23" y="398"/>
                  </a:lnTo>
                  <a:lnTo>
                    <a:pt x="26" y="390"/>
                  </a:lnTo>
                  <a:lnTo>
                    <a:pt x="18" y="387"/>
                  </a:lnTo>
                  <a:lnTo>
                    <a:pt x="18" y="356"/>
                  </a:lnTo>
                  <a:lnTo>
                    <a:pt x="21" y="341"/>
                  </a:lnTo>
                  <a:lnTo>
                    <a:pt x="26" y="339"/>
                  </a:lnTo>
                  <a:lnTo>
                    <a:pt x="29" y="336"/>
                  </a:lnTo>
                  <a:lnTo>
                    <a:pt x="26" y="331"/>
                  </a:lnTo>
                  <a:lnTo>
                    <a:pt x="55" y="313"/>
                  </a:lnTo>
                  <a:lnTo>
                    <a:pt x="55" y="294"/>
                  </a:lnTo>
                  <a:lnTo>
                    <a:pt x="53" y="274"/>
                  </a:lnTo>
                  <a:lnTo>
                    <a:pt x="50" y="274"/>
                  </a:lnTo>
                  <a:lnTo>
                    <a:pt x="50" y="243"/>
                  </a:lnTo>
                  <a:lnTo>
                    <a:pt x="43" y="235"/>
                  </a:lnTo>
                  <a:lnTo>
                    <a:pt x="46" y="226"/>
                  </a:lnTo>
                  <a:lnTo>
                    <a:pt x="46" y="204"/>
                  </a:lnTo>
                  <a:lnTo>
                    <a:pt x="55" y="196"/>
                  </a:lnTo>
                  <a:lnTo>
                    <a:pt x="69" y="161"/>
                  </a:lnTo>
                  <a:lnTo>
                    <a:pt x="70" y="145"/>
                  </a:lnTo>
                  <a:lnTo>
                    <a:pt x="101" y="126"/>
                  </a:lnTo>
                  <a:lnTo>
                    <a:pt x="98" y="124"/>
                  </a:lnTo>
                  <a:lnTo>
                    <a:pt x="98" y="120"/>
                  </a:lnTo>
                  <a:lnTo>
                    <a:pt x="109" y="91"/>
                  </a:lnTo>
                  <a:lnTo>
                    <a:pt x="112" y="78"/>
                  </a:lnTo>
                  <a:lnTo>
                    <a:pt x="116" y="65"/>
                  </a:lnTo>
                  <a:lnTo>
                    <a:pt x="116" y="50"/>
                  </a:lnTo>
                  <a:lnTo>
                    <a:pt x="112" y="32"/>
                  </a:lnTo>
                  <a:lnTo>
                    <a:pt x="109" y="22"/>
                  </a:lnTo>
                  <a:lnTo>
                    <a:pt x="109" y="19"/>
                  </a:lnTo>
                  <a:lnTo>
                    <a:pt x="109" y="13"/>
                  </a:lnTo>
                  <a:lnTo>
                    <a:pt x="106"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0" name="Freeform 21"/>
            <p:cNvSpPr>
              <a:spLocks/>
            </p:cNvSpPr>
            <p:nvPr/>
          </p:nvSpPr>
          <p:spPr bwMode="auto">
            <a:xfrm>
              <a:off x="954" y="3297"/>
              <a:ext cx="1686" cy="1194"/>
            </a:xfrm>
            <a:custGeom>
              <a:avLst/>
              <a:gdLst/>
              <a:ahLst/>
              <a:cxnLst>
                <a:cxn ang="0">
                  <a:pos x="471" y="62"/>
                </a:cxn>
                <a:cxn ang="0">
                  <a:pos x="395" y="92"/>
                </a:cxn>
                <a:cxn ang="0">
                  <a:pos x="377" y="113"/>
                </a:cxn>
                <a:cxn ang="0">
                  <a:pos x="315" y="179"/>
                </a:cxn>
                <a:cxn ang="0">
                  <a:pos x="265" y="240"/>
                </a:cxn>
                <a:cxn ang="0">
                  <a:pos x="206" y="319"/>
                </a:cxn>
                <a:cxn ang="0">
                  <a:pos x="144" y="402"/>
                </a:cxn>
                <a:cxn ang="0">
                  <a:pos x="62" y="425"/>
                </a:cxn>
                <a:cxn ang="0">
                  <a:pos x="0" y="499"/>
                </a:cxn>
                <a:cxn ang="0">
                  <a:pos x="48" y="547"/>
                </a:cxn>
                <a:cxn ang="0">
                  <a:pos x="96" y="568"/>
                </a:cxn>
                <a:cxn ang="0">
                  <a:pos x="130" y="586"/>
                </a:cxn>
                <a:cxn ang="0">
                  <a:pos x="161" y="625"/>
                </a:cxn>
                <a:cxn ang="0">
                  <a:pos x="202" y="655"/>
                </a:cxn>
                <a:cxn ang="0">
                  <a:pos x="273" y="655"/>
                </a:cxn>
                <a:cxn ang="0">
                  <a:pos x="367" y="712"/>
                </a:cxn>
                <a:cxn ang="0">
                  <a:pos x="445" y="795"/>
                </a:cxn>
                <a:cxn ang="0">
                  <a:pos x="461" y="826"/>
                </a:cxn>
                <a:cxn ang="0">
                  <a:pos x="525" y="874"/>
                </a:cxn>
                <a:cxn ang="0">
                  <a:pos x="579" y="936"/>
                </a:cxn>
                <a:cxn ang="0">
                  <a:pos x="647" y="996"/>
                </a:cxn>
                <a:cxn ang="0">
                  <a:pos x="714" y="1010"/>
                </a:cxn>
                <a:cxn ang="0">
                  <a:pos x="818" y="1070"/>
                </a:cxn>
                <a:cxn ang="0">
                  <a:pos x="948" y="1095"/>
                </a:cxn>
                <a:cxn ang="0">
                  <a:pos x="962" y="1123"/>
                </a:cxn>
                <a:cxn ang="0">
                  <a:pos x="1078" y="1144"/>
                </a:cxn>
                <a:cxn ang="0">
                  <a:pos x="1160" y="1150"/>
                </a:cxn>
                <a:cxn ang="0">
                  <a:pos x="1267" y="1162"/>
                </a:cxn>
                <a:cxn ang="0">
                  <a:pos x="1393" y="1162"/>
                </a:cxn>
                <a:cxn ang="0">
                  <a:pos x="1519" y="1062"/>
                </a:cxn>
                <a:cxn ang="0">
                  <a:pos x="1657" y="953"/>
                </a:cxn>
                <a:cxn ang="0">
                  <a:pos x="1649" y="896"/>
                </a:cxn>
                <a:cxn ang="0">
                  <a:pos x="1605" y="861"/>
                </a:cxn>
                <a:cxn ang="0">
                  <a:pos x="1533" y="760"/>
                </a:cxn>
                <a:cxn ang="0">
                  <a:pos x="1437" y="704"/>
                </a:cxn>
                <a:cxn ang="0">
                  <a:pos x="1388" y="612"/>
                </a:cxn>
                <a:cxn ang="0">
                  <a:pos x="1298" y="577"/>
                </a:cxn>
                <a:cxn ang="0">
                  <a:pos x="1222" y="608"/>
                </a:cxn>
                <a:cxn ang="0">
                  <a:pos x="1160" y="643"/>
                </a:cxn>
                <a:cxn ang="0">
                  <a:pos x="1088" y="612"/>
                </a:cxn>
                <a:cxn ang="0">
                  <a:pos x="1046" y="547"/>
                </a:cxn>
                <a:cxn ang="0">
                  <a:pos x="980" y="477"/>
                </a:cxn>
                <a:cxn ang="0">
                  <a:pos x="952" y="415"/>
                </a:cxn>
                <a:cxn ang="0">
                  <a:pos x="876" y="402"/>
                </a:cxn>
                <a:cxn ang="0">
                  <a:pos x="813" y="411"/>
                </a:cxn>
                <a:cxn ang="0">
                  <a:pos x="736" y="355"/>
                </a:cxn>
                <a:cxn ang="0">
                  <a:pos x="683" y="315"/>
                </a:cxn>
                <a:cxn ang="0">
                  <a:pos x="619" y="275"/>
                </a:cxn>
                <a:cxn ang="0">
                  <a:pos x="583" y="167"/>
                </a:cxn>
                <a:cxn ang="0">
                  <a:pos x="547" y="109"/>
                </a:cxn>
                <a:cxn ang="0">
                  <a:pos x="511" y="31"/>
                </a:cxn>
                <a:cxn ang="0">
                  <a:pos x="453" y="27"/>
                </a:cxn>
              </a:cxnLst>
              <a:rect l="0" t="0" r="r" b="b"/>
              <a:pathLst>
                <a:path w="1686" h="1194">
                  <a:moveTo>
                    <a:pt x="449" y="18"/>
                  </a:moveTo>
                  <a:lnTo>
                    <a:pt x="459" y="23"/>
                  </a:lnTo>
                  <a:lnTo>
                    <a:pt x="467" y="40"/>
                  </a:lnTo>
                  <a:lnTo>
                    <a:pt x="471" y="62"/>
                  </a:lnTo>
                  <a:lnTo>
                    <a:pt x="435" y="84"/>
                  </a:lnTo>
                  <a:lnTo>
                    <a:pt x="431" y="92"/>
                  </a:lnTo>
                  <a:lnTo>
                    <a:pt x="413" y="92"/>
                  </a:lnTo>
                  <a:lnTo>
                    <a:pt x="395" y="92"/>
                  </a:lnTo>
                  <a:lnTo>
                    <a:pt x="385" y="88"/>
                  </a:lnTo>
                  <a:lnTo>
                    <a:pt x="377" y="88"/>
                  </a:lnTo>
                  <a:lnTo>
                    <a:pt x="367" y="101"/>
                  </a:lnTo>
                  <a:lnTo>
                    <a:pt x="377" y="113"/>
                  </a:lnTo>
                  <a:lnTo>
                    <a:pt x="377" y="123"/>
                  </a:lnTo>
                  <a:lnTo>
                    <a:pt x="345" y="154"/>
                  </a:lnTo>
                  <a:lnTo>
                    <a:pt x="323" y="167"/>
                  </a:lnTo>
                  <a:lnTo>
                    <a:pt x="315" y="179"/>
                  </a:lnTo>
                  <a:lnTo>
                    <a:pt x="305" y="197"/>
                  </a:lnTo>
                  <a:lnTo>
                    <a:pt x="301" y="218"/>
                  </a:lnTo>
                  <a:lnTo>
                    <a:pt x="287" y="236"/>
                  </a:lnTo>
                  <a:lnTo>
                    <a:pt x="265" y="240"/>
                  </a:lnTo>
                  <a:lnTo>
                    <a:pt x="251" y="259"/>
                  </a:lnTo>
                  <a:lnTo>
                    <a:pt x="233" y="267"/>
                  </a:lnTo>
                  <a:lnTo>
                    <a:pt x="229" y="288"/>
                  </a:lnTo>
                  <a:lnTo>
                    <a:pt x="206" y="319"/>
                  </a:lnTo>
                  <a:lnTo>
                    <a:pt x="193" y="324"/>
                  </a:lnTo>
                  <a:lnTo>
                    <a:pt x="161" y="345"/>
                  </a:lnTo>
                  <a:lnTo>
                    <a:pt x="144" y="376"/>
                  </a:lnTo>
                  <a:lnTo>
                    <a:pt x="144" y="402"/>
                  </a:lnTo>
                  <a:lnTo>
                    <a:pt x="125" y="402"/>
                  </a:lnTo>
                  <a:lnTo>
                    <a:pt x="107" y="425"/>
                  </a:lnTo>
                  <a:lnTo>
                    <a:pt x="89" y="425"/>
                  </a:lnTo>
                  <a:lnTo>
                    <a:pt x="62" y="425"/>
                  </a:lnTo>
                  <a:lnTo>
                    <a:pt x="44" y="442"/>
                  </a:lnTo>
                  <a:lnTo>
                    <a:pt x="26" y="472"/>
                  </a:lnTo>
                  <a:lnTo>
                    <a:pt x="0" y="472"/>
                  </a:lnTo>
                  <a:lnTo>
                    <a:pt x="0" y="499"/>
                  </a:lnTo>
                  <a:lnTo>
                    <a:pt x="8" y="524"/>
                  </a:lnTo>
                  <a:lnTo>
                    <a:pt x="26" y="524"/>
                  </a:lnTo>
                  <a:lnTo>
                    <a:pt x="36" y="538"/>
                  </a:lnTo>
                  <a:lnTo>
                    <a:pt x="48" y="547"/>
                  </a:lnTo>
                  <a:lnTo>
                    <a:pt x="62" y="547"/>
                  </a:lnTo>
                  <a:lnTo>
                    <a:pt x="94" y="563"/>
                  </a:lnTo>
                  <a:lnTo>
                    <a:pt x="94" y="555"/>
                  </a:lnTo>
                  <a:lnTo>
                    <a:pt x="96" y="568"/>
                  </a:lnTo>
                  <a:lnTo>
                    <a:pt x="103" y="586"/>
                  </a:lnTo>
                  <a:lnTo>
                    <a:pt x="112" y="586"/>
                  </a:lnTo>
                  <a:lnTo>
                    <a:pt x="116" y="586"/>
                  </a:lnTo>
                  <a:lnTo>
                    <a:pt x="130" y="586"/>
                  </a:lnTo>
                  <a:lnTo>
                    <a:pt x="134" y="594"/>
                  </a:lnTo>
                  <a:lnTo>
                    <a:pt x="134" y="608"/>
                  </a:lnTo>
                  <a:lnTo>
                    <a:pt x="147" y="625"/>
                  </a:lnTo>
                  <a:lnTo>
                    <a:pt x="161" y="625"/>
                  </a:lnTo>
                  <a:lnTo>
                    <a:pt x="157" y="643"/>
                  </a:lnTo>
                  <a:lnTo>
                    <a:pt x="152" y="655"/>
                  </a:lnTo>
                  <a:lnTo>
                    <a:pt x="183" y="655"/>
                  </a:lnTo>
                  <a:lnTo>
                    <a:pt x="202" y="655"/>
                  </a:lnTo>
                  <a:lnTo>
                    <a:pt x="206" y="655"/>
                  </a:lnTo>
                  <a:lnTo>
                    <a:pt x="224" y="655"/>
                  </a:lnTo>
                  <a:lnTo>
                    <a:pt x="259" y="655"/>
                  </a:lnTo>
                  <a:lnTo>
                    <a:pt x="273" y="655"/>
                  </a:lnTo>
                  <a:lnTo>
                    <a:pt x="305" y="678"/>
                  </a:lnTo>
                  <a:lnTo>
                    <a:pt x="327" y="678"/>
                  </a:lnTo>
                  <a:lnTo>
                    <a:pt x="331" y="678"/>
                  </a:lnTo>
                  <a:lnTo>
                    <a:pt x="367" y="712"/>
                  </a:lnTo>
                  <a:lnTo>
                    <a:pt x="403" y="747"/>
                  </a:lnTo>
                  <a:lnTo>
                    <a:pt x="395" y="770"/>
                  </a:lnTo>
                  <a:lnTo>
                    <a:pt x="421" y="795"/>
                  </a:lnTo>
                  <a:lnTo>
                    <a:pt x="445" y="795"/>
                  </a:lnTo>
                  <a:lnTo>
                    <a:pt x="457" y="795"/>
                  </a:lnTo>
                  <a:lnTo>
                    <a:pt x="467" y="795"/>
                  </a:lnTo>
                  <a:lnTo>
                    <a:pt x="461" y="813"/>
                  </a:lnTo>
                  <a:lnTo>
                    <a:pt x="461" y="826"/>
                  </a:lnTo>
                  <a:lnTo>
                    <a:pt x="475" y="844"/>
                  </a:lnTo>
                  <a:lnTo>
                    <a:pt x="485" y="861"/>
                  </a:lnTo>
                  <a:lnTo>
                    <a:pt x="499" y="874"/>
                  </a:lnTo>
                  <a:lnTo>
                    <a:pt x="525" y="874"/>
                  </a:lnTo>
                  <a:lnTo>
                    <a:pt x="539" y="874"/>
                  </a:lnTo>
                  <a:lnTo>
                    <a:pt x="557" y="883"/>
                  </a:lnTo>
                  <a:lnTo>
                    <a:pt x="570" y="914"/>
                  </a:lnTo>
                  <a:lnTo>
                    <a:pt x="579" y="936"/>
                  </a:lnTo>
                  <a:lnTo>
                    <a:pt x="593" y="944"/>
                  </a:lnTo>
                  <a:lnTo>
                    <a:pt x="601" y="961"/>
                  </a:lnTo>
                  <a:lnTo>
                    <a:pt x="611" y="992"/>
                  </a:lnTo>
                  <a:lnTo>
                    <a:pt x="647" y="996"/>
                  </a:lnTo>
                  <a:lnTo>
                    <a:pt x="661" y="996"/>
                  </a:lnTo>
                  <a:lnTo>
                    <a:pt x="687" y="996"/>
                  </a:lnTo>
                  <a:lnTo>
                    <a:pt x="696" y="996"/>
                  </a:lnTo>
                  <a:lnTo>
                    <a:pt x="714" y="1010"/>
                  </a:lnTo>
                  <a:lnTo>
                    <a:pt x="732" y="1027"/>
                  </a:lnTo>
                  <a:lnTo>
                    <a:pt x="732" y="1045"/>
                  </a:lnTo>
                  <a:lnTo>
                    <a:pt x="782" y="1070"/>
                  </a:lnTo>
                  <a:lnTo>
                    <a:pt x="818" y="1070"/>
                  </a:lnTo>
                  <a:lnTo>
                    <a:pt x="854" y="1088"/>
                  </a:lnTo>
                  <a:lnTo>
                    <a:pt x="880" y="1088"/>
                  </a:lnTo>
                  <a:lnTo>
                    <a:pt x="908" y="1088"/>
                  </a:lnTo>
                  <a:lnTo>
                    <a:pt x="948" y="1095"/>
                  </a:lnTo>
                  <a:lnTo>
                    <a:pt x="962" y="1097"/>
                  </a:lnTo>
                  <a:lnTo>
                    <a:pt x="966" y="1101"/>
                  </a:lnTo>
                  <a:lnTo>
                    <a:pt x="952" y="1101"/>
                  </a:lnTo>
                  <a:lnTo>
                    <a:pt x="962" y="1123"/>
                  </a:lnTo>
                  <a:lnTo>
                    <a:pt x="1024" y="1132"/>
                  </a:lnTo>
                  <a:lnTo>
                    <a:pt x="1030" y="1132"/>
                  </a:lnTo>
                  <a:lnTo>
                    <a:pt x="1070" y="1144"/>
                  </a:lnTo>
                  <a:lnTo>
                    <a:pt x="1078" y="1144"/>
                  </a:lnTo>
                  <a:lnTo>
                    <a:pt x="1118" y="1140"/>
                  </a:lnTo>
                  <a:lnTo>
                    <a:pt x="1136" y="1140"/>
                  </a:lnTo>
                  <a:lnTo>
                    <a:pt x="1160" y="1144"/>
                  </a:lnTo>
                  <a:lnTo>
                    <a:pt x="1160" y="1150"/>
                  </a:lnTo>
                  <a:lnTo>
                    <a:pt x="1176" y="1158"/>
                  </a:lnTo>
                  <a:lnTo>
                    <a:pt x="1194" y="1158"/>
                  </a:lnTo>
                  <a:lnTo>
                    <a:pt x="1258" y="1162"/>
                  </a:lnTo>
                  <a:lnTo>
                    <a:pt x="1267" y="1162"/>
                  </a:lnTo>
                  <a:lnTo>
                    <a:pt x="1294" y="1193"/>
                  </a:lnTo>
                  <a:lnTo>
                    <a:pt x="1330" y="1171"/>
                  </a:lnTo>
                  <a:lnTo>
                    <a:pt x="1343" y="1158"/>
                  </a:lnTo>
                  <a:lnTo>
                    <a:pt x="1393" y="1162"/>
                  </a:lnTo>
                  <a:lnTo>
                    <a:pt x="1429" y="1150"/>
                  </a:lnTo>
                  <a:lnTo>
                    <a:pt x="1465" y="1092"/>
                  </a:lnTo>
                  <a:lnTo>
                    <a:pt x="1473" y="1088"/>
                  </a:lnTo>
                  <a:lnTo>
                    <a:pt x="1519" y="1062"/>
                  </a:lnTo>
                  <a:lnTo>
                    <a:pt x="1563" y="1062"/>
                  </a:lnTo>
                  <a:lnTo>
                    <a:pt x="1609" y="1027"/>
                  </a:lnTo>
                  <a:lnTo>
                    <a:pt x="1639" y="975"/>
                  </a:lnTo>
                  <a:lnTo>
                    <a:pt x="1657" y="953"/>
                  </a:lnTo>
                  <a:lnTo>
                    <a:pt x="1671" y="944"/>
                  </a:lnTo>
                  <a:lnTo>
                    <a:pt x="1685" y="914"/>
                  </a:lnTo>
                  <a:lnTo>
                    <a:pt x="1663" y="896"/>
                  </a:lnTo>
                  <a:lnTo>
                    <a:pt x="1649" y="896"/>
                  </a:lnTo>
                  <a:lnTo>
                    <a:pt x="1645" y="887"/>
                  </a:lnTo>
                  <a:lnTo>
                    <a:pt x="1639" y="879"/>
                  </a:lnTo>
                  <a:lnTo>
                    <a:pt x="1609" y="874"/>
                  </a:lnTo>
                  <a:lnTo>
                    <a:pt x="1605" y="861"/>
                  </a:lnTo>
                  <a:lnTo>
                    <a:pt x="1581" y="852"/>
                  </a:lnTo>
                  <a:lnTo>
                    <a:pt x="1569" y="830"/>
                  </a:lnTo>
                  <a:lnTo>
                    <a:pt x="1533" y="817"/>
                  </a:lnTo>
                  <a:lnTo>
                    <a:pt x="1533" y="760"/>
                  </a:lnTo>
                  <a:lnTo>
                    <a:pt x="1523" y="743"/>
                  </a:lnTo>
                  <a:lnTo>
                    <a:pt x="1515" y="725"/>
                  </a:lnTo>
                  <a:lnTo>
                    <a:pt x="1461" y="721"/>
                  </a:lnTo>
                  <a:lnTo>
                    <a:pt x="1437" y="704"/>
                  </a:lnTo>
                  <a:lnTo>
                    <a:pt x="1424" y="690"/>
                  </a:lnTo>
                  <a:lnTo>
                    <a:pt x="1424" y="665"/>
                  </a:lnTo>
                  <a:lnTo>
                    <a:pt x="1388" y="647"/>
                  </a:lnTo>
                  <a:lnTo>
                    <a:pt x="1388" y="612"/>
                  </a:lnTo>
                  <a:lnTo>
                    <a:pt x="1370" y="612"/>
                  </a:lnTo>
                  <a:lnTo>
                    <a:pt x="1366" y="612"/>
                  </a:lnTo>
                  <a:lnTo>
                    <a:pt x="1334" y="581"/>
                  </a:lnTo>
                  <a:lnTo>
                    <a:pt x="1298" y="577"/>
                  </a:lnTo>
                  <a:lnTo>
                    <a:pt x="1289" y="577"/>
                  </a:lnTo>
                  <a:lnTo>
                    <a:pt x="1280" y="577"/>
                  </a:lnTo>
                  <a:lnTo>
                    <a:pt x="1236" y="577"/>
                  </a:lnTo>
                  <a:lnTo>
                    <a:pt x="1222" y="608"/>
                  </a:lnTo>
                  <a:lnTo>
                    <a:pt x="1204" y="620"/>
                  </a:lnTo>
                  <a:lnTo>
                    <a:pt x="1194" y="639"/>
                  </a:lnTo>
                  <a:lnTo>
                    <a:pt x="1154" y="643"/>
                  </a:lnTo>
                  <a:lnTo>
                    <a:pt x="1160" y="643"/>
                  </a:lnTo>
                  <a:lnTo>
                    <a:pt x="1152" y="642"/>
                  </a:lnTo>
                  <a:lnTo>
                    <a:pt x="1136" y="639"/>
                  </a:lnTo>
                  <a:lnTo>
                    <a:pt x="1118" y="612"/>
                  </a:lnTo>
                  <a:lnTo>
                    <a:pt x="1088" y="612"/>
                  </a:lnTo>
                  <a:lnTo>
                    <a:pt x="1088" y="604"/>
                  </a:lnTo>
                  <a:lnTo>
                    <a:pt x="1066" y="590"/>
                  </a:lnTo>
                  <a:lnTo>
                    <a:pt x="1066" y="555"/>
                  </a:lnTo>
                  <a:lnTo>
                    <a:pt x="1046" y="547"/>
                  </a:lnTo>
                  <a:lnTo>
                    <a:pt x="1030" y="538"/>
                  </a:lnTo>
                  <a:lnTo>
                    <a:pt x="1010" y="512"/>
                  </a:lnTo>
                  <a:lnTo>
                    <a:pt x="1002" y="503"/>
                  </a:lnTo>
                  <a:lnTo>
                    <a:pt x="980" y="477"/>
                  </a:lnTo>
                  <a:lnTo>
                    <a:pt x="974" y="472"/>
                  </a:lnTo>
                  <a:lnTo>
                    <a:pt x="988" y="442"/>
                  </a:lnTo>
                  <a:lnTo>
                    <a:pt x="971" y="421"/>
                  </a:lnTo>
                  <a:lnTo>
                    <a:pt x="952" y="415"/>
                  </a:lnTo>
                  <a:lnTo>
                    <a:pt x="948" y="407"/>
                  </a:lnTo>
                  <a:lnTo>
                    <a:pt x="926" y="390"/>
                  </a:lnTo>
                  <a:lnTo>
                    <a:pt x="894" y="402"/>
                  </a:lnTo>
                  <a:lnTo>
                    <a:pt x="876" y="402"/>
                  </a:lnTo>
                  <a:lnTo>
                    <a:pt x="867" y="421"/>
                  </a:lnTo>
                  <a:lnTo>
                    <a:pt x="854" y="421"/>
                  </a:lnTo>
                  <a:lnTo>
                    <a:pt x="826" y="411"/>
                  </a:lnTo>
                  <a:lnTo>
                    <a:pt x="813" y="411"/>
                  </a:lnTo>
                  <a:lnTo>
                    <a:pt x="800" y="402"/>
                  </a:lnTo>
                  <a:lnTo>
                    <a:pt x="777" y="394"/>
                  </a:lnTo>
                  <a:lnTo>
                    <a:pt x="764" y="363"/>
                  </a:lnTo>
                  <a:lnTo>
                    <a:pt x="736" y="355"/>
                  </a:lnTo>
                  <a:lnTo>
                    <a:pt x="732" y="345"/>
                  </a:lnTo>
                  <a:lnTo>
                    <a:pt x="719" y="329"/>
                  </a:lnTo>
                  <a:lnTo>
                    <a:pt x="700" y="319"/>
                  </a:lnTo>
                  <a:lnTo>
                    <a:pt x="683" y="315"/>
                  </a:lnTo>
                  <a:lnTo>
                    <a:pt x="664" y="315"/>
                  </a:lnTo>
                  <a:lnTo>
                    <a:pt x="642" y="298"/>
                  </a:lnTo>
                  <a:lnTo>
                    <a:pt x="624" y="275"/>
                  </a:lnTo>
                  <a:lnTo>
                    <a:pt x="619" y="275"/>
                  </a:lnTo>
                  <a:lnTo>
                    <a:pt x="611" y="271"/>
                  </a:lnTo>
                  <a:lnTo>
                    <a:pt x="601" y="232"/>
                  </a:lnTo>
                  <a:lnTo>
                    <a:pt x="583" y="170"/>
                  </a:lnTo>
                  <a:lnTo>
                    <a:pt x="583" y="167"/>
                  </a:lnTo>
                  <a:lnTo>
                    <a:pt x="570" y="162"/>
                  </a:lnTo>
                  <a:lnTo>
                    <a:pt x="565" y="140"/>
                  </a:lnTo>
                  <a:lnTo>
                    <a:pt x="557" y="119"/>
                  </a:lnTo>
                  <a:lnTo>
                    <a:pt x="547" y="109"/>
                  </a:lnTo>
                  <a:lnTo>
                    <a:pt x="547" y="88"/>
                  </a:lnTo>
                  <a:lnTo>
                    <a:pt x="533" y="74"/>
                  </a:lnTo>
                  <a:lnTo>
                    <a:pt x="521" y="57"/>
                  </a:lnTo>
                  <a:lnTo>
                    <a:pt x="511" y="31"/>
                  </a:lnTo>
                  <a:lnTo>
                    <a:pt x="499" y="27"/>
                  </a:lnTo>
                  <a:lnTo>
                    <a:pt x="475" y="0"/>
                  </a:lnTo>
                  <a:lnTo>
                    <a:pt x="471" y="0"/>
                  </a:lnTo>
                  <a:lnTo>
                    <a:pt x="453" y="27"/>
                  </a:lnTo>
                  <a:lnTo>
                    <a:pt x="449" y="27"/>
                  </a:lnTo>
                  <a:lnTo>
                    <a:pt x="449" y="1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1" name="Freeform 22"/>
            <p:cNvSpPr>
              <a:spLocks/>
            </p:cNvSpPr>
            <p:nvPr/>
          </p:nvSpPr>
          <p:spPr bwMode="auto">
            <a:xfrm>
              <a:off x="2829" y="2925"/>
              <a:ext cx="1441" cy="972"/>
            </a:xfrm>
            <a:custGeom>
              <a:avLst/>
              <a:gdLst/>
              <a:ahLst/>
              <a:cxnLst>
                <a:cxn ang="0">
                  <a:pos x="199" y="558"/>
                </a:cxn>
                <a:cxn ang="0">
                  <a:pos x="294" y="570"/>
                </a:cxn>
                <a:cxn ang="0">
                  <a:pos x="341" y="583"/>
                </a:cxn>
                <a:cxn ang="0">
                  <a:pos x="301" y="637"/>
                </a:cxn>
                <a:cxn ang="0">
                  <a:pos x="274" y="687"/>
                </a:cxn>
                <a:cxn ang="0">
                  <a:pos x="238" y="702"/>
                </a:cxn>
                <a:cxn ang="0">
                  <a:pos x="290" y="747"/>
                </a:cxn>
                <a:cxn ang="0">
                  <a:pos x="391" y="812"/>
                </a:cxn>
                <a:cxn ang="0">
                  <a:pos x="472" y="793"/>
                </a:cxn>
                <a:cxn ang="0">
                  <a:pos x="575" y="785"/>
                </a:cxn>
                <a:cxn ang="0">
                  <a:pos x="759" y="789"/>
                </a:cxn>
                <a:cxn ang="0">
                  <a:pos x="934" y="796"/>
                </a:cxn>
                <a:cxn ang="0">
                  <a:pos x="965" y="766"/>
                </a:cxn>
                <a:cxn ang="0">
                  <a:pos x="934" y="716"/>
                </a:cxn>
                <a:cxn ang="0">
                  <a:pos x="1028" y="747"/>
                </a:cxn>
                <a:cxn ang="0">
                  <a:pos x="1111" y="766"/>
                </a:cxn>
                <a:cxn ang="0">
                  <a:pos x="1193" y="664"/>
                </a:cxn>
                <a:cxn ang="0">
                  <a:pos x="1270" y="698"/>
                </a:cxn>
                <a:cxn ang="0">
                  <a:pos x="1328" y="793"/>
                </a:cxn>
                <a:cxn ang="0">
                  <a:pos x="1337" y="906"/>
                </a:cxn>
                <a:cxn ang="0">
                  <a:pos x="1371" y="971"/>
                </a:cxn>
                <a:cxn ang="0">
                  <a:pos x="1427" y="971"/>
                </a:cxn>
                <a:cxn ang="0">
                  <a:pos x="1427" y="923"/>
                </a:cxn>
                <a:cxn ang="0">
                  <a:pos x="1412" y="819"/>
                </a:cxn>
                <a:cxn ang="0">
                  <a:pos x="1360" y="672"/>
                </a:cxn>
                <a:cxn ang="0">
                  <a:pos x="1313" y="576"/>
                </a:cxn>
                <a:cxn ang="0">
                  <a:pos x="1219" y="481"/>
                </a:cxn>
                <a:cxn ang="0">
                  <a:pos x="1157" y="413"/>
                </a:cxn>
                <a:cxn ang="0">
                  <a:pos x="1125" y="345"/>
                </a:cxn>
                <a:cxn ang="0">
                  <a:pos x="1234" y="292"/>
                </a:cxn>
                <a:cxn ang="0">
                  <a:pos x="1281" y="209"/>
                </a:cxn>
                <a:cxn ang="0">
                  <a:pos x="1285" y="166"/>
                </a:cxn>
                <a:cxn ang="0">
                  <a:pos x="1270" y="102"/>
                </a:cxn>
                <a:cxn ang="0">
                  <a:pos x="1208" y="79"/>
                </a:cxn>
                <a:cxn ang="0">
                  <a:pos x="1165" y="38"/>
                </a:cxn>
                <a:cxn ang="0">
                  <a:pos x="1146" y="4"/>
                </a:cxn>
                <a:cxn ang="0">
                  <a:pos x="1086" y="11"/>
                </a:cxn>
                <a:cxn ang="0">
                  <a:pos x="997" y="0"/>
                </a:cxn>
                <a:cxn ang="0">
                  <a:pos x="907" y="30"/>
                </a:cxn>
                <a:cxn ang="0">
                  <a:pos x="852" y="67"/>
                </a:cxn>
                <a:cxn ang="0">
                  <a:pos x="762" y="63"/>
                </a:cxn>
                <a:cxn ang="0">
                  <a:pos x="738" y="102"/>
                </a:cxn>
                <a:cxn ang="0">
                  <a:pos x="688" y="98"/>
                </a:cxn>
                <a:cxn ang="0">
                  <a:pos x="582" y="79"/>
                </a:cxn>
                <a:cxn ang="0">
                  <a:pos x="519" y="98"/>
                </a:cxn>
                <a:cxn ang="0">
                  <a:pos x="442" y="132"/>
                </a:cxn>
                <a:cxn ang="0">
                  <a:pos x="395" y="148"/>
                </a:cxn>
                <a:cxn ang="0">
                  <a:pos x="332" y="205"/>
                </a:cxn>
                <a:cxn ang="0">
                  <a:pos x="305" y="246"/>
                </a:cxn>
                <a:cxn ang="0">
                  <a:pos x="251" y="322"/>
                </a:cxn>
                <a:cxn ang="0">
                  <a:pos x="234" y="378"/>
                </a:cxn>
                <a:cxn ang="0">
                  <a:pos x="172" y="353"/>
                </a:cxn>
                <a:cxn ang="0">
                  <a:pos x="122" y="376"/>
                </a:cxn>
                <a:cxn ang="0">
                  <a:pos x="15" y="341"/>
                </a:cxn>
                <a:cxn ang="0">
                  <a:pos x="12" y="391"/>
                </a:cxn>
                <a:cxn ang="0">
                  <a:pos x="60" y="440"/>
                </a:cxn>
                <a:cxn ang="0">
                  <a:pos x="109" y="470"/>
                </a:cxn>
                <a:cxn ang="0">
                  <a:pos x="168" y="539"/>
                </a:cxn>
              </a:cxnLst>
              <a:rect l="0" t="0" r="r" b="b"/>
              <a:pathLst>
                <a:path w="1443" h="972">
                  <a:moveTo>
                    <a:pt x="152" y="543"/>
                  </a:moveTo>
                  <a:lnTo>
                    <a:pt x="158" y="551"/>
                  </a:lnTo>
                  <a:lnTo>
                    <a:pt x="172" y="558"/>
                  </a:lnTo>
                  <a:lnTo>
                    <a:pt x="199" y="558"/>
                  </a:lnTo>
                  <a:lnTo>
                    <a:pt x="204" y="558"/>
                  </a:lnTo>
                  <a:lnTo>
                    <a:pt x="247" y="570"/>
                  </a:lnTo>
                  <a:lnTo>
                    <a:pt x="281" y="570"/>
                  </a:lnTo>
                  <a:lnTo>
                    <a:pt x="294" y="570"/>
                  </a:lnTo>
                  <a:lnTo>
                    <a:pt x="301" y="570"/>
                  </a:lnTo>
                  <a:lnTo>
                    <a:pt x="305" y="570"/>
                  </a:lnTo>
                  <a:lnTo>
                    <a:pt x="324" y="570"/>
                  </a:lnTo>
                  <a:lnTo>
                    <a:pt x="341" y="583"/>
                  </a:lnTo>
                  <a:lnTo>
                    <a:pt x="350" y="590"/>
                  </a:lnTo>
                  <a:lnTo>
                    <a:pt x="356" y="595"/>
                  </a:lnTo>
                  <a:lnTo>
                    <a:pt x="320" y="614"/>
                  </a:lnTo>
                  <a:lnTo>
                    <a:pt x="301" y="637"/>
                  </a:lnTo>
                  <a:lnTo>
                    <a:pt x="294" y="645"/>
                  </a:lnTo>
                  <a:lnTo>
                    <a:pt x="320" y="660"/>
                  </a:lnTo>
                  <a:lnTo>
                    <a:pt x="290" y="675"/>
                  </a:lnTo>
                  <a:lnTo>
                    <a:pt x="274" y="687"/>
                  </a:lnTo>
                  <a:lnTo>
                    <a:pt x="262" y="687"/>
                  </a:lnTo>
                  <a:lnTo>
                    <a:pt x="253" y="687"/>
                  </a:lnTo>
                  <a:lnTo>
                    <a:pt x="242" y="694"/>
                  </a:lnTo>
                  <a:lnTo>
                    <a:pt x="238" y="702"/>
                  </a:lnTo>
                  <a:lnTo>
                    <a:pt x="251" y="710"/>
                  </a:lnTo>
                  <a:lnTo>
                    <a:pt x="253" y="710"/>
                  </a:lnTo>
                  <a:lnTo>
                    <a:pt x="262" y="721"/>
                  </a:lnTo>
                  <a:lnTo>
                    <a:pt x="290" y="747"/>
                  </a:lnTo>
                  <a:lnTo>
                    <a:pt x="320" y="754"/>
                  </a:lnTo>
                  <a:lnTo>
                    <a:pt x="352" y="785"/>
                  </a:lnTo>
                  <a:lnTo>
                    <a:pt x="363" y="793"/>
                  </a:lnTo>
                  <a:lnTo>
                    <a:pt x="391" y="812"/>
                  </a:lnTo>
                  <a:lnTo>
                    <a:pt x="410" y="800"/>
                  </a:lnTo>
                  <a:lnTo>
                    <a:pt x="410" y="793"/>
                  </a:lnTo>
                  <a:lnTo>
                    <a:pt x="429" y="762"/>
                  </a:lnTo>
                  <a:lnTo>
                    <a:pt x="472" y="793"/>
                  </a:lnTo>
                  <a:lnTo>
                    <a:pt x="504" y="789"/>
                  </a:lnTo>
                  <a:lnTo>
                    <a:pt x="540" y="774"/>
                  </a:lnTo>
                  <a:lnTo>
                    <a:pt x="551" y="770"/>
                  </a:lnTo>
                  <a:lnTo>
                    <a:pt x="575" y="785"/>
                  </a:lnTo>
                  <a:lnTo>
                    <a:pt x="641" y="777"/>
                  </a:lnTo>
                  <a:lnTo>
                    <a:pt x="684" y="781"/>
                  </a:lnTo>
                  <a:lnTo>
                    <a:pt x="719" y="785"/>
                  </a:lnTo>
                  <a:lnTo>
                    <a:pt x="759" y="789"/>
                  </a:lnTo>
                  <a:lnTo>
                    <a:pt x="809" y="789"/>
                  </a:lnTo>
                  <a:lnTo>
                    <a:pt x="852" y="796"/>
                  </a:lnTo>
                  <a:lnTo>
                    <a:pt x="907" y="796"/>
                  </a:lnTo>
                  <a:lnTo>
                    <a:pt x="934" y="796"/>
                  </a:lnTo>
                  <a:lnTo>
                    <a:pt x="961" y="796"/>
                  </a:lnTo>
                  <a:lnTo>
                    <a:pt x="977" y="796"/>
                  </a:lnTo>
                  <a:lnTo>
                    <a:pt x="981" y="789"/>
                  </a:lnTo>
                  <a:lnTo>
                    <a:pt x="965" y="766"/>
                  </a:lnTo>
                  <a:lnTo>
                    <a:pt x="950" y="762"/>
                  </a:lnTo>
                  <a:lnTo>
                    <a:pt x="931" y="758"/>
                  </a:lnTo>
                  <a:lnTo>
                    <a:pt x="918" y="754"/>
                  </a:lnTo>
                  <a:lnTo>
                    <a:pt x="934" y="716"/>
                  </a:lnTo>
                  <a:lnTo>
                    <a:pt x="950" y="716"/>
                  </a:lnTo>
                  <a:lnTo>
                    <a:pt x="961" y="716"/>
                  </a:lnTo>
                  <a:lnTo>
                    <a:pt x="1013" y="737"/>
                  </a:lnTo>
                  <a:lnTo>
                    <a:pt x="1028" y="747"/>
                  </a:lnTo>
                  <a:lnTo>
                    <a:pt x="1040" y="766"/>
                  </a:lnTo>
                  <a:lnTo>
                    <a:pt x="1056" y="766"/>
                  </a:lnTo>
                  <a:lnTo>
                    <a:pt x="1094" y="766"/>
                  </a:lnTo>
                  <a:lnTo>
                    <a:pt x="1111" y="766"/>
                  </a:lnTo>
                  <a:lnTo>
                    <a:pt x="1122" y="766"/>
                  </a:lnTo>
                  <a:lnTo>
                    <a:pt x="1161" y="712"/>
                  </a:lnTo>
                  <a:lnTo>
                    <a:pt x="1187" y="687"/>
                  </a:lnTo>
                  <a:lnTo>
                    <a:pt x="1193" y="664"/>
                  </a:lnTo>
                  <a:lnTo>
                    <a:pt x="1223" y="656"/>
                  </a:lnTo>
                  <a:lnTo>
                    <a:pt x="1247" y="660"/>
                  </a:lnTo>
                  <a:lnTo>
                    <a:pt x="1270" y="683"/>
                  </a:lnTo>
                  <a:lnTo>
                    <a:pt x="1270" y="698"/>
                  </a:lnTo>
                  <a:lnTo>
                    <a:pt x="1298" y="729"/>
                  </a:lnTo>
                  <a:lnTo>
                    <a:pt x="1313" y="754"/>
                  </a:lnTo>
                  <a:lnTo>
                    <a:pt x="1328" y="770"/>
                  </a:lnTo>
                  <a:lnTo>
                    <a:pt x="1328" y="793"/>
                  </a:lnTo>
                  <a:lnTo>
                    <a:pt x="1341" y="831"/>
                  </a:lnTo>
                  <a:lnTo>
                    <a:pt x="1345" y="858"/>
                  </a:lnTo>
                  <a:lnTo>
                    <a:pt x="1341" y="888"/>
                  </a:lnTo>
                  <a:lnTo>
                    <a:pt x="1337" y="906"/>
                  </a:lnTo>
                  <a:lnTo>
                    <a:pt x="1345" y="944"/>
                  </a:lnTo>
                  <a:lnTo>
                    <a:pt x="1337" y="971"/>
                  </a:lnTo>
                  <a:lnTo>
                    <a:pt x="1367" y="971"/>
                  </a:lnTo>
                  <a:lnTo>
                    <a:pt x="1371" y="971"/>
                  </a:lnTo>
                  <a:lnTo>
                    <a:pt x="1384" y="971"/>
                  </a:lnTo>
                  <a:lnTo>
                    <a:pt x="1391" y="971"/>
                  </a:lnTo>
                  <a:lnTo>
                    <a:pt x="1407" y="971"/>
                  </a:lnTo>
                  <a:lnTo>
                    <a:pt x="1427" y="971"/>
                  </a:lnTo>
                  <a:lnTo>
                    <a:pt x="1434" y="971"/>
                  </a:lnTo>
                  <a:lnTo>
                    <a:pt x="1442" y="960"/>
                  </a:lnTo>
                  <a:lnTo>
                    <a:pt x="1431" y="936"/>
                  </a:lnTo>
                  <a:lnTo>
                    <a:pt x="1427" y="923"/>
                  </a:lnTo>
                  <a:lnTo>
                    <a:pt x="1407" y="898"/>
                  </a:lnTo>
                  <a:lnTo>
                    <a:pt x="1412" y="898"/>
                  </a:lnTo>
                  <a:lnTo>
                    <a:pt x="1403" y="883"/>
                  </a:lnTo>
                  <a:lnTo>
                    <a:pt x="1412" y="819"/>
                  </a:lnTo>
                  <a:lnTo>
                    <a:pt x="1395" y="774"/>
                  </a:lnTo>
                  <a:lnTo>
                    <a:pt x="1384" y="739"/>
                  </a:lnTo>
                  <a:lnTo>
                    <a:pt x="1367" y="706"/>
                  </a:lnTo>
                  <a:lnTo>
                    <a:pt x="1360" y="672"/>
                  </a:lnTo>
                  <a:lnTo>
                    <a:pt x="1352" y="656"/>
                  </a:lnTo>
                  <a:lnTo>
                    <a:pt x="1328" y="648"/>
                  </a:lnTo>
                  <a:lnTo>
                    <a:pt x="1313" y="641"/>
                  </a:lnTo>
                  <a:lnTo>
                    <a:pt x="1313" y="576"/>
                  </a:lnTo>
                  <a:lnTo>
                    <a:pt x="1305" y="535"/>
                  </a:lnTo>
                  <a:lnTo>
                    <a:pt x="1294" y="508"/>
                  </a:lnTo>
                  <a:lnTo>
                    <a:pt x="1243" y="481"/>
                  </a:lnTo>
                  <a:lnTo>
                    <a:pt x="1219" y="481"/>
                  </a:lnTo>
                  <a:lnTo>
                    <a:pt x="1195" y="455"/>
                  </a:lnTo>
                  <a:lnTo>
                    <a:pt x="1193" y="432"/>
                  </a:lnTo>
                  <a:lnTo>
                    <a:pt x="1180" y="424"/>
                  </a:lnTo>
                  <a:lnTo>
                    <a:pt x="1157" y="413"/>
                  </a:lnTo>
                  <a:lnTo>
                    <a:pt x="1150" y="413"/>
                  </a:lnTo>
                  <a:lnTo>
                    <a:pt x="1130" y="413"/>
                  </a:lnTo>
                  <a:lnTo>
                    <a:pt x="1125" y="382"/>
                  </a:lnTo>
                  <a:lnTo>
                    <a:pt x="1125" y="345"/>
                  </a:lnTo>
                  <a:lnTo>
                    <a:pt x="1165" y="322"/>
                  </a:lnTo>
                  <a:lnTo>
                    <a:pt x="1187" y="303"/>
                  </a:lnTo>
                  <a:lnTo>
                    <a:pt x="1219" y="303"/>
                  </a:lnTo>
                  <a:lnTo>
                    <a:pt x="1234" y="292"/>
                  </a:lnTo>
                  <a:lnTo>
                    <a:pt x="1254" y="269"/>
                  </a:lnTo>
                  <a:lnTo>
                    <a:pt x="1262" y="242"/>
                  </a:lnTo>
                  <a:lnTo>
                    <a:pt x="1290" y="224"/>
                  </a:lnTo>
                  <a:lnTo>
                    <a:pt x="1281" y="209"/>
                  </a:lnTo>
                  <a:lnTo>
                    <a:pt x="1270" y="209"/>
                  </a:lnTo>
                  <a:lnTo>
                    <a:pt x="1274" y="190"/>
                  </a:lnTo>
                  <a:lnTo>
                    <a:pt x="1285" y="171"/>
                  </a:lnTo>
                  <a:lnTo>
                    <a:pt x="1285" y="166"/>
                  </a:lnTo>
                  <a:lnTo>
                    <a:pt x="1270" y="151"/>
                  </a:lnTo>
                  <a:lnTo>
                    <a:pt x="1270" y="136"/>
                  </a:lnTo>
                  <a:lnTo>
                    <a:pt x="1270" y="132"/>
                  </a:lnTo>
                  <a:lnTo>
                    <a:pt x="1270" y="102"/>
                  </a:lnTo>
                  <a:lnTo>
                    <a:pt x="1266" y="94"/>
                  </a:lnTo>
                  <a:lnTo>
                    <a:pt x="1254" y="79"/>
                  </a:lnTo>
                  <a:lnTo>
                    <a:pt x="1238" y="79"/>
                  </a:lnTo>
                  <a:lnTo>
                    <a:pt x="1208" y="79"/>
                  </a:lnTo>
                  <a:lnTo>
                    <a:pt x="1193" y="79"/>
                  </a:lnTo>
                  <a:lnTo>
                    <a:pt x="1177" y="79"/>
                  </a:lnTo>
                  <a:lnTo>
                    <a:pt x="1180" y="57"/>
                  </a:lnTo>
                  <a:lnTo>
                    <a:pt x="1165" y="38"/>
                  </a:lnTo>
                  <a:lnTo>
                    <a:pt x="1169" y="23"/>
                  </a:lnTo>
                  <a:lnTo>
                    <a:pt x="1169" y="15"/>
                  </a:lnTo>
                  <a:lnTo>
                    <a:pt x="1161" y="4"/>
                  </a:lnTo>
                  <a:lnTo>
                    <a:pt x="1146" y="4"/>
                  </a:lnTo>
                  <a:lnTo>
                    <a:pt x="1130" y="4"/>
                  </a:lnTo>
                  <a:lnTo>
                    <a:pt x="1137" y="11"/>
                  </a:lnTo>
                  <a:lnTo>
                    <a:pt x="1118" y="11"/>
                  </a:lnTo>
                  <a:lnTo>
                    <a:pt x="1086" y="11"/>
                  </a:lnTo>
                  <a:lnTo>
                    <a:pt x="1075" y="11"/>
                  </a:lnTo>
                  <a:lnTo>
                    <a:pt x="1064" y="11"/>
                  </a:lnTo>
                  <a:lnTo>
                    <a:pt x="1024" y="4"/>
                  </a:lnTo>
                  <a:lnTo>
                    <a:pt x="997" y="0"/>
                  </a:lnTo>
                  <a:lnTo>
                    <a:pt x="989" y="0"/>
                  </a:lnTo>
                  <a:lnTo>
                    <a:pt x="959" y="0"/>
                  </a:lnTo>
                  <a:lnTo>
                    <a:pt x="942" y="30"/>
                  </a:lnTo>
                  <a:lnTo>
                    <a:pt x="907" y="30"/>
                  </a:lnTo>
                  <a:lnTo>
                    <a:pt x="895" y="44"/>
                  </a:lnTo>
                  <a:lnTo>
                    <a:pt x="880" y="57"/>
                  </a:lnTo>
                  <a:lnTo>
                    <a:pt x="860" y="67"/>
                  </a:lnTo>
                  <a:lnTo>
                    <a:pt x="852" y="67"/>
                  </a:lnTo>
                  <a:lnTo>
                    <a:pt x="817" y="63"/>
                  </a:lnTo>
                  <a:lnTo>
                    <a:pt x="813" y="63"/>
                  </a:lnTo>
                  <a:lnTo>
                    <a:pt x="798" y="63"/>
                  </a:lnTo>
                  <a:lnTo>
                    <a:pt x="762" y="63"/>
                  </a:lnTo>
                  <a:lnTo>
                    <a:pt x="759" y="63"/>
                  </a:lnTo>
                  <a:lnTo>
                    <a:pt x="754" y="83"/>
                  </a:lnTo>
                  <a:lnTo>
                    <a:pt x="738" y="88"/>
                  </a:lnTo>
                  <a:lnTo>
                    <a:pt x="738" y="102"/>
                  </a:lnTo>
                  <a:lnTo>
                    <a:pt x="727" y="102"/>
                  </a:lnTo>
                  <a:lnTo>
                    <a:pt x="700" y="102"/>
                  </a:lnTo>
                  <a:lnTo>
                    <a:pt x="695" y="102"/>
                  </a:lnTo>
                  <a:lnTo>
                    <a:pt x="688" y="98"/>
                  </a:lnTo>
                  <a:lnTo>
                    <a:pt x="668" y="71"/>
                  </a:lnTo>
                  <a:lnTo>
                    <a:pt x="646" y="71"/>
                  </a:lnTo>
                  <a:lnTo>
                    <a:pt x="629" y="71"/>
                  </a:lnTo>
                  <a:lnTo>
                    <a:pt x="582" y="79"/>
                  </a:lnTo>
                  <a:lnTo>
                    <a:pt x="562" y="79"/>
                  </a:lnTo>
                  <a:lnTo>
                    <a:pt x="540" y="79"/>
                  </a:lnTo>
                  <a:lnTo>
                    <a:pt x="535" y="79"/>
                  </a:lnTo>
                  <a:lnTo>
                    <a:pt x="519" y="98"/>
                  </a:lnTo>
                  <a:lnTo>
                    <a:pt x="515" y="121"/>
                  </a:lnTo>
                  <a:lnTo>
                    <a:pt x="489" y="121"/>
                  </a:lnTo>
                  <a:lnTo>
                    <a:pt x="461" y="121"/>
                  </a:lnTo>
                  <a:lnTo>
                    <a:pt x="442" y="132"/>
                  </a:lnTo>
                  <a:lnTo>
                    <a:pt x="422" y="132"/>
                  </a:lnTo>
                  <a:lnTo>
                    <a:pt x="399" y="139"/>
                  </a:lnTo>
                  <a:lnTo>
                    <a:pt x="391" y="148"/>
                  </a:lnTo>
                  <a:lnTo>
                    <a:pt x="395" y="148"/>
                  </a:lnTo>
                  <a:lnTo>
                    <a:pt x="388" y="151"/>
                  </a:lnTo>
                  <a:lnTo>
                    <a:pt x="391" y="190"/>
                  </a:lnTo>
                  <a:lnTo>
                    <a:pt x="363" y="190"/>
                  </a:lnTo>
                  <a:lnTo>
                    <a:pt x="332" y="205"/>
                  </a:lnTo>
                  <a:lnTo>
                    <a:pt x="316" y="209"/>
                  </a:lnTo>
                  <a:lnTo>
                    <a:pt x="316" y="220"/>
                  </a:lnTo>
                  <a:lnTo>
                    <a:pt x="305" y="220"/>
                  </a:lnTo>
                  <a:lnTo>
                    <a:pt x="305" y="246"/>
                  </a:lnTo>
                  <a:lnTo>
                    <a:pt x="320" y="273"/>
                  </a:lnTo>
                  <a:lnTo>
                    <a:pt x="296" y="292"/>
                  </a:lnTo>
                  <a:lnTo>
                    <a:pt x="266" y="318"/>
                  </a:lnTo>
                  <a:lnTo>
                    <a:pt x="251" y="322"/>
                  </a:lnTo>
                  <a:lnTo>
                    <a:pt x="247" y="334"/>
                  </a:lnTo>
                  <a:lnTo>
                    <a:pt x="251" y="360"/>
                  </a:lnTo>
                  <a:lnTo>
                    <a:pt x="253" y="378"/>
                  </a:lnTo>
                  <a:lnTo>
                    <a:pt x="234" y="378"/>
                  </a:lnTo>
                  <a:lnTo>
                    <a:pt x="223" y="378"/>
                  </a:lnTo>
                  <a:lnTo>
                    <a:pt x="187" y="378"/>
                  </a:lnTo>
                  <a:lnTo>
                    <a:pt x="172" y="376"/>
                  </a:lnTo>
                  <a:lnTo>
                    <a:pt x="172" y="353"/>
                  </a:lnTo>
                  <a:lnTo>
                    <a:pt x="157" y="353"/>
                  </a:lnTo>
                  <a:lnTo>
                    <a:pt x="133" y="376"/>
                  </a:lnTo>
                  <a:lnTo>
                    <a:pt x="125" y="376"/>
                  </a:lnTo>
                  <a:lnTo>
                    <a:pt x="122" y="376"/>
                  </a:lnTo>
                  <a:lnTo>
                    <a:pt x="98" y="376"/>
                  </a:lnTo>
                  <a:lnTo>
                    <a:pt x="79" y="368"/>
                  </a:lnTo>
                  <a:lnTo>
                    <a:pt x="35" y="341"/>
                  </a:lnTo>
                  <a:lnTo>
                    <a:pt x="15" y="341"/>
                  </a:lnTo>
                  <a:lnTo>
                    <a:pt x="4" y="364"/>
                  </a:lnTo>
                  <a:lnTo>
                    <a:pt x="4" y="376"/>
                  </a:lnTo>
                  <a:lnTo>
                    <a:pt x="0" y="378"/>
                  </a:lnTo>
                  <a:lnTo>
                    <a:pt x="12" y="391"/>
                  </a:lnTo>
                  <a:lnTo>
                    <a:pt x="28" y="401"/>
                  </a:lnTo>
                  <a:lnTo>
                    <a:pt x="43" y="401"/>
                  </a:lnTo>
                  <a:lnTo>
                    <a:pt x="66" y="428"/>
                  </a:lnTo>
                  <a:lnTo>
                    <a:pt x="60" y="440"/>
                  </a:lnTo>
                  <a:lnTo>
                    <a:pt x="60" y="470"/>
                  </a:lnTo>
                  <a:lnTo>
                    <a:pt x="75" y="470"/>
                  </a:lnTo>
                  <a:lnTo>
                    <a:pt x="90" y="470"/>
                  </a:lnTo>
                  <a:lnTo>
                    <a:pt x="109" y="470"/>
                  </a:lnTo>
                  <a:lnTo>
                    <a:pt x="125" y="489"/>
                  </a:lnTo>
                  <a:lnTo>
                    <a:pt x="125" y="493"/>
                  </a:lnTo>
                  <a:lnTo>
                    <a:pt x="145" y="539"/>
                  </a:lnTo>
                  <a:lnTo>
                    <a:pt x="168" y="539"/>
                  </a:lnTo>
                  <a:lnTo>
                    <a:pt x="152"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2" name="Freeform 23"/>
            <p:cNvSpPr>
              <a:spLocks/>
            </p:cNvSpPr>
            <p:nvPr/>
          </p:nvSpPr>
          <p:spPr bwMode="auto">
            <a:xfrm>
              <a:off x="2855" y="2112"/>
              <a:ext cx="1277" cy="1196"/>
            </a:xfrm>
            <a:custGeom>
              <a:avLst/>
              <a:gdLst/>
              <a:ahLst/>
              <a:cxnLst>
                <a:cxn ang="0">
                  <a:pos x="4" y="1099"/>
                </a:cxn>
                <a:cxn ang="0">
                  <a:pos x="12" y="756"/>
                </a:cxn>
                <a:cxn ang="0">
                  <a:pos x="17" y="457"/>
                </a:cxn>
                <a:cxn ang="0">
                  <a:pos x="33" y="407"/>
                </a:cxn>
                <a:cxn ang="0">
                  <a:pos x="98" y="377"/>
                </a:cxn>
                <a:cxn ang="0">
                  <a:pos x="149" y="287"/>
                </a:cxn>
                <a:cxn ang="0">
                  <a:pos x="205" y="261"/>
                </a:cxn>
                <a:cxn ang="0">
                  <a:pos x="252" y="257"/>
                </a:cxn>
                <a:cxn ang="0">
                  <a:pos x="298" y="216"/>
                </a:cxn>
                <a:cxn ang="0">
                  <a:pos x="350" y="207"/>
                </a:cxn>
                <a:cxn ang="0">
                  <a:pos x="410" y="75"/>
                </a:cxn>
                <a:cxn ang="0">
                  <a:pos x="447" y="75"/>
                </a:cxn>
                <a:cxn ang="0">
                  <a:pos x="469" y="75"/>
                </a:cxn>
                <a:cxn ang="0">
                  <a:pos x="555" y="54"/>
                </a:cxn>
                <a:cxn ang="0">
                  <a:pos x="596" y="70"/>
                </a:cxn>
                <a:cxn ang="0">
                  <a:pos x="627" y="59"/>
                </a:cxn>
                <a:cxn ang="0">
                  <a:pos x="691" y="34"/>
                </a:cxn>
                <a:cxn ang="0">
                  <a:pos x="746" y="67"/>
                </a:cxn>
                <a:cxn ang="0">
                  <a:pos x="801" y="67"/>
                </a:cxn>
                <a:cxn ang="0">
                  <a:pos x="866" y="62"/>
                </a:cxn>
                <a:cxn ang="0">
                  <a:pos x="930" y="59"/>
                </a:cxn>
                <a:cxn ang="0">
                  <a:pos x="1016" y="22"/>
                </a:cxn>
                <a:cxn ang="0">
                  <a:pos x="1067" y="42"/>
                </a:cxn>
                <a:cxn ang="0">
                  <a:pos x="1110" y="13"/>
                </a:cxn>
                <a:cxn ang="0">
                  <a:pos x="1139" y="4"/>
                </a:cxn>
                <a:cxn ang="0">
                  <a:pos x="1204" y="18"/>
                </a:cxn>
                <a:cxn ang="0">
                  <a:pos x="1272" y="42"/>
                </a:cxn>
                <a:cxn ang="0">
                  <a:pos x="1276" y="121"/>
                </a:cxn>
                <a:cxn ang="0">
                  <a:pos x="1233" y="154"/>
                </a:cxn>
                <a:cxn ang="0">
                  <a:pos x="1165" y="253"/>
                </a:cxn>
                <a:cxn ang="0">
                  <a:pos x="1139" y="337"/>
                </a:cxn>
                <a:cxn ang="0">
                  <a:pos x="1114" y="407"/>
                </a:cxn>
                <a:cxn ang="0">
                  <a:pos x="1106" y="511"/>
                </a:cxn>
                <a:cxn ang="0">
                  <a:pos x="1097" y="644"/>
                </a:cxn>
                <a:cxn ang="0">
                  <a:pos x="1118" y="706"/>
                </a:cxn>
                <a:cxn ang="0">
                  <a:pos x="1131" y="792"/>
                </a:cxn>
                <a:cxn ang="0">
                  <a:pos x="1114" y="826"/>
                </a:cxn>
                <a:cxn ang="0">
                  <a:pos x="1037" y="826"/>
                </a:cxn>
                <a:cxn ang="0">
                  <a:pos x="973" y="814"/>
                </a:cxn>
                <a:cxn ang="0">
                  <a:pos x="893" y="834"/>
                </a:cxn>
                <a:cxn ang="0">
                  <a:pos x="866" y="855"/>
                </a:cxn>
                <a:cxn ang="0">
                  <a:pos x="832" y="872"/>
                </a:cxn>
                <a:cxn ang="0">
                  <a:pos x="713" y="872"/>
                </a:cxn>
                <a:cxn ang="0">
                  <a:pos x="666" y="909"/>
                </a:cxn>
                <a:cxn ang="0">
                  <a:pos x="614" y="888"/>
                </a:cxn>
                <a:cxn ang="0">
                  <a:pos x="512" y="888"/>
                </a:cxn>
                <a:cxn ang="0">
                  <a:pos x="453" y="917"/>
                </a:cxn>
                <a:cxn ang="0">
                  <a:pos x="379" y="955"/>
                </a:cxn>
                <a:cxn ang="0">
                  <a:pos x="358" y="988"/>
                </a:cxn>
                <a:cxn ang="0">
                  <a:pos x="328" y="1004"/>
                </a:cxn>
                <a:cxn ang="0">
                  <a:pos x="280" y="1044"/>
                </a:cxn>
                <a:cxn ang="0">
                  <a:pos x="239" y="1125"/>
                </a:cxn>
                <a:cxn ang="0">
                  <a:pos x="230" y="1195"/>
                </a:cxn>
                <a:cxn ang="0">
                  <a:pos x="191" y="1183"/>
                </a:cxn>
                <a:cxn ang="0">
                  <a:pos x="145" y="1153"/>
                </a:cxn>
                <a:cxn ang="0">
                  <a:pos x="102" y="1191"/>
                </a:cxn>
                <a:cxn ang="0">
                  <a:pos x="25" y="1163"/>
                </a:cxn>
                <a:cxn ang="0">
                  <a:pos x="25" y="1157"/>
                </a:cxn>
              </a:cxnLst>
              <a:rect l="0" t="0" r="r" b="b"/>
              <a:pathLst>
                <a:path w="1277" h="1196">
                  <a:moveTo>
                    <a:pt x="8" y="1157"/>
                  </a:moveTo>
                  <a:lnTo>
                    <a:pt x="0" y="1134"/>
                  </a:lnTo>
                  <a:lnTo>
                    <a:pt x="4" y="1099"/>
                  </a:lnTo>
                  <a:lnTo>
                    <a:pt x="8" y="1009"/>
                  </a:lnTo>
                  <a:lnTo>
                    <a:pt x="8" y="846"/>
                  </a:lnTo>
                  <a:lnTo>
                    <a:pt x="12" y="756"/>
                  </a:lnTo>
                  <a:lnTo>
                    <a:pt x="12" y="668"/>
                  </a:lnTo>
                  <a:lnTo>
                    <a:pt x="12" y="540"/>
                  </a:lnTo>
                  <a:lnTo>
                    <a:pt x="17" y="457"/>
                  </a:lnTo>
                  <a:lnTo>
                    <a:pt x="14" y="427"/>
                  </a:lnTo>
                  <a:lnTo>
                    <a:pt x="21" y="407"/>
                  </a:lnTo>
                  <a:lnTo>
                    <a:pt x="33" y="407"/>
                  </a:lnTo>
                  <a:lnTo>
                    <a:pt x="51" y="391"/>
                  </a:lnTo>
                  <a:lnTo>
                    <a:pt x="76" y="391"/>
                  </a:lnTo>
                  <a:lnTo>
                    <a:pt x="98" y="377"/>
                  </a:lnTo>
                  <a:lnTo>
                    <a:pt x="119" y="369"/>
                  </a:lnTo>
                  <a:lnTo>
                    <a:pt x="133" y="315"/>
                  </a:lnTo>
                  <a:lnTo>
                    <a:pt x="149" y="287"/>
                  </a:lnTo>
                  <a:lnTo>
                    <a:pt x="162" y="287"/>
                  </a:lnTo>
                  <a:lnTo>
                    <a:pt x="170" y="287"/>
                  </a:lnTo>
                  <a:lnTo>
                    <a:pt x="205" y="261"/>
                  </a:lnTo>
                  <a:lnTo>
                    <a:pt x="217" y="257"/>
                  </a:lnTo>
                  <a:lnTo>
                    <a:pt x="230" y="257"/>
                  </a:lnTo>
                  <a:lnTo>
                    <a:pt x="252" y="257"/>
                  </a:lnTo>
                  <a:lnTo>
                    <a:pt x="264" y="257"/>
                  </a:lnTo>
                  <a:lnTo>
                    <a:pt x="281" y="245"/>
                  </a:lnTo>
                  <a:lnTo>
                    <a:pt x="298" y="216"/>
                  </a:lnTo>
                  <a:lnTo>
                    <a:pt x="311" y="207"/>
                  </a:lnTo>
                  <a:lnTo>
                    <a:pt x="324" y="207"/>
                  </a:lnTo>
                  <a:lnTo>
                    <a:pt x="350" y="207"/>
                  </a:lnTo>
                  <a:lnTo>
                    <a:pt x="379" y="150"/>
                  </a:lnTo>
                  <a:lnTo>
                    <a:pt x="397" y="116"/>
                  </a:lnTo>
                  <a:lnTo>
                    <a:pt x="410" y="75"/>
                  </a:lnTo>
                  <a:lnTo>
                    <a:pt x="430" y="75"/>
                  </a:lnTo>
                  <a:lnTo>
                    <a:pt x="439" y="75"/>
                  </a:lnTo>
                  <a:lnTo>
                    <a:pt x="447" y="75"/>
                  </a:lnTo>
                  <a:lnTo>
                    <a:pt x="457" y="75"/>
                  </a:lnTo>
                  <a:lnTo>
                    <a:pt x="461" y="75"/>
                  </a:lnTo>
                  <a:lnTo>
                    <a:pt x="469" y="75"/>
                  </a:lnTo>
                  <a:lnTo>
                    <a:pt x="512" y="75"/>
                  </a:lnTo>
                  <a:lnTo>
                    <a:pt x="516" y="75"/>
                  </a:lnTo>
                  <a:lnTo>
                    <a:pt x="555" y="54"/>
                  </a:lnTo>
                  <a:lnTo>
                    <a:pt x="580" y="54"/>
                  </a:lnTo>
                  <a:lnTo>
                    <a:pt x="588" y="67"/>
                  </a:lnTo>
                  <a:lnTo>
                    <a:pt x="596" y="70"/>
                  </a:lnTo>
                  <a:lnTo>
                    <a:pt x="619" y="67"/>
                  </a:lnTo>
                  <a:lnTo>
                    <a:pt x="623" y="59"/>
                  </a:lnTo>
                  <a:lnTo>
                    <a:pt x="627" y="59"/>
                  </a:lnTo>
                  <a:lnTo>
                    <a:pt x="635" y="59"/>
                  </a:lnTo>
                  <a:lnTo>
                    <a:pt x="674" y="34"/>
                  </a:lnTo>
                  <a:lnTo>
                    <a:pt x="691" y="34"/>
                  </a:lnTo>
                  <a:lnTo>
                    <a:pt x="709" y="46"/>
                  </a:lnTo>
                  <a:lnTo>
                    <a:pt x="733" y="62"/>
                  </a:lnTo>
                  <a:lnTo>
                    <a:pt x="746" y="67"/>
                  </a:lnTo>
                  <a:lnTo>
                    <a:pt x="776" y="67"/>
                  </a:lnTo>
                  <a:lnTo>
                    <a:pt x="785" y="67"/>
                  </a:lnTo>
                  <a:lnTo>
                    <a:pt x="801" y="67"/>
                  </a:lnTo>
                  <a:lnTo>
                    <a:pt x="811" y="67"/>
                  </a:lnTo>
                  <a:lnTo>
                    <a:pt x="819" y="70"/>
                  </a:lnTo>
                  <a:lnTo>
                    <a:pt x="866" y="62"/>
                  </a:lnTo>
                  <a:lnTo>
                    <a:pt x="883" y="59"/>
                  </a:lnTo>
                  <a:lnTo>
                    <a:pt x="913" y="59"/>
                  </a:lnTo>
                  <a:lnTo>
                    <a:pt x="930" y="59"/>
                  </a:lnTo>
                  <a:lnTo>
                    <a:pt x="934" y="59"/>
                  </a:lnTo>
                  <a:lnTo>
                    <a:pt x="960" y="59"/>
                  </a:lnTo>
                  <a:lnTo>
                    <a:pt x="1016" y="22"/>
                  </a:lnTo>
                  <a:lnTo>
                    <a:pt x="1050" y="38"/>
                  </a:lnTo>
                  <a:lnTo>
                    <a:pt x="1061" y="40"/>
                  </a:lnTo>
                  <a:lnTo>
                    <a:pt x="1067" y="42"/>
                  </a:lnTo>
                  <a:lnTo>
                    <a:pt x="1063" y="42"/>
                  </a:lnTo>
                  <a:lnTo>
                    <a:pt x="1071" y="42"/>
                  </a:lnTo>
                  <a:lnTo>
                    <a:pt x="1110" y="13"/>
                  </a:lnTo>
                  <a:lnTo>
                    <a:pt x="1131" y="0"/>
                  </a:lnTo>
                  <a:lnTo>
                    <a:pt x="1139" y="0"/>
                  </a:lnTo>
                  <a:lnTo>
                    <a:pt x="1139" y="4"/>
                  </a:lnTo>
                  <a:lnTo>
                    <a:pt x="1143" y="18"/>
                  </a:lnTo>
                  <a:lnTo>
                    <a:pt x="1169" y="22"/>
                  </a:lnTo>
                  <a:lnTo>
                    <a:pt x="1204" y="18"/>
                  </a:lnTo>
                  <a:lnTo>
                    <a:pt x="1225" y="18"/>
                  </a:lnTo>
                  <a:lnTo>
                    <a:pt x="1241" y="18"/>
                  </a:lnTo>
                  <a:lnTo>
                    <a:pt x="1272" y="42"/>
                  </a:lnTo>
                  <a:lnTo>
                    <a:pt x="1258" y="62"/>
                  </a:lnTo>
                  <a:lnTo>
                    <a:pt x="1264" y="92"/>
                  </a:lnTo>
                  <a:lnTo>
                    <a:pt x="1276" y="121"/>
                  </a:lnTo>
                  <a:lnTo>
                    <a:pt x="1258" y="133"/>
                  </a:lnTo>
                  <a:lnTo>
                    <a:pt x="1241" y="141"/>
                  </a:lnTo>
                  <a:lnTo>
                    <a:pt x="1233" y="154"/>
                  </a:lnTo>
                  <a:lnTo>
                    <a:pt x="1221" y="183"/>
                  </a:lnTo>
                  <a:lnTo>
                    <a:pt x="1186" y="212"/>
                  </a:lnTo>
                  <a:lnTo>
                    <a:pt x="1165" y="253"/>
                  </a:lnTo>
                  <a:lnTo>
                    <a:pt x="1190" y="279"/>
                  </a:lnTo>
                  <a:lnTo>
                    <a:pt x="1174" y="307"/>
                  </a:lnTo>
                  <a:lnTo>
                    <a:pt x="1139" y="337"/>
                  </a:lnTo>
                  <a:lnTo>
                    <a:pt x="1135" y="361"/>
                  </a:lnTo>
                  <a:lnTo>
                    <a:pt x="1106" y="369"/>
                  </a:lnTo>
                  <a:lnTo>
                    <a:pt x="1114" y="407"/>
                  </a:lnTo>
                  <a:lnTo>
                    <a:pt x="1122" y="432"/>
                  </a:lnTo>
                  <a:lnTo>
                    <a:pt x="1118" y="461"/>
                  </a:lnTo>
                  <a:lnTo>
                    <a:pt x="1106" y="511"/>
                  </a:lnTo>
                  <a:lnTo>
                    <a:pt x="1100" y="574"/>
                  </a:lnTo>
                  <a:lnTo>
                    <a:pt x="1092" y="614"/>
                  </a:lnTo>
                  <a:lnTo>
                    <a:pt x="1097" y="644"/>
                  </a:lnTo>
                  <a:lnTo>
                    <a:pt x="1110" y="660"/>
                  </a:lnTo>
                  <a:lnTo>
                    <a:pt x="1118" y="688"/>
                  </a:lnTo>
                  <a:lnTo>
                    <a:pt x="1118" y="706"/>
                  </a:lnTo>
                  <a:lnTo>
                    <a:pt x="1135" y="706"/>
                  </a:lnTo>
                  <a:lnTo>
                    <a:pt x="1131" y="742"/>
                  </a:lnTo>
                  <a:lnTo>
                    <a:pt x="1131" y="792"/>
                  </a:lnTo>
                  <a:lnTo>
                    <a:pt x="1135" y="826"/>
                  </a:lnTo>
                  <a:lnTo>
                    <a:pt x="1100" y="826"/>
                  </a:lnTo>
                  <a:lnTo>
                    <a:pt x="1114" y="826"/>
                  </a:lnTo>
                  <a:lnTo>
                    <a:pt x="1084" y="826"/>
                  </a:lnTo>
                  <a:lnTo>
                    <a:pt x="1055" y="826"/>
                  </a:lnTo>
                  <a:lnTo>
                    <a:pt x="1037" y="826"/>
                  </a:lnTo>
                  <a:lnTo>
                    <a:pt x="1012" y="818"/>
                  </a:lnTo>
                  <a:lnTo>
                    <a:pt x="1003" y="814"/>
                  </a:lnTo>
                  <a:lnTo>
                    <a:pt x="973" y="814"/>
                  </a:lnTo>
                  <a:lnTo>
                    <a:pt x="965" y="814"/>
                  </a:lnTo>
                  <a:lnTo>
                    <a:pt x="930" y="830"/>
                  </a:lnTo>
                  <a:lnTo>
                    <a:pt x="893" y="834"/>
                  </a:lnTo>
                  <a:lnTo>
                    <a:pt x="883" y="846"/>
                  </a:lnTo>
                  <a:lnTo>
                    <a:pt x="858" y="842"/>
                  </a:lnTo>
                  <a:lnTo>
                    <a:pt x="866" y="855"/>
                  </a:lnTo>
                  <a:lnTo>
                    <a:pt x="848" y="860"/>
                  </a:lnTo>
                  <a:lnTo>
                    <a:pt x="848" y="872"/>
                  </a:lnTo>
                  <a:lnTo>
                    <a:pt x="832" y="872"/>
                  </a:lnTo>
                  <a:lnTo>
                    <a:pt x="811" y="872"/>
                  </a:lnTo>
                  <a:lnTo>
                    <a:pt x="725" y="872"/>
                  </a:lnTo>
                  <a:lnTo>
                    <a:pt x="713" y="872"/>
                  </a:lnTo>
                  <a:lnTo>
                    <a:pt x="721" y="901"/>
                  </a:lnTo>
                  <a:lnTo>
                    <a:pt x="699" y="909"/>
                  </a:lnTo>
                  <a:lnTo>
                    <a:pt x="666" y="909"/>
                  </a:lnTo>
                  <a:lnTo>
                    <a:pt x="670" y="896"/>
                  </a:lnTo>
                  <a:lnTo>
                    <a:pt x="639" y="888"/>
                  </a:lnTo>
                  <a:lnTo>
                    <a:pt x="614" y="888"/>
                  </a:lnTo>
                  <a:lnTo>
                    <a:pt x="572" y="888"/>
                  </a:lnTo>
                  <a:lnTo>
                    <a:pt x="533" y="888"/>
                  </a:lnTo>
                  <a:lnTo>
                    <a:pt x="512" y="888"/>
                  </a:lnTo>
                  <a:lnTo>
                    <a:pt x="494" y="913"/>
                  </a:lnTo>
                  <a:lnTo>
                    <a:pt x="482" y="922"/>
                  </a:lnTo>
                  <a:lnTo>
                    <a:pt x="453" y="917"/>
                  </a:lnTo>
                  <a:lnTo>
                    <a:pt x="426" y="917"/>
                  </a:lnTo>
                  <a:lnTo>
                    <a:pt x="405" y="955"/>
                  </a:lnTo>
                  <a:lnTo>
                    <a:pt x="379" y="955"/>
                  </a:lnTo>
                  <a:lnTo>
                    <a:pt x="371" y="971"/>
                  </a:lnTo>
                  <a:lnTo>
                    <a:pt x="363" y="979"/>
                  </a:lnTo>
                  <a:lnTo>
                    <a:pt x="358" y="988"/>
                  </a:lnTo>
                  <a:lnTo>
                    <a:pt x="358" y="1004"/>
                  </a:lnTo>
                  <a:lnTo>
                    <a:pt x="336" y="1004"/>
                  </a:lnTo>
                  <a:lnTo>
                    <a:pt x="328" y="1004"/>
                  </a:lnTo>
                  <a:lnTo>
                    <a:pt x="298" y="1021"/>
                  </a:lnTo>
                  <a:lnTo>
                    <a:pt x="277" y="1021"/>
                  </a:lnTo>
                  <a:lnTo>
                    <a:pt x="280" y="1044"/>
                  </a:lnTo>
                  <a:lnTo>
                    <a:pt x="289" y="1079"/>
                  </a:lnTo>
                  <a:lnTo>
                    <a:pt x="277" y="1111"/>
                  </a:lnTo>
                  <a:lnTo>
                    <a:pt x="239" y="1125"/>
                  </a:lnTo>
                  <a:lnTo>
                    <a:pt x="213" y="1137"/>
                  </a:lnTo>
                  <a:lnTo>
                    <a:pt x="230" y="1175"/>
                  </a:lnTo>
                  <a:lnTo>
                    <a:pt x="230" y="1195"/>
                  </a:lnTo>
                  <a:lnTo>
                    <a:pt x="217" y="1195"/>
                  </a:lnTo>
                  <a:lnTo>
                    <a:pt x="213" y="1195"/>
                  </a:lnTo>
                  <a:lnTo>
                    <a:pt x="191" y="1183"/>
                  </a:lnTo>
                  <a:lnTo>
                    <a:pt x="179" y="1183"/>
                  </a:lnTo>
                  <a:lnTo>
                    <a:pt x="145" y="1179"/>
                  </a:lnTo>
                  <a:lnTo>
                    <a:pt x="145" y="1153"/>
                  </a:lnTo>
                  <a:lnTo>
                    <a:pt x="102" y="1153"/>
                  </a:lnTo>
                  <a:lnTo>
                    <a:pt x="111" y="1191"/>
                  </a:lnTo>
                  <a:lnTo>
                    <a:pt x="102" y="1191"/>
                  </a:lnTo>
                  <a:lnTo>
                    <a:pt x="76" y="1183"/>
                  </a:lnTo>
                  <a:lnTo>
                    <a:pt x="64" y="1171"/>
                  </a:lnTo>
                  <a:lnTo>
                    <a:pt x="25" y="1163"/>
                  </a:lnTo>
                  <a:lnTo>
                    <a:pt x="17" y="1157"/>
                  </a:lnTo>
                  <a:lnTo>
                    <a:pt x="8" y="1157"/>
                  </a:lnTo>
                  <a:lnTo>
                    <a:pt x="25" y="1157"/>
                  </a:lnTo>
                  <a:lnTo>
                    <a:pt x="8" y="1157"/>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3" name="Freeform 24"/>
            <p:cNvSpPr>
              <a:spLocks/>
            </p:cNvSpPr>
            <p:nvPr/>
          </p:nvSpPr>
          <p:spPr bwMode="auto">
            <a:xfrm>
              <a:off x="2107" y="2131"/>
              <a:ext cx="1167" cy="662"/>
            </a:xfrm>
            <a:custGeom>
              <a:avLst/>
              <a:gdLst/>
              <a:ahLst/>
              <a:cxnLst>
                <a:cxn ang="0">
                  <a:pos x="298" y="34"/>
                </a:cxn>
                <a:cxn ang="0">
                  <a:pos x="349" y="55"/>
                </a:cxn>
                <a:cxn ang="0">
                  <a:pos x="418" y="48"/>
                </a:cxn>
                <a:cxn ang="0">
                  <a:pos x="464" y="24"/>
                </a:cxn>
                <a:cxn ang="0">
                  <a:pos x="514" y="0"/>
                </a:cxn>
                <a:cxn ang="0">
                  <a:pos x="546" y="0"/>
                </a:cxn>
                <a:cxn ang="0">
                  <a:pos x="612" y="0"/>
                </a:cxn>
                <a:cxn ang="0">
                  <a:pos x="639" y="0"/>
                </a:cxn>
                <a:cxn ang="0">
                  <a:pos x="708" y="8"/>
                </a:cxn>
                <a:cxn ang="0">
                  <a:pos x="781" y="3"/>
                </a:cxn>
                <a:cxn ang="0">
                  <a:pos x="867" y="5"/>
                </a:cxn>
                <a:cxn ang="0">
                  <a:pos x="887" y="5"/>
                </a:cxn>
                <a:cxn ang="0">
                  <a:pos x="966" y="17"/>
                </a:cxn>
                <a:cxn ang="0">
                  <a:pos x="1007" y="17"/>
                </a:cxn>
                <a:cxn ang="0">
                  <a:pos x="1086" y="15"/>
                </a:cxn>
                <a:cxn ang="0">
                  <a:pos x="1143" y="65"/>
                </a:cxn>
                <a:cxn ang="0">
                  <a:pos x="1128" y="129"/>
                </a:cxn>
                <a:cxn ang="0">
                  <a:pos x="1093" y="184"/>
                </a:cxn>
                <a:cxn ang="0">
                  <a:pos x="1025" y="227"/>
                </a:cxn>
                <a:cxn ang="0">
                  <a:pos x="956" y="249"/>
                </a:cxn>
                <a:cxn ang="0">
                  <a:pos x="880" y="268"/>
                </a:cxn>
                <a:cxn ang="0">
                  <a:pos x="877" y="335"/>
                </a:cxn>
                <a:cxn ang="0">
                  <a:pos x="813" y="375"/>
                </a:cxn>
                <a:cxn ang="0">
                  <a:pos x="762" y="397"/>
                </a:cxn>
                <a:cxn ang="0">
                  <a:pos x="695" y="455"/>
                </a:cxn>
                <a:cxn ang="0">
                  <a:pos x="565" y="533"/>
                </a:cxn>
                <a:cxn ang="0">
                  <a:pos x="470" y="573"/>
                </a:cxn>
                <a:cxn ang="0">
                  <a:pos x="447" y="573"/>
                </a:cxn>
                <a:cxn ang="0">
                  <a:pos x="386" y="626"/>
                </a:cxn>
                <a:cxn ang="0">
                  <a:pos x="339" y="614"/>
                </a:cxn>
                <a:cxn ang="0">
                  <a:pos x="273" y="643"/>
                </a:cxn>
                <a:cxn ang="0">
                  <a:pos x="199" y="662"/>
                </a:cxn>
                <a:cxn ang="0">
                  <a:pos x="162" y="659"/>
                </a:cxn>
                <a:cxn ang="0">
                  <a:pos x="129" y="628"/>
                </a:cxn>
                <a:cxn ang="0">
                  <a:pos x="114" y="588"/>
                </a:cxn>
                <a:cxn ang="0">
                  <a:pos x="72" y="576"/>
                </a:cxn>
                <a:cxn ang="0">
                  <a:pos x="50" y="538"/>
                </a:cxn>
                <a:cxn ang="0">
                  <a:pos x="0" y="505"/>
                </a:cxn>
                <a:cxn ang="0">
                  <a:pos x="30" y="440"/>
                </a:cxn>
                <a:cxn ang="0">
                  <a:pos x="40" y="390"/>
                </a:cxn>
                <a:cxn ang="0">
                  <a:pos x="85" y="357"/>
                </a:cxn>
                <a:cxn ang="0">
                  <a:pos x="104" y="299"/>
                </a:cxn>
                <a:cxn ang="0">
                  <a:pos x="155" y="308"/>
                </a:cxn>
                <a:cxn ang="0">
                  <a:pos x="206" y="270"/>
                </a:cxn>
                <a:cxn ang="0">
                  <a:pos x="259" y="240"/>
                </a:cxn>
                <a:cxn ang="0">
                  <a:pos x="305" y="196"/>
                </a:cxn>
                <a:cxn ang="0">
                  <a:pos x="256" y="151"/>
                </a:cxn>
                <a:cxn ang="0">
                  <a:pos x="285" y="108"/>
                </a:cxn>
                <a:cxn ang="0">
                  <a:pos x="285" y="43"/>
                </a:cxn>
                <a:cxn ang="0">
                  <a:pos x="278" y="35"/>
                </a:cxn>
              </a:cxnLst>
              <a:rect l="0" t="0" r="r" b="b"/>
              <a:pathLst>
                <a:path w="1166" h="663">
                  <a:moveTo>
                    <a:pt x="276" y="34"/>
                  </a:moveTo>
                  <a:lnTo>
                    <a:pt x="295" y="34"/>
                  </a:lnTo>
                  <a:lnTo>
                    <a:pt x="298" y="34"/>
                  </a:lnTo>
                  <a:lnTo>
                    <a:pt x="323" y="34"/>
                  </a:lnTo>
                  <a:lnTo>
                    <a:pt x="327" y="34"/>
                  </a:lnTo>
                  <a:lnTo>
                    <a:pt x="349" y="55"/>
                  </a:lnTo>
                  <a:lnTo>
                    <a:pt x="384" y="67"/>
                  </a:lnTo>
                  <a:lnTo>
                    <a:pt x="393" y="61"/>
                  </a:lnTo>
                  <a:lnTo>
                    <a:pt x="418" y="48"/>
                  </a:lnTo>
                  <a:lnTo>
                    <a:pt x="428" y="48"/>
                  </a:lnTo>
                  <a:lnTo>
                    <a:pt x="445" y="46"/>
                  </a:lnTo>
                  <a:lnTo>
                    <a:pt x="464" y="24"/>
                  </a:lnTo>
                  <a:lnTo>
                    <a:pt x="489" y="8"/>
                  </a:lnTo>
                  <a:lnTo>
                    <a:pt x="501" y="5"/>
                  </a:lnTo>
                  <a:lnTo>
                    <a:pt x="514" y="0"/>
                  </a:lnTo>
                  <a:lnTo>
                    <a:pt x="521" y="0"/>
                  </a:lnTo>
                  <a:lnTo>
                    <a:pt x="543" y="0"/>
                  </a:lnTo>
                  <a:lnTo>
                    <a:pt x="546" y="0"/>
                  </a:lnTo>
                  <a:lnTo>
                    <a:pt x="575" y="0"/>
                  </a:lnTo>
                  <a:lnTo>
                    <a:pt x="603" y="0"/>
                  </a:lnTo>
                  <a:lnTo>
                    <a:pt x="612" y="0"/>
                  </a:lnTo>
                  <a:lnTo>
                    <a:pt x="619" y="0"/>
                  </a:lnTo>
                  <a:lnTo>
                    <a:pt x="632" y="0"/>
                  </a:lnTo>
                  <a:lnTo>
                    <a:pt x="639" y="0"/>
                  </a:lnTo>
                  <a:lnTo>
                    <a:pt x="680" y="8"/>
                  </a:lnTo>
                  <a:lnTo>
                    <a:pt x="702" y="8"/>
                  </a:lnTo>
                  <a:lnTo>
                    <a:pt x="708" y="8"/>
                  </a:lnTo>
                  <a:lnTo>
                    <a:pt x="724" y="8"/>
                  </a:lnTo>
                  <a:lnTo>
                    <a:pt x="779" y="3"/>
                  </a:lnTo>
                  <a:lnTo>
                    <a:pt x="781" y="3"/>
                  </a:lnTo>
                  <a:lnTo>
                    <a:pt x="816" y="3"/>
                  </a:lnTo>
                  <a:lnTo>
                    <a:pt x="845" y="5"/>
                  </a:lnTo>
                  <a:lnTo>
                    <a:pt x="867" y="5"/>
                  </a:lnTo>
                  <a:lnTo>
                    <a:pt x="870" y="5"/>
                  </a:lnTo>
                  <a:lnTo>
                    <a:pt x="882" y="5"/>
                  </a:lnTo>
                  <a:lnTo>
                    <a:pt x="887" y="5"/>
                  </a:lnTo>
                  <a:lnTo>
                    <a:pt x="909" y="5"/>
                  </a:lnTo>
                  <a:lnTo>
                    <a:pt x="921" y="22"/>
                  </a:lnTo>
                  <a:lnTo>
                    <a:pt x="966" y="17"/>
                  </a:lnTo>
                  <a:lnTo>
                    <a:pt x="968" y="17"/>
                  </a:lnTo>
                  <a:lnTo>
                    <a:pt x="990" y="17"/>
                  </a:lnTo>
                  <a:lnTo>
                    <a:pt x="1007" y="17"/>
                  </a:lnTo>
                  <a:lnTo>
                    <a:pt x="1047" y="15"/>
                  </a:lnTo>
                  <a:lnTo>
                    <a:pt x="1064" y="15"/>
                  </a:lnTo>
                  <a:lnTo>
                    <a:pt x="1086" y="15"/>
                  </a:lnTo>
                  <a:lnTo>
                    <a:pt x="1099" y="34"/>
                  </a:lnTo>
                  <a:lnTo>
                    <a:pt x="1125" y="48"/>
                  </a:lnTo>
                  <a:lnTo>
                    <a:pt x="1143" y="65"/>
                  </a:lnTo>
                  <a:lnTo>
                    <a:pt x="1165" y="82"/>
                  </a:lnTo>
                  <a:lnTo>
                    <a:pt x="1162" y="94"/>
                  </a:lnTo>
                  <a:lnTo>
                    <a:pt x="1128" y="129"/>
                  </a:lnTo>
                  <a:lnTo>
                    <a:pt x="1133" y="144"/>
                  </a:lnTo>
                  <a:lnTo>
                    <a:pt x="1115" y="170"/>
                  </a:lnTo>
                  <a:lnTo>
                    <a:pt x="1093" y="184"/>
                  </a:lnTo>
                  <a:lnTo>
                    <a:pt x="1064" y="191"/>
                  </a:lnTo>
                  <a:lnTo>
                    <a:pt x="1047" y="213"/>
                  </a:lnTo>
                  <a:lnTo>
                    <a:pt x="1025" y="227"/>
                  </a:lnTo>
                  <a:lnTo>
                    <a:pt x="997" y="227"/>
                  </a:lnTo>
                  <a:lnTo>
                    <a:pt x="966" y="242"/>
                  </a:lnTo>
                  <a:lnTo>
                    <a:pt x="956" y="249"/>
                  </a:lnTo>
                  <a:lnTo>
                    <a:pt x="938" y="264"/>
                  </a:lnTo>
                  <a:lnTo>
                    <a:pt x="909" y="264"/>
                  </a:lnTo>
                  <a:lnTo>
                    <a:pt x="880" y="268"/>
                  </a:lnTo>
                  <a:lnTo>
                    <a:pt x="889" y="285"/>
                  </a:lnTo>
                  <a:lnTo>
                    <a:pt x="877" y="314"/>
                  </a:lnTo>
                  <a:lnTo>
                    <a:pt x="877" y="335"/>
                  </a:lnTo>
                  <a:lnTo>
                    <a:pt x="870" y="350"/>
                  </a:lnTo>
                  <a:lnTo>
                    <a:pt x="838" y="361"/>
                  </a:lnTo>
                  <a:lnTo>
                    <a:pt x="813" y="375"/>
                  </a:lnTo>
                  <a:lnTo>
                    <a:pt x="797" y="375"/>
                  </a:lnTo>
                  <a:lnTo>
                    <a:pt x="774" y="400"/>
                  </a:lnTo>
                  <a:lnTo>
                    <a:pt x="762" y="397"/>
                  </a:lnTo>
                  <a:lnTo>
                    <a:pt x="740" y="397"/>
                  </a:lnTo>
                  <a:lnTo>
                    <a:pt x="711" y="437"/>
                  </a:lnTo>
                  <a:lnTo>
                    <a:pt x="695" y="455"/>
                  </a:lnTo>
                  <a:lnTo>
                    <a:pt x="676" y="474"/>
                  </a:lnTo>
                  <a:lnTo>
                    <a:pt x="639" y="499"/>
                  </a:lnTo>
                  <a:lnTo>
                    <a:pt x="565" y="533"/>
                  </a:lnTo>
                  <a:lnTo>
                    <a:pt x="514" y="554"/>
                  </a:lnTo>
                  <a:lnTo>
                    <a:pt x="492" y="573"/>
                  </a:lnTo>
                  <a:lnTo>
                    <a:pt x="470" y="573"/>
                  </a:lnTo>
                  <a:lnTo>
                    <a:pt x="457" y="573"/>
                  </a:lnTo>
                  <a:lnTo>
                    <a:pt x="445" y="573"/>
                  </a:lnTo>
                  <a:lnTo>
                    <a:pt x="447" y="573"/>
                  </a:lnTo>
                  <a:lnTo>
                    <a:pt x="428" y="607"/>
                  </a:lnTo>
                  <a:lnTo>
                    <a:pt x="403" y="626"/>
                  </a:lnTo>
                  <a:lnTo>
                    <a:pt x="386" y="626"/>
                  </a:lnTo>
                  <a:lnTo>
                    <a:pt x="381" y="626"/>
                  </a:lnTo>
                  <a:lnTo>
                    <a:pt x="349" y="619"/>
                  </a:lnTo>
                  <a:lnTo>
                    <a:pt x="339" y="614"/>
                  </a:lnTo>
                  <a:lnTo>
                    <a:pt x="323" y="614"/>
                  </a:lnTo>
                  <a:lnTo>
                    <a:pt x="301" y="635"/>
                  </a:lnTo>
                  <a:lnTo>
                    <a:pt x="273" y="643"/>
                  </a:lnTo>
                  <a:lnTo>
                    <a:pt x="241" y="640"/>
                  </a:lnTo>
                  <a:lnTo>
                    <a:pt x="215" y="662"/>
                  </a:lnTo>
                  <a:lnTo>
                    <a:pt x="199" y="662"/>
                  </a:lnTo>
                  <a:lnTo>
                    <a:pt x="180" y="653"/>
                  </a:lnTo>
                  <a:lnTo>
                    <a:pt x="165" y="653"/>
                  </a:lnTo>
                  <a:lnTo>
                    <a:pt x="162" y="659"/>
                  </a:lnTo>
                  <a:lnTo>
                    <a:pt x="139" y="662"/>
                  </a:lnTo>
                  <a:lnTo>
                    <a:pt x="121" y="647"/>
                  </a:lnTo>
                  <a:lnTo>
                    <a:pt x="129" y="628"/>
                  </a:lnTo>
                  <a:lnTo>
                    <a:pt x="139" y="616"/>
                  </a:lnTo>
                  <a:lnTo>
                    <a:pt x="136" y="603"/>
                  </a:lnTo>
                  <a:lnTo>
                    <a:pt x="114" y="588"/>
                  </a:lnTo>
                  <a:lnTo>
                    <a:pt x="89" y="588"/>
                  </a:lnTo>
                  <a:lnTo>
                    <a:pt x="82" y="588"/>
                  </a:lnTo>
                  <a:lnTo>
                    <a:pt x="72" y="576"/>
                  </a:lnTo>
                  <a:lnTo>
                    <a:pt x="65" y="554"/>
                  </a:lnTo>
                  <a:lnTo>
                    <a:pt x="62" y="552"/>
                  </a:lnTo>
                  <a:lnTo>
                    <a:pt x="50" y="538"/>
                  </a:lnTo>
                  <a:lnTo>
                    <a:pt x="47" y="538"/>
                  </a:lnTo>
                  <a:lnTo>
                    <a:pt x="22" y="533"/>
                  </a:lnTo>
                  <a:lnTo>
                    <a:pt x="0" y="505"/>
                  </a:lnTo>
                  <a:lnTo>
                    <a:pt x="37" y="478"/>
                  </a:lnTo>
                  <a:lnTo>
                    <a:pt x="25" y="459"/>
                  </a:lnTo>
                  <a:lnTo>
                    <a:pt x="30" y="440"/>
                  </a:lnTo>
                  <a:lnTo>
                    <a:pt x="37" y="425"/>
                  </a:lnTo>
                  <a:lnTo>
                    <a:pt x="62" y="425"/>
                  </a:lnTo>
                  <a:lnTo>
                    <a:pt x="40" y="390"/>
                  </a:lnTo>
                  <a:lnTo>
                    <a:pt x="47" y="366"/>
                  </a:lnTo>
                  <a:lnTo>
                    <a:pt x="69" y="361"/>
                  </a:lnTo>
                  <a:lnTo>
                    <a:pt x="85" y="357"/>
                  </a:lnTo>
                  <a:lnTo>
                    <a:pt x="101" y="332"/>
                  </a:lnTo>
                  <a:lnTo>
                    <a:pt x="101" y="311"/>
                  </a:lnTo>
                  <a:lnTo>
                    <a:pt x="104" y="299"/>
                  </a:lnTo>
                  <a:lnTo>
                    <a:pt x="123" y="323"/>
                  </a:lnTo>
                  <a:lnTo>
                    <a:pt x="139" y="323"/>
                  </a:lnTo>
                  <a:lnTo>
                    <a:pt x="155" y="308"/>
                  </a:lnTo>
                  <a:lnTo>
                    <a:pt x="145" y="280"/>
                  </a:lnTo>
                  <a:lnTo>
                    <a:pt x="169" y="273"/>
                  </a:lnTo>
                  <a:lnTo>
                    <a:pt x="206" y="270"/>
                  </a:lnTo>
                  <a:lnTo>
                    <a:pt x="229" y="258"/>
                  </a:lnTo>
                  <a:lnTo>
                    <a:pt x="244" y="240"/>
                  </a:lnTo>
                  <a:lnTo>
                    <a:pt x="259" y="240"/>
                  </a:lnTo>
                  <a:lnTo>
                    <a:pt x="281" y="240"/>
                  </a:lnTo>
                  <a:lnTo>
                    <a:pt x="308" y="215"/>
                  </a:lnTo>
                  <a:lnTo>
                    <a:pt x="305" y="196"/>
                  </a:lnTo>
                  <a:lnTo>
                    <a:pt x="278" y="170"/>
                  </a:lnTo>
                  <a:lnTo>
                    <a:pt x="266" y="160"/>
                  </a:lnTo>
                  <a:lnTo>
                    <a:pt x="256" y="151"/>
                  </a:lnTo>
                  <a:lnTo>
                    <a:pt x="263" y="129"/>
                  </a:lnTo>
                  <a:lnTo>
                    <a:pt x="266" y="108"/>
                  </a:lnTo>
                  <a:lnTo>
                    <a:pt x="285" y="108"/>
                  </a:lnTo>
                  <a:lnTo>
                    <a:pt x="285" y="86"/>
                  </a:lnTo>
                  <a:lnTo>
                    <a:pt x="281" y="55"/>
                  </a:lnTo>
                  <a:lnTo>
                    <a:pt x="285" y="43"/>
                  </a:lnTo>
                  <a:lnTo>
                    <a:pt x="295" y="39"/>
                  </a:lnTo>
                  <a:lnTo>
                    <a:pt x="285" y="35"/>
                  </a:lnTo>
                  <a:lnTo>
                    <a:pt x="278" y="35"/>
                  </a:lnTo>
                  <a:lnTo>
                    <a:pt x="276" y="3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4" name="Freeform 25"/>
            <p:cNvSpPr>
              <a:spLocks/>
            </p:cNvSpPr>
            <p:nvPr/>
          </p:nvSpPr>
          <p:spPr bwMode="auto">
            <a:xfrm>
              <a:off x="2387" y="1838"/>
              <a:ext cx="1021" cy="375"/>
            </a:xfrm>
            <a:custGeom>
              <a:avLst/>
              <a:gdLst/>
              <a:ahLst/>
              <a:cxnLst>
                <a:cxn ang="0">
                  <a:pos x="219" y="18"/>
                </a:cxn>
                <a:cxn ang="0">
                  <a:pos x="321" y="36"/>
                </a:cxn>
                <a:cxn ang="0">
                  <a:pos x="374" y="20"/>
                </a:cxn>
                <a:cxn ang="0">
                  <a:pos x="444" y="26"/>
                </a:cxn>
                <a:cxn ang="0">
                  <a:pos x="497" y="36"/>
                </a:cxn>
                <a:cxn ang="0">
                  <a:pos x="523" y="36"/>
                </a:cxn>
                <a:cxn ang="0">
                  <a:pos x="559" y="26"/>
                </a:cxn>
                <a:cxn ang="0">
                  <a:pos x="565" y="18"/>
                </a:cxn>
                <a:cxn ang="0">
                  <a:pos x="612" y="0"/>
                </a:cxn>
                <a:cxn ang="0">
                  <a:pos x="644" y="28"/>
                </a:cxn>
                <a:cxn ang="0">
                  <a:pos x="664" y="18"/>
                </a:cxn>
                <a:cxn ang="0">
                  <a:pos x="699" y="46"/>
                </a:cxn>
                <a:cxn ang="0">
                  <a:pos x="769" y="43"/>
                </a:cxn>
                <a:cxn ang="0">
                  <a:pos x="835" y="101"/>
                </a:cxn>
                <a:cxn ang="0">
                  <a:pos x="973" y="275"/>
                </a:cxn>
                <a:cxn ang="0">
                  <a:pos x="1020" y="342"/>
                </a:cxn>
                <a:cxn ang="0">
                  <a:pos x="980" y="373"/>
                </a:cxn>
                <a:cxn ang="0">
                  <a:pos x="902" y="372"/>
                </a:cxn>
                <a:cxn ang="0">
                  <a:pos x="859" y="361"/>
                </a:cxn>
                <a:cxn ang="0">
                  <a:pos x="821" y="315"/>
                </a:cxn>
                <a:cxn ang="0">
                  <a:pos x="767" y="303"/>
                </a:cxn>
                <a:cxn ang="0">
                  <a:pos x="670" y="303"/>
                </a:cxn>
                <a:cxn ang="0">
                  <a:pos x="602" y="295"/>
                </a:cxn>
                <a:cxn ang="0">
                  <a:pos x="562" y="303"/>
                </a:cxn>
                <a:cxn ang="0">
                  <a:pos x="502" y="300"/>
                </a:cxn>
                <a:cxn ang="0">
                  <a:pos x="440" y="295"/>
                </a:cxn>
                <a:cxn ang="0">
                  <a:pos x="401" y="312"/>
                </a:cxn>
                <a:cxn ang="0">
                  <a:pos x="368" y="295"/>
                </a:cxn>
                <a:cxn ang="0">
                  <a:pos x="318" y="284"/>
                </a:cxn>
                <a:cxn ang="0">
                  <a:pos x="268" y="284"/>
                </a:cxn>
                <a:cxn ang="0">
                  <a:pos x="234" y="300"/>
                </a:cxn>
                <a:cxn ang="0">
                  <a:pos x="194" y="298"/>
                </a:cxn>
                <a:cxn ang="0">
                  <a:pos x="212" y="312"/>
                </a:cxn>
                <a:cxn ang="0">
                  <a:pos x="154" y="341"/>
                </a:cxn>
                <a:cxn ang="0">
                  <a:pos x="91" y="357"/>
                </a:cxn>
                <a:cxn ang="0">
                  <a:pos x="53" y="335"/>
                </a:cxn>
                <a:cxn ang="0">
                  <a:pos x="14" y="338"/>
                </a:cxn>
                <a:cxn ang="0">
                  <a:pos x="1" y="319"/>
                </a:cxn>
                <a:cxn ang="0">
                  <a:pos x="12" y="267"/>
                </a:cxn>
                <a:cxn ang="0">
                  <a:pos x="71" y="214"/>
                </a:cxn>
                <a:cxn ang="0">
                  <a:pos x="100" y="202"/>
                </a:cxn>
                <a:cxn ang="0">
                  <a:pos x="107" y="143"/>
                </a:cxn>
                <a:cxn ang="0">
                  <a:pos x="152" y="109"/>
                </a:cxn>
                <a:cxn ang="0">
                  <a:pos x="156" y="63"/>
                </a:cxn>
                <a:cxn ang="0">
                  <a:pos x="185" y="28"/>
                </a:cxn>
              </a:cxnLst>
              <a:rect l="0" t="0" r="r" b="b"/>
              <a:pathLst>
                <a:path w="1021" h="374">
                  <a:moveTo>
                    <a:pt x="197" y="28"/>
                  </a:moveTo>
                  <a:lnTo>
                    <a:pt x="203" y="18"/>
                  </a:lnTo>
                  <a:lnTo>
                    <a:pt x="219" y="18"/>
                  </a:lnTo>
                  <a:lnTo>
                    <a:pt x="248" y="18"/>
                  </a:lnTo>
                  <a:lnTo>
                    <a:pt x="317" y="36"/>
                  </a:lnTo>
                  <a:lnTo>
                    <a:pt x="321" y="36"/>
                  </a:lnTo>
                  <a:lnTo>
                    <a:pt x="335" y="36"/>
                  </a:lnTo>
                  <a:lnTo>
                    <a:pt x="371" y="20"/>
                  </a:lnTo>
                  <a:lnTo>
                    <a:pt x="374" y="20"/>
                  </a:lnTo>
                  <a:lnTo>
                    <a:pt x="397" y="36"/>
                  </a:lnTo>
                  <a:lnTo>
                    <a:pt x="421" y="31"/>
                  </a:lnTo>
                  <a:lnTo>
                    <a:pt x="444" y="26"/>
                  </a:lnTo>
                  <a:lnTo>
                    <a:pt x="462" y="36"/>
                  </a:lnTo>
                  <a:lnTo>
                    <a:pt x="476" y="36"/>
                  </a:lnTo>
                  <a:lnTo>
                    <a:pt x="497" y="36"/>
                  </a:lnTo>
                  <a:lnTo>
                    <a:pt x="505" y="36"/>
                  </a:lnTo>
                  <a:lnTo>
                    <a:pt x="518" y="36"/>
                  </a:lnTo>
                  <a:lnTo>
                    <a:pt x="523" y="36"/>
                  </a:lnTo>
                  <a:lnTo>
                    <a:pt x="548" y="31"/>
                  </a:lnTo>
                  <a:lnTo>
                    <a:pt x="556" y="28"/>
                  </a:lnTo>
                  <a:lnTo>
                    <a:pt x="559" y="26"/>
                  </a:lnTo>
                  <a:lnTo>
                    <a:pt x="556" y="26"/>
                  </a:lnTo>
                  <a:lnTo>
                    <a:pt x="559" y="22"/>
                  </a:lnTo>
                  <a:lnTo>
                    <a:pt x="565" y="18"/>
                  </a:lnTo>
                  <a:lnTo>
                    <a:pt x="587" y="11"/>
                  </a:lnTo>
                  <a:lnTo>
                    <a:pt x="601" y="1"/>
                  </a:lnTo>
                  <a:lnTo>
                    <a:pt x="612" y="0"/>
                  </a:lnTo>
                  <a:lnTo>
                    <a:pt x="621" y="9"/>
                  </a:lnTo>
                  <a:lnTo>
                    <a:pt x="631" y="23"/>
                  </a:lnTo>
                  <a:lnTo>
                    <a:pt x="644" y="28"/>
                  </a:lnTo>
                  <a:lnTo>
                    <a:pt x="652" y="20"/>
                  </a:lnTo>
                  <a:lnTo>
                    <a:pt x="662" y="12"/>
                  </a:lnTo>
                  <a:lnTo>
                    <a:pt x="664" y="18"/>
                  </a:lnTo>
                  <a:lnTo>
                    <a:pt x="664" y="23"/>
                  </a:lnTo>
                  <a:lnTo>
                    <a:pt x="685" y="46"/>
                  </a:lnTo>
                  <a:lnTo>
                    <a:pt x="699" y="46"/>
                  </a:lnTo>
                  <a:lnTo>
                    <a:pt x="738" y="51"/>
                  </a:lnTo>
                  <a:lnTo>
                    <a:pt x="767" y="43"/>
                  </a:lnTo>
                  <a:lnTo>
                    <a:pt x="769" y="43"/>
                  </a:lnTo>
                  <a:lnTo>
                    <a:pt x="779" y="43"/>
                  </a:lnTo>
                  <a:lnTo>
                    <a:pt x="810" y="66"/>
                  </a:lnTo>
                  <a:lnTo>
                    <a:pt x="835" y="101"/>
                  </a:lnTo>
                  <a:lnTo>
                    <a:pt x="887" y="174"/>
                  </a:lnTo>
                  <a:lnTo>
                    <a:pt x="926" y="219"/>
                  </a:lnTo>
                  <a:lnTo>
                    <a:pt x="973" y="275"/>
                  </a:lnTo>
                  <a:lnTo>
                    <a:pt x="996" y="308"/>
                  </a:lnTo>
                  <a:lnTo>
                    <a:pt x="1017" y="329"/>
                  </a:lnTo>
                  <a:lnTo>
                    <a:pt x="1020" y="342"/>
                  </a:lnTo>
                  <a:lnTo>
                    <a:pt x="1014" y="357"/>
                  </a:lnTo>
                  <a:lnTo>
                    <a:pt x="996" y="372"/>
                  </a:lnTo>
                  <a:lnTo>
                    <a:pt x="980" y="373"/>
                  </a:lnTo>
                  <a:lnTo>
                    <a:pt x="962" y="372"/>
                  </a:lnTo>
                  <a:lnTo>
                    <a:pt x="923" y="372"/>
                  </a:lnTo>
                  <a:lnTo>
                    <a:pt x="902" y="372"/>
                  </a:lnTo>
                  <a:lnTo>
                    <a:pt x="886" y="373"/>
                  </a:lnTo>
                  <a:lnTo>
                    <a:pt x="871" y="372"/>
                  </a:lnTo>
                  <a:lnTo>
                    <a:pt x="859" y="361"/>
                  </a:lnTo>
                  <a:lnTo>
                    <a:pt x="850" y="346"/>
                  </a:lnTo>
                  <a:lnTo>
                    <a:pt x="837" y="338"/>
                  </a:lnTo>
                  <a:lnTo>
                    <a:pt x="821" y="315"/>
                  </a:lnTo>
                  <a:lnTo>
                    <a:pt x="808" y="303"/>
                  </a:lnTo>
                  <a:lnTo>
                    <a:pt x="789" y="300"/>
                  </a:lnTo>
                  <a:lnTo>
                    <a:pt x="767" y="303"/>
                  </a:lnTo>
                  <a:lnTo>
                    <a:pt x="727" y="303"/>
                  </a:lnTo>
                  <a:lnTo>
                    <a:pt x="700" y="303"/>
                  </a:lnTo>
                  <a:lnTo>
                    <a:pt x="670" y="303"/>
                  </a:lnTo>
                  <a:lnTo>
                    <a:pt x="641" y="308"/>
                  </a:lnTo>
                  <a:lnTo>
                    <a:pt x="620" y="295"/>
                  </a:lnTo>
                  <a:lnTo>
                    <a:pt x="602" y="295"/>
                  </a:lnTo>
                  <a:lnTo>
                    <a:pt x="603" y="303"/>
                  </a:lnTo>
                  <a:lnTo>
                    <a:pt x="588" y="306"/>
                  </a:lnTo>
                  <a:lnTo>
                    <a:pt x="562" y="303"/>
                  </a:lnTo>
                  <a:lnTo>
                    <a:pt x="536" y="303"/>
                  </a:lnTo>
                  <a:lnTo>
                    <a:pt x="515" y="303"/>
                  </a:lnTo>
                  <a:lnTo>
                    <a:pt x="502" y="300"/>
                  </a:lnTo>
                  <a:lnTo>
                    <a:pt x="490" y="298"/>
                  </a:lnTo>
                  <a:lnTo>
                    <a:pt x="465" y="295"/>
                  </a:lnTo>
                  <a:lnTo>
                    <a:pt x="440" y="295"/>
                  </a:lnTo>
                  <a:lnTo>
                    <a:pt x="429" y="295"/>
                  </a:lnTo>
                  <a:lnTo>
                    <a:pt x="418" y="311"/>
                  </a:lnTo>
                  <a:lnTo>
                    <a:pt x="401" y="312"/>
                  </a:lnTo>
                  <a:lnTo>
                    <a:pt x="388" y="303"/>
                  </a:lnTo>
                  <a:lnTo>
                    <a:pt x="388" y="298"/>
                  </a:lnTo>
                  <a:lnTo>
                    <a:pt x="368" y="295"/>
                  </a:lnTo>
                  <a:lnTo>
                    <a:pt x="358" y="295"/>
                  </a:lnTo>
                  <a:lnTo>
                    <a:pt x="340" y="284"/>
                  </a:lnTo>
                  <a:lnTo>
                    <a:pt x="318" y="284"/>
                  </a:lnTo>
                  <a:lnTo>
                    <a:pt x="298" y="284"/>
                  </a:lnTo>
                  <a:lnTo>
                    <a:pt x="285" y="284"/>
                  </a:lnTo>
                  <a:lnTo>
                    <a:pt x="268" y="284"/>
                  </a:lnTo>
                  <a:lnTo>
                    <a:pt x="251" y="283"/>
                  </a:lnTo>
                  <a:lnTo>
                    <a:pt x="244" y="298"/>
                  </a:lnTo>
                  <a:lnTo>
                    <a:pt x="234" y="300"/>
                  </a:lnTo>
                  <a:lnTo>
                    <a:pt x="221" y="298"/>
                  </a:lnTo>
                  <a:lnTo>
                    <a:pt x="203" y="294"/>
                  </a:lnTo>
                  <a:lnTo>
                    <a:pt x="194" y="298"/>
                  </a:lnTo>
                  <a:lnTo>
                    <a:pt x="202" y="306"/>
                  </a:lnTo>
                  <a:lnTo>
                    <a:pt x="209" y="310"/>
                  </a:lnTo>
                  <a:lnTo>
                    <a:pt x="212" y="312"/>
                  </a:lnTo>
                  <a:lnTo>
                    <a:pt x="199" y="316"/>
                  </a:lnTo>
                  <a:lnTo>
                    <a:pt x="177" y="320"/>
                  </a:lnTo>
                  <a:lnTo>
                    <a:pt x="154" y="341"/>
                  </a:lnTo>
                  <a:lnTo>
                    <a:pt x="125" y="351"/>
                  </a:lnTo>
                  <a:lnTo>
                    <a:pt x="104" y="358"/>
                  </a:lnTo>
                  <a:lnTo>
                    <a:pt x="91" y="357"/>
                  </a:lnTo>
                  <a:lnTo>
                    <a:pt x="78" y="341"/>
                  </a:lnTo>
                  <a:lnTo>
                    <a:pt x="71" y="338"/>
                  </a:lnTo>
                  <a:lnTo>
                    <a:pt x="53" y="335"/>
                  </a:lnTo>
                  <a:lnTo>
                    <a:pt x="50" y="335"/>
                  </a:lnTo>
                  <a:lnTo>
                    <a:pt x="28" y="335"/>
                  </a:lnTo>
                  <a:lnTo>
                    <a:pt x="14" y="338"/>
                  </a:lnTo>
                  <a:lnTo>
                    <a:pt x="3" y="335"/>
                  </a:lnTo>
                  <a:lnTo>
                    <a:pt x="0" y="334"/>
                  </a:lnTo>
                  <a:lnTo>
                    <a:pt x="1" y="319"/>
                  </a:lnTo>
                  <a:lnTo>
                    <a:pt x="7" y="303"/>
                  </a:lnTo>
                  <a:lnTo>
                    <a:pt x="7" y="277"/>
                  </a:lnTo>
                  <a:lnTo>
                    <a:pt x="12" y="267"/>
                  </a:lnTo>
                  <a:lnTo>
                    <a:pt x="28" y="265"/>
                  </a:lnTo>
                  <a:lnTo>
                    <a:pt x="53" y="237"/>
                  </a:lnTo>
                  <a:lnTo>
                    <a:pt x="71" y="214"/>
                  </a:lnTo>
                  <a:lnTo>
                    <a:pt x="84" y="214"/>
                  </a:lnTo>
                  <a:lnTo>
                    <a:pt x="97" y="214"/>
                  </a:lnTo>
                  <a:lnTo>
                    <a:pt x="100" y="202"/>
                  </a:lnTo>
                  <a:lnTo>
                    <a:pt x="100" y="183"/>
                  </a:lnTo>
                  <a:lnTo>
                    <a:pt x="100" y="162"/>
                  </a:lnTo>
                  <a:lnTo>
                    <a:pt x="107" y="143"/>
                  </a:lnTo>
                  <a:lnTo>
                    <a:pt x="120" y="131"/>
                  </a:lnTo>
                  <a:lnTo>
                    <a:pt x="138" y="120"/>
                  </a:lnTo>
                  <a:lnTo>
                    <a:pt x="152" y="109"/>
                  </a:lnTo>
                  <a:lnTo>
                    <a:pt x="162" y="97"/>
                  </a:lnTo>
                  <a:lnTo>
                    <a:pt x="159" y="81"/>
                  </a:lnTo>
                  <a:lnTo>
                    <a:pt x="156" y="63"/>
                  </a:lnTo>
                  <a:lnTo>
                    <a:pt x="166" y="51"/>
                  </a:lnTo>
                  <a:lnTo>
                    <a:pt x="180" y="39"/>
                  </a:lnTo>
                  <a:lnTo>
                    <a:pt x="185" y="28"/>
                  </a:lnTo>
                  <a:lnTo>
                    <a:pt x="191" y="28"/>
                  </a:lnTo>
                  <a:lnTo>
                    <a:pt x="197" y="28"/>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5" name="Freeform 26"/>
            <p:cNvSpPr>
              <a:spLocks/>
            </p:cNvSpPr>
            <p:nvPr/>
          </p:nvSpPr>
          <p:spPr bwMode="auto">
            <a:xfrm>
              <a:off x="1616" y="1838"/>
              <a:ext cx="947" cy="822"/>
            </a:xfrm>
            <a:custGeom>
              <a:avLst/>
              <a:gdLst/>
              <a:ahLst/>
              <a:cxnLst>
                <a:cxn ang="0">
                  <a:pos x="499" y="820"/>
                </a:cxn>
                <a:cxn ang="0">
                  <a:pos x="546" y="774"/>
                </a:cxn>
                <a:cxn ang="0">
                  <a:pos x="542" y="718"/>
                </a:cxn>
                <a:cxn ang="0">
                  <a:pos x="552" y="680"/>
                </a:cxn>
                <a:cxn ang="0">
                  <a:pos x="578" y="649"/>
                </a:cxn>
                <a:cxn ang="0">
                  <a:pos x="596" y="608"/>
                </a:cxn>
                <a:cxn ang="0">
                  <a:pos x="610" y="588"/>
                </a:cxn>
                <a:cxn ang="0">
                  <a:pos x="617" y="612"/>
                </a:cxn>
                <a:cxn ang="0">
                  <a:pos x="667" y="583"/>
                </a:cxn>
                <a:cxn ang="0">
                  <a:pos x="737" y="546"/>
                </a:cxn>
                <a:cxn ang="0">
                  <a:pos x="802" y="496"/>
                </a:cxn>
                <a:cxn ang="0">
                  <a:pos x="777" y="455"/>
                </a:cxn>
                <a:cxn ang="0">
                  <a:pos x="780" y="403"/>
                </a:cxn>
                <a:cxn ang="0">
                  <a:pos x="769" y="291"/>
                </a:cxn>
                <a:cxn ang="0">
                  <a:pos x="816" y="235"/>
                </a:cxn>
                <a:cxn ang="0">
                  <a:pos x="866" y="197"/>
                </a:cxn>
                <a:cxn ang="0">
                  <a:pos x="892" y="128"/>
                </a:cxn>
                <a:cxn ang="0">
                  <a:pos x="939" y="39"/>
                </a:cxn>
                <a:cxn ang="0">
                  <a:pos x="910" y="3"/>
                </a:cxn>
                <a:cxn ang="0">
                  <a:pos x="852" y="11"/>
                </a:cxn>
                <a:cxn ang="0">
                  <a:pos x="802" y="34"/>
                </a:cxn>
                <a:cxn ang="0">
                  <a:pos x="761" y="67"/>
                </a:cxn>
                <a:cxn ang="0">
                  <a:pos x="725" y="103"/>
                </a:cxn>
                <a:cxn ang="0">
                  <a:pos x="745" y="154"/>
                </a:cxn>
                <a:cxn ang="0">
                  <a:pos x="719" y="214"/>
                </a:cxn>
                <a:cxn ang="0">
                  <a:pos x="680" y="223"/>
                </a:cxn>
                <a:cxn ang="0">
                  <a:pos x="658" y="202"/>
                </a:cxn>
                <a:cxn ang="0">
                  <a:pos x="620" y="217"/>
                </a:cxn>
                <a:cxn ang="0">
                  <a:pos x="646" y="251"/>
                </a:cxn>
                <a:cxn ang="0">
                  <a:pos x="636" y="278"/>
                </a:cxn>
                <a:cxn ang="0">
                  <a:pos x="602" y="329"/>
                </a:cxn>
                <a:cxn ang="0">
                  <a:pos x="526" y="383"/>
                </a:cxn>
                <a:cxn ang="0">
                  <a:pos x="488" y="440"/>
                </a:cxn>
                <a:cxn ang="0">
                  <a:pos x="432" y="445"/>
                </a:cxn>
                <a:cxn ang="0">
                  <a:pos x="414" y="378"/>
                </a:cxn>
                <a:cxn ang="0">
                  <a:pos x="384" y="368"/>
                </a:cxn>
                <a:cxn ang="0">
                  <a:pos x="355" y="411"/>
                </a:cxn>
                <a:cxn ang="0">
                  <a:pos x="317" y="440"/>
                </a:cxn>
                <a:cxn ang="0">
                  <a:pos x="212" y="475"/>
                </a:cxn>
                <a:cxn ang="0">
                  <a:pos x="188" y="437"/>
                </a:cxn>
                <a:cxn ang="0">
                  <a:pos x="165" y="414"/>
                </a:cxn>
                <a:cxn ang="0">
                  <a:pos x="120" y="357"/>
                </a:cxn>
                <a:cxn ang="0">
                  <a:pos x="39" y="314"/>
                </a:cxn>
                <a:cxn ang="0">
                  <a:pos x="7" y="314"/>
                </a:cxn>
                <a:cxn ang="0">
                  <a:pos x="12" y="388"/>
                </a:cxn>
                <a:cxn ang="0">
                  <a:pos x="10" y="432"/>
                </a:cxn>
                <a:cxn ang="0">
                  <a:pos x="57" y="440"/>
                </a:cxn>
                <a:cxn ang="0">
                  <a:pos x="91" y="440"/>
                </a:cxn>
                <a:cxn ang="0">
                  <a:pos x="120" y="544"/>
                </a:cxn>
                <a:cxn ang="0">
                  <a:pos x="156" y="557"/>
                </a:cxn>
                <a:cxn ang="0">
                  <a:pos x="196" y="569"/>
                </a:cxn>
                <a:cxn ang="0">
                  <a:pos x="248" y="544"/>
                </a:cxn>
                <a:cxn ang="0">
                  <a:pos x="297" y="529"/>
                </a:cxn>
                <a:cxn ang="0">
                  <a:pos x="342" y="564"/>
                </a:cxn>
                <a:cxn ang="0">
                  <a:pos x="347" y="638"/>
                </a:cxn>
                <a:cxn ang="0">
                  <a:pos x="367" y="700"/>
                </a:cxn>
                <a:cxn ang="0">
                  <a:pos x="373" y="743"/>
                </a:cxn>
                <a:cxn ang="0">
                  <a:pos x="420" y="792"/>
                </a:cxn>
                <a:cxn ang="0">
                  <a:pos x="463" y="815"/>
                </a:cxn>
              </a:cxnLst>
              <a:rect l="0" t="0" r="r" b="b"/>
              <a:pathLst>
                <a:path w="947" h="821">
                  <a:moveTo>
                    <a:pt x="461" y="820"/>
                  </a:moveTo>
                  <a:lnTo>
                    <a:pt x="476" y="820"/>
                  </a:lnTo>
                  <a:lnTo>
                    <a:pt x="499" y="820"/>
                  </a:lnTo>
                  <a:lnTo>
                    <a:pt x="523" y="815"/>
                  </a:lnTo>
                  <a:lnTo>
                    <a:pt x="534" y="800"/>
                  </a:lnTo>
                  <a:lnTo>
                    <a:pt x="546" y="774"/>
                  </a:lnTo>
                  <a:lnTo>
                    <a:pt x="534" y="743"/>
                  </a:lnTo>
                  <a:lnTo>
                    <a:pt x="523" y="726"/>
                  </a:lnTo>
                  <a:lnTo>
                    <a:pt x="542" y="718"/>
                  </a:lnTo>
                  <a:lnTo>
                    <a:pt x="557" y="715"/>
                  </a:lnTo>
                  <a:lnTo>
                    <a:pt x="570" y="692"/>
                  </a:lnTo>
                  <a:lnTo>
                    <a:pt x="552" y="680"/>
                  </a:lnTo>
                  <a:lnTo>
                    <a:pt x="552" y="674"/>
                  </a:lnTo>
                  <a:lnTo>
                    <a:pt x="570" y="661"/>
                  </a:lnTo>
                  <a:lnTo>
                    <a:pt x="578" y="649"/>
                  </a:lnTo>
                  <a:lnTo>
                    <a:pt x="591" y="631"/>
                  </a:lnTo>
                  <a:lnTo>
                    <a:pt x="599" y="620"/>
                  </a:lnTo>
                  <a:lnTo>
                    <a:pt x="596" y="608"/>
                  </a:lnTo>
                  <a:lnTo>
                    <a:pt x="602" y="595"/>
                  </a:lnTo>
                  <a:lnTo>
                    <a:pt x="607" y="588"/>
                  </a:lnTo>
                  <a:lnTo>
                    <a:pt x="610" y="588"/>
                  </a:lnTo>
                  <a:lnTo>
                    <a:pt x="610" y="603"/>
                  </a:lnTo>
                  <a:lnTo>
                    <a:pt x="610" y="606"/>
                  </a:lnTo>
                  <a:lnTo>
                    <a:pt x="617" y="612"/>
                  </a:lnTo>
                  <a:lnTo>
                    <a:pt x="620" y="615"/>
                  </a:lnTo>
                  <a:lnTo>
                    <a:pt x="643" y="612"/>
                  </a:lnTo>
                  <a:lnTo>
                    <a:pt x="667" y="583"/>
                  </a:lnTo>
                  <a:lnTo>
                    <a:pt x="678" y="560"/>
                  </a:lnTo>
                  <a:lnTo>
                    <a:pt x="714" y="560"/>
                  </a:lnTo>
                  <a:lnTo>
                    <a:pt x="737" y="546"/>
                  </a:lnTo>
                  <a:lnTo>
                    <a:pt x="740" y="526"/>
                  </a:lnTo>
                  <a:lnTo>
                    <a:pt x="769" y="526"/>
                  </a:lnTo>
                  <a:lnTo>
                    <a:pt x="802" y="496"/>
                  </a:lnTo>
                  <a:lnTo>
                    <a:pt x="805" y="486"/>
                  </a:lnTo>
                  <a:lnTo>
                    <a:pt x="798" y="483"/>
                  </a:lnTo>
                  <a:lnTo>
                    <a:pt x="777" y="455"/>
                  </a:lnTo>
                  <a:lnTo>
                    <a:pt x="758" y="434"/>
                  </a:lnTo>
                  <a:lnTo>
                    <a:pt x="769" y="403"/>
                  </a:lnTo>
                  <a:lnTo>
                    <a:pt x="780" y="403"/>
                  </a:lnTo>
                  <a:lnTo>
                    <a:pt x="772" y="360"/>
                  </a:lnTo>
                  <a:lnTo>
                    <a:pt x="769" y="329"/>
                  </a:lnTo>
                  <a:lnTo>
                    <a:pt x="769" y="291"/>
                  </a:lnTo>
                  <a:lnTo>
                    <a:pt x="769" y="266"/>
                  </a:lnTo>
                  <a:lnTo>
                    <a:pt x="792" y="251"/>
                  </a:lnTo>
                  <a:lnTo>
                    <a:pt x="816" y="235"/>
                  </a:lnTo>
                  <a:lnTo>
                    <a:pt x="840" y="220"/>
                  </a:lnTo>
                  <a:lnTo>
                    <a:pt x="855" y="202"/>
                  </a:lnTo>
                  <a:lnTo>
                    <a:pt x="866" y="197"/>
                  </a:lnTo>
                  <a:lnTo>
                    <a:pt x="871" y="171"/>
                  </a:lnTo>
                  <a:lnTo>
                    <a:pt x="892" y="146"/>
                  </a:lnTo>
                  <a:lnTo>
                    <a:pt x="892" y="128"/>
                  </a:lnTo>
                  <a:lnTo>
                    <a:pt x="910" y="103"/>
                  </a:lnTo>
                  <a:lnTo>
                    <a:pt x="928" y="82"/>
                  </a:lnTo>
                  <a:lnTo>
                    <a:pt x="939" y="39"/>
                  </a:lnTo>
                  <a:lnTo>
                    <a:pt x="946" y="23"/>
                  </a:lnTo>
                  <a:lnTo>
                    <a:pt x="928" y="13"/>
                  </a:lnTo>
                  <a:lnTo>
                    <a:pt x="910" y="3"/>
                  </a:lnTo>
                  <a:lnTo>
                    <a:pt x="887" y="0"/>
                  </a:lnTo>
                  <a:lnTo>
                    <a:pt x="866" y="8"/>
                  </a:lnTo>
                  <a:lnTo>
                    <a:pt x="852" y="11"/>
                  </a:lnTo>
                  <a:lnTo>
                    <a:pt x="828" y="5"/>
                  </a:lnTo>
                  <a:lnTo>
                    <a:pt x="816" y="13"/>
                  </a:lnTo>
                  <a:lnTo>
                    <a:pt x="802" y="34"/>
                  </a:lnTo>
                  <a:lnTo>
                    <a:pt x="784" y="65"/>
                  </a:lnTo>
                  <a:lnTo>
                    <a:pt x="772" y="67"/>
                  </a:lnTo>
                  <a:lnTo>
                    <a:pt x="761" y="67"/>
                  </a:lnTo>
                  <a:lnTo>
                    <a:pt x="745" y="67"/>
                  </a:lnTo>
                  <a:lnTo>
                    <a:pt x="740" y="80"/>
                  </a:lnTo>
                  <a:lnTo>
                    <a:pt x="725" y="103"/>
                  </a:lnTo>
                  <a:lnTo>
                    <a:pt x="730" y="117"/>
                  </a:lnTo>
                  <a:lnTo>
                    <a:pt x="751" y="134"/>
                  </a:lnTo>
                  <a:lnTo>
                    <a:pt x="745" y="154"/>
                  </a:lnTo>
                  <a:lnTo>
                    <a:pt x="719" y="154"/>
                  </a:lnTo>
                  <a:lnTo>
                    <a:pt x="727" y="174"/>
                  </a:lnTo>
                  <a:lnTo>
                    <a:pt x="719" y="214"/>
                  </a:lnTo>
                  <a:lnTo>
                    <a:pt x="704" y="223"/>
                  </a:lnTo>
                  <a:lnTo>
                    <a:pt x="693" y="223"/>
                  </a:lnTo>
                  <a:lnTo>
                    <a:pt x="680" y="223"/>
                  </a:lnTo>
                  <a:lnTo>
                    <a:pt x="672" y="217"/>
                  </a:lnTo>
                  <a:lnTo>
                    <a:pt x="664" y="202"/>
                  </a:lnTo>
                  <a:lnTo>
                    <a:pt x="658" y="202"/>
                  </a:lnTo>
                  <a:lnTo>
                    <a:pt x="640" y="194"/>
                  </a:lnTo>
                  <a:lnTo>
                    <a:pt x="622" y="194"/>
                  </a:lnTo>
                  <a:lnTo>
                    <a:pt x="620" y="217"/>
                  </a:lnTo>
                  <a:lnTo>
                    <a:pt x="620" y="240"/>
                  </a:lnTo>
                  <a:lnTo>
                    <a:pt x="631" y="243"/>
                  </a:lnTo>
                  <a:lnTo>
                    <a:pt x="646" y="251"/>
                  </a:lnTo>
                  <a:lnTo>
                    <a:pt x="654" y="260"/>
                  </a:lnTo>
                  <a:lnTo>
                    <a:pt x="649" y="271"/>
                  </a:lnTo>
                  <a:lnTo>
                    <a:pt x="636" y="278"/>
                  </a:lnTo>
                  <a:lnTo>
                    <a:pt x="614" y="278"/>
                  </a:lnTo>
                  <a:lnTo>
                    <a:pt x="604" y="297"/>
                  </a:lnTo>
                  <a:lnTo>
                    <a:pt x="602" y="329"/>
                  </a:lnTo>
                  <a:lnTo>
                    <a:pt x="578" y="357"/>
                  </a:lnTo>
                  <a:lnTo>
                    <a:pt x="539" y="383"/>
                  </a:lnTo>
                  <a:lnTo>
                    <a:pt x="526" y="383"/>
                  </a:lnTo>
                  <a:lnTo>
                    <a:pt x="505" y="383"/>
                  </a:lnTo>
                  <a:lnTo>
                    <a:pt x="488" y="417"/>
                  </a:lnTo>
                  <a:lnTo>
                    <a:pt x="488" y="440"/>
                  </a:lnTo>
                  <a:lnTo>
                    <a:pt x="458" y="445"/>
                  </a:lnTo>
                  <a:lnTo>
                    <a:pt x="447" y="445"/>
                  </a:lnTo>
                  <a:lnTo>
                    <a:pt x="432" y="445"/>
                  </a:lnTo>
                  <a:lnTo>
                    <a:pt x="411" y="421"/>
                  </a:lnTo>
                  <a:lnTo>
                    <a:pt x="423" y="397"/>
                  </a:lnTo>
                  <a:lnTo>
                    <a:pt x="414" y="378"/>
                  </a:lnTo>
                  <a:lnTo>
                    <a:pt x="400" y="368"/>
                  </a:lnTo>
                  <a:lnTo>
                    <a:pt x="391" y="368"/>
                  </a:lnTo>
                  <a:lnTo>
                    <a:pt x="384" y="368"/>
                  </a:lnTo>
                  <a:lnTo>
                    <a:pt x="364" y="388"/>
                  </a:lnTo>
                  <a:lnTo>
                    <a:pt x="376" y="406"/>
                  </a:lnTo>
                  <a:lnTo>
                    <a:pt x="355" y="411"/>
                  </a:lnTo>
                  <a:lnTo>
                    <a:pt x="342" y="411"/>
                  </a:lnTo>
                  <a:lnTo>
                    <a:pt x="332" y="426"/>
                  </a:lnTo>
                  <a:lnTo>
                    <a:pt x="317" y="440"/>
                  </a:lnTo>
                  <a:lnTo>
                    <a:pt x="295" y="460"/>
                  </a:lnTo>
                  <a:lnTo>
                    <a:pt x="243" y="475"/>
                  </a:lnTo>
                  <a:lnTo>
                    <a:pt x="212" y="475"/>
                  </a:lnTo>
                  <a:lnTo>
                    <a:pt x="212" y="463"/>
                  </a:lnTo>
                  <a:lnTo>
                    <a:pt x="188" y="457"/>
                  </a:lnTo>
                  <a:lnTo>
                    <a:pt x="188" y="437"/>
                  </a:lnTo>
                  <a:lnTo>
                    <a:pt x="191" y="423"/>
                  </a:lnTo>
                  <a:lnTo>
                    <a:pt x="173" y="421"/>
                  </a:lnTo>
                  <a:lnTo>
                    <a:pt x="165" y="414"/>
                  </a:lnTo>
                  <a:lnTo>
                    <a:pt x="141" y="414"/>
                  </a:lnTo>
                  <a:lnTo>
                    <a:pt x="126" y="391"/>
                  </a:lnTo>
                  <a:lnTo>
                    <a:pt x="120" y="357"/>
                  </a:lnTo>
                  <a:lnTo>
                    <a:pt x="94" y="337"/>
                  </a:lnTo>
                  <a:lnTo>
                    <a:pt x="54" y="337"/>
                  </a:lnTo>
                  <a:lnTo>
                    <a:pt x="39" y="314"/>
                  </a:lnTo>
                  <a:lnTo>
                    <a:pt x="29" y="298"/>
                  </a:lnTo>
                  <a:lnTo>
                    <a:pt x="21" y="291"/>
                  </a:lnTo>
                  <a:lnTo>
                    <a:pt x="7" y="314"/>
                  </a:lnTo>
                  <a:lnTo>
                    <a:pt x="7" y="340"/>
                  </a:lnTo>
                  <a:lnTo>
                    <a:pt x="10" y="363"/>
                  </a:lnTo>
                  <a:lnTo>
                    <a:pt x="12" y="388"/>
                  </a:lnTo>
                  <a:lnTo>
                    <a:pt x="3" y="409"/>
                  </a:lnTo>
                  <a:lnTo>
                    <a:pt x="0" y="432"/>
                  </a:lnTo>
                  <a:lnTo>
                    <a:pt x="10" y="432"/>
                  </a:lnTo>
                  <a:lnTo>
                    <a:pt x="29" y="434"/>
                  </a:lnTo>
                  <a:lnTo>
                    <a:pt x="41" y="440"/>
                  </a:lnTo>
                  <a:lnTo>
                    <a:pt x="57" y="440"/>
                  </a:lnTo>
                  <a:lnTo>
                    <a:pt x="62" y="440"/>
                  </a:lnTo>
                  <a:lnTo>
                    <a:pt x="89" y="440"/>
                  </a:lnTo>
                  <a:lnTo>
                    <a:pt x="91" y="440"/>
                  </a:lnTo>
                  <a:lnTo>
                    <a:pt x="91" y="486"/>
                  </a:lnTo>
                  <a:lnTo>
                    <a:pt x="100" y="521"/>
                  </a:lnTo>
                  <a:lnTo>
                    <a:pt x="120" y="544"/>
                  </a:lnTo>
                  <a:lnTo>
                    <a:pt x="123" y="557"/>
                  </a:lnTo>
                  <a:lnTo>
                    <a:pt x="141" y="566"/>
                  </a:lnTo>
                  <a:lnTo>
                    <a:pt x="156" y="557"/>
                  </a:lnTo>
                  <a:lnTo>
                    <a:pt x="185" y="557"/>
                  </a:lnTo>
                  <a:lnTo>
                    <a:pt x="191" y="566"/>
                  </a:lnTo>
                  <a:lnTo>
                    <a:pt x="196" y="569"/>
                  </a:lnTo>
                  <a:lnTo>
                    <a:pt x="217" y="569"/>
                  </a:lnTo>
                  <a:lnTo>
                    <a:pt x="232" y="557"/>
                  </a:lnTo>
                  <a:lnTo>
                    <a:pt x="248" y="544"/>
                  </a:lnTo>
                  <a:lnTo>
                    <a:pt x="253" y="544"/>
                  </a:lnTo>
                  <a:lnTo>
                    <a:pt x="264" y="529"/>
                  </a:lnTo>
                  <a:lnTo>
                    <a:pt x="297" y="529"/>
                  </a:lnTo>
                  <a:lnTo>
                    <a:pt x="311" y="549"/>
                  </a:lnTo>
                  <a:lnTo>
                    <a:pt x="324" y="560"/>
                  </a:lnTo>
                  <a:lnTo>
                    <a:pt x="342" y="564"/>
                  </a:lnTo>
                  <a:lnTo>
                    <a:pt x="347" y="592"/>
                  </a:lnTo>
                  <a:lnTo>
                    <a:pt x="344" y="612"/>
                  </a:lnTo>
                  <a:lnTo>
                    <a:pt x="347" y="638"/>
                  </a:lnTo>
                  <a:lnTo>
                    <a:pt x="384" y="661"/>
                  </a:lnTo>
                  <a:lnTo>
                    <a:pt x="376" y="700"/>
                  </a:lnTo>
                  <a:lnTo>
                    <a:pt x="367" y="700"/>
                  </a:lnTo>
                  <a:lnTo>
                    <a:pt x="355" y="715"/>
                  </a:lnTo>
                  <a:lnTo>
                    <a:pt x="367" y="738"/>
                  </a:lnTo>
                  <a:lnTo>
                    <a:pt x="373" y="743"/>
                  </a:lnTo>
                  <a:lnTo>
                    <a:pt x="376" y="743"/>
                  </a:lnTo>
                  <a:lnTo>
                    <a:pt x="394" y="774"/>
                  </a:lnTo>
                  <a:lnTo>
                    <a:pt x="420" y="792"/>
                  </a:lnTo>
                  <a:lnTo>
                    <a:pt x="452" y="789"/>
                  </a:lnTo>
                  <a:lnTo>
                    <a:pt x="452" y="817"/>
                  </a:lnTo>
                  <a:lnTo>
                    <a:pt x="463" y="815"/>
                  </a:lnTo>
                  <a:lnTo>
                    <a:pt x="461" y="82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6" name="Freeform 27"/>
            <p:cNvSpPr>
              <a:spLocks/>
            </p:cNvSpPr>
            <p:nvPr/>
          </p:nvSpPr>
          <p:spPr bwMode="auto">
            <a:xfrm>
              <a:off x="1802" y="543"/>
              <a:ext cx="461" cy="1095"/>
            </a:xfrm>
            <a:custGeom>
              <a:avLst/>
              <a:gdLst/>
              <a:ahLst/>
              <a:cxnLst>
                <a:cxn ang="0">
                  <a:pos x="226" y="0"/>
                </a:cxn>
                <a:cxn ang="0">
                  <a:pos x="285" y="0"/>
                </a:cxn>
                <a:cxn ang="0">
                  <a:pos x="316" y="36"/>
                </a:cxn>
                <a:cxn ang="0">
                  <a:pos x="389" y="79"/>
                </a:cxn>
                <a:cxn ang="0">
                  <a:pos x="355" y="147"/>
                </a:cxn>
                <a:cxn ang="0">
                  <a:pos x="434" y="144"/>
                </a:cxn>
                <a:cxn ang="0">
                  <a:pos x="456" y="186"/>
                </a:cxn>
                <a:cxn ang="0">
                  <a:pos x="396" y="267"/>
                </a:cxn>
                <a:cxn ang="0">
                  <a:pos x="405" y="361"/>
                </a:cxn>
                <a:cxn ang="0">
                  <a:pos x="338" y="484"/>
                </a:cxn>
                <a:cxn ang="0">
                  <a:pos x="256" y="567"/>
                </a:cxn>
                <a:cxn ang="0">
                  <a:pos x="248" y="653"/>
                </a:cxn>
                <a:cxn ang="0">
                  <a:pos x="219" y="773"/>
                </a:cxn>
                <a:cxn ang="0">
                  <a:pos x="227" y="811"/>
                </a:cxn>
                <a:cxn ang="0">
                  <a:pos x="229" y="833"/>
                </a:cxn>
                <a:cxn ang="0">
                  <a:pos x="272" y="858"/>
                </a:cxn>
                <a:cxn ang="0">
                  <a:pos x="248" y="907"/>
                </a:cxn>
                <a:cxn ang="0">
                  <a:pos x="301" y="961"/>
                </a:cxn>
                <a:cxn ang="0">
                  <a:pos x="270" y="1051"/>
                </a:cxn>
                <a:cxn ang="0">
                  <a:pos x="206" y="1094"/>
                </a:cxn>
                <a:cxn ang="0">
                  <a:pos x="166" y="1087"/>
                </a:cxn>
                <a:cxn ang="0">
                  <a:pos x="144" y="1051"/>
                </a:cxn>
                <a:cxn ang="0">
                  <a:pos x="144" y="965"/>
                </a:cxn>
                <a:cxn ang="0">
                  <a:pos x="122" y="911"/>
                </a:cxn>
                <a:cxn ang="0">
                  <a:pos x="150" y="860"/>
                </a:cxn>
                <a:cxn ang="0">
                  <a:pos x="133" y="808"/>
                </a:cxn>
                <a:cxn ang="0">
                  <a:pos x="126" y="703"/>
                </a:cxn>
                <a:cxn ang="0">
                  <a:pos x="75" y="617"/>
                </a:cxn>
                <a:cxn ang="0">
                  <a:pos x="83" y="566"/>
                </a:cxn>
                <a:cxn ang="0">
                  <a:pos x="35" y="566"/>
                </a:cxn>
                <a:cxn ang="0">
                  <a:pos x="62" y="528"/>
                </a:cxn>
                <a:cxn ang="0">
                  <a:pos x="44" y="488"/>
                </a:cxn>
                <a:cxn ang="0">
                  <a:pos x="0" y="441"/>
                </a:cxn>
                <a:cxn ang="0">
                  <a:pos x="40" y="430"/>
                </a:cxn>
                <a:cxn ang="0">
                  <a:pos x="85" y="451"/>
                </a:cxn>
                <a:cxn ang="0">
                  <a:pos x="166" y="447"/>
                </a:cxn>
                <a:cxn ang="0">
                  <a:pos x="126" y="387"/>
                </a:cxn>
                <a:cxn ang="0">
                  <a:pos x="111" y="342"/>
                </a:cxn>
                <a:cxn ang="0">
                  <a:pos x="104" y="335"/>
                </a:cxn>
                <a:cxn ang="0">
                  <a:pos x="40" y="282"/>
                </a:cxn>
                <a:cxn ang="0">
                  <a:pos x="40" y="249"/>
                </a:cxn>
                <a:cxn ang="0">
                  <a:pos x="87" y="182"/>
                </a:cxn>
                <a:cxn ang="0">
                  <a:pos x="133" y="162"/>
                </a:cxn>
                <a:cxn ang="0">
                  <a:pos x="209" y="115"/>
                </a:cxn>
                <a:cxn ang="0">
                  <a:pos x="204" y="39"/>
                </a:cxn>
                <a:cxn ang="0">
                  <a:pos x="182" y="19"/>
                </a:cxn>
              </a:cxnLst>
              <a:rect l="0" t="0" r="r" b="b"/>
              <a:pathLst>
                <a:path w="461" h="1095">
                  <a:moveTo>
                    <a:pt x="190" y="0"/>
                  </a:moveTo>
                  <a:lnTo>
                    <a:pt x="212" y="0"/>
                  </a:lnTo>
                  <a:lnTo>
                    <a:pt x="226" y="0"/>
                  </a:lnTo>
                  <a:lnTo>
                    <a:pt x="259" y="0"/>
                  </a:lnTo>
                  <a:lnTo>
                    <a:pt x="267" y="0"/>
                  </a:lnTo>
                  <a:lnTo>
                    <a:pt x="285" y="0"/>
                  </a:lnTo>
                  <a:lnTo>
                    <a:pt x="309" y="22"/>
                  </a:lnTo>
                  <a:lnTo>
                    <a:pt x="301" y="36"/>
                  </a:lnTo>
                  <a:lnTo>
                    <a:pt x="316" y="36"/>
                  </a:lnTo>
                  <a:lnTo>
                    <a:pt x="360" y="54"/>
                  </a:lnTo>
                  <a:lnTo>
                    <a:pt x="363" y="58"/>
                  </a:lnTo>
                  <a:lnTo>
                    <a:pt x="389" y="79"/>
                  </a:lnTo>
                  <a:lnTo>
                    <a:pt x="360" y="119"/>
                  </a:lnTo>
                  <a:lnTo>
                    <a:pt x="341" y="140"/>
                  </a:lnTo>
                  <a:lnTo>
                    <a:pt x="355" y="147"/>
                  </a:lnTo>
                  <a:lnTo>
                    <a:pt x="378" y="148"/>
                  </a:lnTo>
                  <a:lnTo>
                    <a:pt x="405" y="148"/>
                  </a:lnTo>
                  <a:lnTo>
                    <a:pt x="434" y="144"/>
                  </a:lnTo>
                  <a:lnTo>
                    <a:pt x="449" y="162"/>
                  </a:lnTo>
                  <a:lnTo>
                    <a:pt x="460" y="166"/>
                  </a:lnTo>
                  <a:lnTo>
                    <a:pt x="456" y="186"/>
                  </a:lnTo>
                  <a:lnTo>
                    <a:pt x="434" y="209"/>
                  </a:lnTo>
                  <a:lnTo>
                    <a:pt x="409" y="228"/>
                  </a:lnTo>
                  <a:lnTo>
                    <a:pt x="396" y="267"/>
                  </a:lnTo>
                  <a:lnTo>
                    <a:pt x="396" y="288"/>
                  </a:lnTo>
                  <a:lnTo>
                    <a:pt x="405" y="321"/>
                  </a:lnTo>
                  <a:lnTo>
                    <a:pt x="405" y="361"/>
                  </a:lnTo>
                  <a:lnTo>
                    <a:pt x="374" y="412"/>
                  </a:lnTo>
                  <a:lnTo>
                    <a:pt x="352" y="445"/>
                  </a:lnTo>
                  <a:lnTo>
                    <a:pt x="338" y="484"/>
                  </a:lnTo>
                  <a:lnTo>
                    <a:pt x="312" y="523"/>
                  </a:lnTo>
                  <a:lnTo>
                    <a:pt x="285" y="559"/>
                  </a:lnTo>
                  <a:lnTo>
                    <a:pt x="256" y="567"/>
                  </a:lnTo>
                  <a:lnTo>
                    <a:pt x="234" y="604"/>
                  </a:lnTo>
                  <a:lnTo>
                    <a:pt x="238" y="628"/>
                  </a:lnTo>
                  <a:lnTo>
                    <a:pt x="248" y="653"/>
                  </a:lnTo>
                  <a:lnTo>
                    <a:pt x="252" y="693"/>
                  </a:lnTo>
                  <a:lnTo>
                    <a:pt x="234" y="754"/>
                  </a:lnTo>
                  <a:lnTo>
                    <a:pt x="219" y="773"/>
                  </a:lnTo>
                  <a:lnTo>
                    <a:pt x="229" y="787"/>
                  </a:lnTo>
                  <a:lnTo>
                    <a:pt x="237" y="802"/>
                  </a:lnTo>
                  <a:lnTo>
                    <a:pt x="227" y="811"/>
                  </a:lnTo>
                  <a:lnTo>
                    <a:pt x="222" y="815"/>
                  </a:lnTo>
                  <a:lnTo>
                    <a:pt x="219" y="819"/>
                  </a:lnTo>
                  <a:lnTo>
                    <a:pt x="229" y="833"/>
                  </a:lnTo>
                  <a:lnTo>
                    <a:pt x="252" y="841"/>
                  </a:lnTo>
                  <a:lnTo>
                    <a:pt x="263" y="841"/>
                  </a:lnTo>
                  <a:lnTo>
                    <a:pt x="272" y="858"/>
                  </a:lnTo>
                  <a:lnTo>
                    <a:pt x="267" y="881"/>
                  </a:lnTo>
                  <a:lnTo>
                    <a:pt x="248" y="903"/>
                  </a:lnTo>
                  <a:lnTo>
                    <a:pt x="248" y="907"/>
                  </a:lnTo>
                  <a:lnTo>
                    <a:pt x="267" y="935"/>
                  </a:lnTo>
                  <a:lnTo>
                    <a:pt x="288" y="947"/>
                  </a:lnTo>
                  <a:lnTo>
                    <a:pt x="301" y="961"/>
                  </a:lnTo>
                  <a:lnTo>
                    <a:pt x="295" y="986"/>
                  </a:lnTo>
                  <a:lnTo>
                    <a:pt x="278" y="1015"/>
                  </a:lnTo>
                  <a:lnTo>
                    <a:pt x="270" y="1051"/>
                  </a:lnTo>
                  <a:lnTo>
                    <a:pt x="248" y="1076"/>
                  </a:lnTo>
                  <a:lnTo>
                    <a:pt x="234" y="1091"/>
                  </a:lnTo>
                  <a:lnTo>
                    <a:pt x="206" y="1094"/>
                  </a:lnTo>
                  <a:lnTo>
                    <a:pt x="175" y="1091"/>
                  </a:lnTo>
                  <a:lnTo>
                    <a:pt x="166" y="1091"/>
                  </a:lnTo>
                  <a:lnTo>
                    <a:pt x="166" y="1087"/>
                  </a:lnTo>
                  <a:lnTo>
                    <a:pt x="163" y="1076"/>
                  </a:lnTo>
                  <a:lnTo>
                    <a:pt x="148" y="1068"/>
                  </a:lnTo>
                  <a:lnTo>
                    <a:pt x="144" y="1051"/>
                  </a:lnTo>
                  <a:lnTo>
                    <a:pt x="144" y="1029"/>
                  </a:lnTo>
                  <a:lnTo>
                    <a:pt x="148" y="1015"/>
                  </a:lnTo>
                  <a:lnTo>
                    <a:pt x="144" y="965"/>
                  </a:lnTo>
                  <a:lnTo>
                    <a:pt x="140" y="954"/>
                  </a:lnTo>
                  <a:lnTo>
                    <a:pt x="133" y="924"/>
                  </a:lnTo>
                  <a:lnTo>
                    <a:pt x="122" y="911"/>
                  </a:lnTo>
                  <a:lnTo>
                    <a:pt x="122" y="892"/>
                  </a:lnTo>
                  <a:lnTo>
                    <a:pt x="133" y="874"/>
                  </a:lnTo>
                  <a:lnTo>
                    <a:pt x="150" y="860"/>
                  </a:lnTo>
                  <a:lnTo>
                    <a:pt x="159" y="845"/>
                  </a:lnTo>
                  <a:lnTo>
                    <a:pt x="152" y="830"/>
                  </a:lnTo>
                  <a:lnTo>
                    <a:pt x="133" y="808"/>
                  </a:lnTo>
                  <a:lnTo>
                    <a:pt x="122" y="773"/>
                  </a:lnTo>
                  <a:lnTo>
                    <a:pt x="127" y="737"/>
                  </a:lnTo>
                  <a:lnTo>
                    <a:pt x="126" y="703"/>
                  </a:lnTo>
                  <a:lnTo>
                    <a:pt x="93" y="671"/>
                  </a:lnTo>
                  <a:lnTo>
                    <a:pt x="73" y="643"/>
                  </a:lnTo>
                  <a:lnTo>
                    <a:pt x="75" y="617"/>
                  </a:lnTo>
                  <a:lnTo>
                    <a:pt x="85" y="593"/>
                  </a:lnTo>
                  <a:lnTo>
                    <a:pt x="96" y="571"/>
                  </a:lnTo>
                  <a:lnTo>
                    <a:pt x="83" y="566"/>
                  </a:lnTo>
                  <a:lnTo>
                    <a:pt x="62" y="570"/>
                  </a:lnTo>
                  <a:lnTo>
                    <a:pt x="33" y="571"/>
                  </a:lnTo>
                  <a:lnTo>
                    <a:pt x="35" y="566"/>
                  </a:lnTo>
                  <a:lnTo>
                    <a:pt x="43" y="560"/>
                  </a:lnTo>
                  <a:lnTo>
                    <a:pt x="60" y="544"/>
                  </a:lnTo>
                  <a:lnTo>
                    <a:pt x="62" y="528"/>
                  </a:lnTo>
                  <a:lnTo>
                    <a:pt x="60" y="509"/>
                  </a:lnTo>
                  <a:lnTo>
                    <a:pt x="55" y="501"/>
                  </a:lnTo>
                  <a:lnTo>
                    <a:pt x="44" y="488"/>
                  </a:lnTo>
                  <a:lnTo>
                    <a:pt x="29" y="473"/>
                  </a:lnTo>
                  <a:lnTo>
                    <a:pt x="7" y="455"/>
                  </a:lnTo>
                  <a:lnTo>
                    <a:pt x="0" y="441"/>
                  </a:lnTo>
                  <a:lnTo>
                    <a:pt x="14" y="434"/>
                  </a:lnTo>
                  <a:lnTo>
                    <a:pt x="29" y="430"/>
                  </a:lnTo>
                  <a:lnTo>
                    <a:pt x="40" y="430"/>
                  </a:lnTo>
                  <a:lnTo>
                    <a:pt x="67" y="430"/>
                  </a:lnTo>
                  <a:lnTo>
                    <a:pt x="73" y="430"/>
                  </a:lnTo>
                  <a:lnTo>
                    <a:pt x="85" y="451"/>
                  </a:lnTo>
                  <a:lnTo>
                    <a:pt x="89" y="451"/>
                  </a:lnTo>
                  <a:lnTo>
                    <a:pt x="140" y="455"/>
                  </a:lnTo>
                  <a:lnTo>
                    <a:pt x="166" y="447"/>
                  </a:lnTo>
                  <a:lnTo>
                    <a:pt x="152" y="430"/>
                  </a:lnTo>
                  <a:lnTo>
                    <a:pt x="126" y="408"/>
                  </a:lnTo>
                  <a:lnTo>
                    <a:pt x="126" y="387"/>
                  </a:lnTo>
                  <a:lnTo>
                    <a:pt x="111" y="376"/>
                  </a:lnTo>
                  <a:lnTo>
                    <a:pt x="111" y="353"/>
                  </a:lnTo>
                  <a:lnTo>
                    <a:pt x="111" y="342"/>
                  </a:lnTo>
                  <a:lnTo>
                    <a:pt x="111" y="340"/>
                  </a:lnTo>
                  <a:lnTo>
                    <a:pt x="111" y="335"/>
                  </a:lnTo>
                  <a:lnTo>
                    <a:pt x="104" y="335"/>
                  </a:lnTo>
                  <a:lnTo>
                    <a:pt x="78" y="307"/>
                  </a:lnTo>
                  <a:lnTo>
                    <a:pt x="51" y="299"/>
                  </a:lnTo>
                  <a:lnTo>
                    <a:pt x="40" y="282"/>
                  </a:lnTo>
                  <a:lnTo>
                    <a:pt x="44" y="260"/>
                  </a:lnTo>
                  <a:lnTo>
                    <a:pt x="48" y="253"/>
                  </a:lnTo>
                  <a:lnTo>
                    <a:pt x="40" y="249"/>
                  </a:lnTo>
                  <a:lnTo>
                    <a:pt x="62" y="224"/>
                  </a:lnTo>
                  <a:lnTo>
                    <a:pt x="85" y="202"/>
                  </a:lnTo>
                  <a:lnTo>
                    <a:pt x="87" y="182"/>
                  </a:lnTo>
                  <a:lnTo>
                    <a:pt x="93" y="166"/>
                  </a:lnTo>
                  <a:lnTo>
                    <a:pt x="104" y="166"/>
                  </a:lnTo>
                  <a:lnTo>
                    <a:pt x="133" y="162"/>
                  </a:lnTo>
                  <a:lnTo>
                    <a:pt x="152" y="155"/>
                  </a:lnTo>
                  <a:lnTo>
                    <a:pt x="177" y="129"/>
                  </a:lnTo>
                  <a:lnTo>
                    <a:pt x="209" y="115"/>
                  </a:lnTo>
                  <a:lnTo>
                    <a:pt x="226" y="97"/>
                  </a:lnTo>
                  <a:lnTo>
                    <a:pt x="212" y="69"/>
                  </a:lnTo>
                  <a:lnTo>
                    <a:pt x="204" y="39"/>
                  </a:lnTo>
                  <a:lnTo>
                    <a:pt x="193" y="39"/>
                  </a:lnTo>
                  <a:lnTo>
                    <a:pt x="186" y="36"/>
                  </a:lnTo>
                  <a:lnTo>
                    <a:pt x="182" y="19"/>
                  </a:lnTo>
                  <a:lnTo>
                    <a:pt x="182" y="3"/>
                  </a:lnTo>
                  <a:lnTo>
                    <a:pt x="190" y="0"/>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7" name="Freeform 28"/>
            <p:cNvSpPr>
              <a:spLocks/>
            </p:cNvSpPr>
            <p:nvPr/>
          </p:nvSpPr>
          <p:spPr bwMode="auto">
            <a:xfrm>
              <a:off x="2014" y="1094"/>
              <a:ext cx="494" cy="825"/>
            </a:xfrm>
            <a:custGeom>
              <a:avLst/>
              <a:gdLst/>
              <a:ahLst/>
              <a:cxnLst>
                <a:cxn ang="0">
                  <a:pos x="25" y="585"/>
                </a:cxn>
                <a:cxn ang="0">
                  <a:pos x="84" y="575"/>
                </a:cxn>
                <a:cxn ang="0">
                  <a:pos x="141" y="579"/>
                </a:cxn>
                <a:cxn ang="0">
                  <a:pos x="197" y="634"/>
                </a:cxn>
                <a:cxn ang="0">
                  <a:pos x="192" y="707"/>
                </a:cxn>
                <a:cxn ang="0">
                  <a:pos x="219" y="726"/>
                </a:cxn>
                <a:cxn ang="0">
                  <a:pos x="208" y="758"/>
                </a:cxn>
                <a:cxn ang="0">
                  <a:pos x="246" y="781"/>
                </a:cxn>
                <a:cxn ang="0">
                  <a:pos x="283" y="802"/>
                </a:cxn>
                <a:cxn ang="0">
                  <a:pos x="327" y="781"/>
                </a:cxn>
                <a:cxn ang="0">
                  <a:pos x="352" y="824"/>
                </a:cxn>
                <a:cxn ang="0">
                  <a:pos x="396" y="788"/>
                </a:cxn>
                <a:cxn ang="0">
                  <a:pos x="450" y="764"/>
                </a:cxn>
                <a:cxn ang="0">
                  <a:pos x="484" y="738"/>
                </a:cxn>
                <a:cxn ang="0">
                  <a:pos x="477" y="692"/>
                </a:cxn>
                <a:cxn ang="0">
                  <a:pos x="448" y="652"/>
                </a:cxn>
                <a:cxn ang="0">
                  <a:pos x="406" y="637"/>
                </a:cxn>
                <a:cxn ang="0">
                  <a:pos x="377" y="637"/>
                </a:cxn>
                <a:cxn ang="0">
                  <a:pos x="353" y="598"/>
                </a:cxn>
                <a:cxn ang="0">
                  <a:pos x="352" y="524"/>
                </a:cxn>
                <a:cxn ang="0">
                  <a:pos x="364" y="475"/>
                </a:cxn>
                <a:cxn ang="0">
                  <a:pos x="362" y="438"/>
                </a:cxn>
                <a:cxn ang="0">
                  <a:pos x="386" y="388"/>
                </a:cxn>
                <a:cxn ang="0">
                  <a:pos x="375" y="333"/>
                </a:cxn>
                <a:cxn ang="0">
                  <a:pos x="315" y="269"/>
                </a:cxn>
                <a:cxn ang="0">
                  <a:pos x="276" y="187"/>
                </a:cxn>
                <a:cxn ang="0">
                  <a:pos x="257" y="86"/>
                </a:cxn>
                <a:cxn ang="0">
                  <a:pos x="240" y="40"/>
                </a:cxn>
                <a:cxn ang="0">
                  <a:pos x="192" y="48"/>
                </a:cxn>
                <a:cxn ang="0">
                  <a:pos x="185" y="5"/>
                </a:cxn>
                <a:cxn ang="0">
                  <a:pos x="148" y="0"/>
                </a:cxn>
                <a:cxn ang="0">
                  <a:pos x="106" y="22"/>
                </a:cxn>
                <a:cxn ang="0">
                  <a:pos x="57" y="15"/>
                </a:cxn>
                <a:cxn ang="0">
                  <a:pos x="37" y="24"/>
                </a:cxn>
                <a:cxn ang="0">
                  <a:pos x="37" y="108"/>
                </a:cxn>
                <a:cxn ang="0">
                  <a:pos x="33" y="157"/>
                </a:cxn>
                <a:cxn ang="0">
                  <a:pos x="0" y="218"/>
                </a:cxn>
                <a:cxn ang="0">
                  <a:pos x="22" y="273"/>
                </a:cxn>
                <a:cxn ang="0">
                  <a:pos x="37" y="297"/>
                </a:cxn>
                <a:cxn ang="0">
                  <a:pos x="57" y="305"/>
                </a:cxn>
                <a:cxn ang="0">
                  <a:pos x="54" y="374"/>
                </a:cxn>
                <a:cxn ang="0">
                  <a:pos x="72" y="429"/>
                </a:cxn>
                <a:cxn ang="0">
                  <a:pos x="40" y="484"/>
                </a:cxn>
                <a:cxn ang="0">
                  <a:pos x="23" y="519"/>
                </a:cxn>
                <a:cxn ang="0">
                  <a:pos x="28" y="526"/>
                </a:cxn>
              </a:cxnLst>
              <a:rect l="0" t="0" r="r" b="b"/>
              <a:pathLst>
                <a:path w="495" h="825">
                  <a:moveTo>
                    <a:pt x="15" y="543"/>
                  </a:moveTo>
                  <a:lnTo>
                    <a:pt x="14" y="566"/>
                  </a:lnTo>
                  <a:lnTo>
                    <a:pt x="25" y="585"/>
                  </a:lnTo>
                  <a:lnTo>
                    <a:pt x="37" y="591"/>
                  </a:lnTo>
                  <a:lnTo>
                    <a:pt x="54" y="591"/>
                  </a:lnTo>
                  <a:lnTo>
                    <a:pt x="84" y="575"/>
                  </a:lnTo>
                  <a:lnTo>
                    <a:pt x="103" y="575"/>
                  </a:lnTo>
                  <a:lnTo>
                    <a:pt x="123" y="575"/>
                  </a:lnTo>
                  <a:lnTo>
                    <a:pt x="141" y="579"/>
                  </a:lnTo>
                  <a:lnTo>
                    <a:pt x="170" y="601"/>
                  </a:lnTo>
                  <a:lnTo>
                    <a:pt x="182" y="613"/>
                  </a:lnTo>
                  <a:lnTo>
                    <a:pt x="197" y="634"/>
                  </a:lnTo>
                  <a:lnTo>
                    <a:pt x="201" y="668"/>
                  </a:lnTo>
                  <a:lnTo>
                    <a:pt x="192" y="692"/>
                  </a:lnTo>
                  <a:lnTo>
                    <a:pt x="192" y="707"/>
                  </a:lnTo>
                  <a:lnTo>
                    <a:pt x="203" y="707"/>
                  </a:lnTo>
                  <a:lnTo>
                    <a:pt x="217" y="707"/>
                  </a:lnTo>
                  <a:lnTo>
                    <a:pt x="219" y="726"/>
                  </a:lnTo>
                  <a:lnTo>
                    <a:pt x="214" y="745"/>
                  </a:lnTo>
                  <a:lnTo>
                    <a:pt x="210" y="745"/>
                  </a:lnTo>
                  <a:lnTo>
                    <a:pt x="208" y="758"/>
                  </a:lnTo>
                  <a:lnTo>
                    <a:pt x="217" y="772"/>
                  </a:lnTo>
                  <a:lnTo>
                    <a:pt x="229" y="780"/>
                  </a:lnTo>
                  <a:lnTo>
                    <a:pt x="246" y="781"/>
                  </a:lnTo>
                  <a:lnTo>
                    <a:pt x="257" y="781"/>
                  </a:lnTo>
                  <a:lnTo>
                    <a:pt x="270" y="793"/>
                  </a:lnTo>
                  <a:lnTo>
                    <a:pt x="283" y="802"/>
                  </a:lnTo>
                  <a:lnTo>
                    <a:pt x="305" y="797"/>
                  </a:lnTo>
                  <a:lnTo>
                    <a:pt x="310" y="781"/>
                  </a:lnTo>
                  <a:lnTo>
                    <a:pt x="327" y="781"/>
                  </a:lnTo>
                  <a:lnTo>
                    <a:pt x="323" y="797"/>
                  </a:lnTo>
                  <a:lnTo>
                    <a:pt x="334" y="815"/>
                  </a:lnTo>
                  <a:lnTo>
                    <a:pt x="352" y="824"/>
                  </a:lnTo>
                  <a:lnTo>
                    <a:pt x="371" y="824"/>
                  </a:lnTo>
                  <a:lnTo>
                    <a:pt x="381" y="809"/>
                  </a:lnTo>
                  <a:lnTo>
                    <a:pt x="396" y="788"/>
                  </a:lnTo>
                  <a:lnTo>
                    <a:pt x="406" y="766"/>
                  </a:lnTo>
                  <a:lnTo>
                    <a:pt x="421" y="766"/>
                  </a:lnTo>
                  <a:lnTo>
                    <a:pt x="450" y="764"/>
                  </a:lnTo>
                  <a:lnTo>
                    <a:pt x="469" y="764"/>
                  </a:lnTo>
                  <a:lnTo>
                    <a:pt x="479" y="753"/>
                  </a:lnTo>
                  <a:lnTo>
                    <a:pt x="484" y="738"/>
                  </a:lnTo>
                  <a:lnTo>
                    <a:pt x="494" y="714"/>
                  </a:lnTo>
                  <a:lnTo>
                    <a:pt x="484" y="692"/>
                  </a:lnTo>
                  <a:lnTo>
                    <a:pt x="477" y="692"/>
                  </a:lnTo>
                  <a:lnTo>
                    <a:pt x="453" y="677"/>
                  </a:lnTo>
                  <a:lnTo>
                    <a:pt x="450" y="668"/>
                  </a:lnTo>
                  <a:lnTo>
                    <a:pt x="448" y="652"/>
                  </a:lnTo>
                  <a:lnTo>
                    <a:pt x="444" y="640"/>
                  </a:lnTo>
                  <a:lnTo>
                    <a:pt x="431" y="637"/>
                  </a:lnTo>
                  <a:lnTo>
                    <a:pt x="406" y="637"/>
                  </a:lnTo>
                  <a:lnTo>
                    <a:pt x="393" y="637"/>
                  </a:lnTo>
                  <a:lnTo>
                    <a:pt x="381" y="637"/>
                  </a:lnTo>
                  <a:lnTo>
                    <a:pt x="377" y="637"/>
                  </a:lnTo>
                  <a:lnTo>
                    <a:pt x="367" y="622"/>
                  </a:lnTo>
                  <a:lnTo>
                    <a:pt x="362" y="616"/>
                  </a:lnTo>
                  <a:lnTo>
                    <a:pt x="353" y="598"/>
                  </a:lnTo>
                  <a:lnTo>
                    <a:pt x="352" y="579"/>
                  </a:lnTo>
                  <a:lnTo>
                    <a:pt x="362" y="554"/>
                  </a:lnTo>
                  <a:lnTo>
                    <a:pt x="352" y="524"/>
                  </a:lnTo>
                  <a:lnTo>
                    <a:pt x="349" y="500"/>
                  </a:lnTo>
                  <a:lnTo>
                    <a:pt x="352" y="489"/>
                  </a:lnTo>
                  <a:lnTo>
                    <a:pt x="364" y="475"/>
                  </a:lnTo>
                  <a:lnTo>
                    <a:pt x="364" y="462"/>
                  </a:lnTo>
                  <a:lnTo>
                    <a:pt x="362" y="448"/>
                  </a:lnTo>
                  <a:lnTo>
                    <a:pt x="362" y="438"/>
                  </a:lnTo>
                  <a:lnTo>
                    <a:pt x="371" y="407"/>
                  </a:lnTo>
                  <a:lnTo>
                    <a:pt x="381" y="395"/>
                  </a:lnTo>
                  <a:lnTo>
                    <a:pt x="386" y="388"/>
                  </a:lnTo>
                  <a:lnTo>
                    <a:pt x="393" y="368"/>
                  </a:lnTo>
                  <a:lnTo>
                    <a:pt x="389" y="349"/>
                  </a:lnTo>
                  <a:lnTo>
                    <a:pt x="375" y="333"/>
                  </a:lnTo>
                  <a:lnTo>
                    <a:pt x="356" y="319"/>
                  </a:lnTo>
                  <a:lnTo>
                    <a:pt x="342" y="288"/>
                  </a:lnTo>
                  <a:lnTo>
                    <a:pt x="315" y="269"/>
                  </a:lnTo>
                  <a:lnTo>
                    <a:pt x="298" y="235"/>
                  </a:lnTo>
                  <a:lnTo>
                    <a:pt x="286" y="220"/>
                  </a:lnTo>
                  <a:lnTo>
                    <a:pt x="276" y="187"/>
                  </a:lnTo>
                  <a:lnTo>
                    <a:pt x="261" y="156"/>
                  </a:lnTo>
                  <a:lnTo>
                    <a:pt x="251" y="120"/>
                  </a:lnTo>
                  <a:lnTo>
                    <a:pt x="257" y="86"/>
                  </a:lnTo>
                  <a:lnTo>
                    <a:pt x="259" y="58"/>
                  </a:lnTo>
                  <a:lnTo>
                    <a:pt x="251" y="39"/>
                  </a:lnTo>
                  <a:lnTo>
                    <a:pt x="240" y="40"/>
                  </a:lnTo>
                  <a:lnTo>
                    <a:pt x="224" y="46"/>
                  </a:lnTo>
                  <a:lnTo>
                    <a:pt x="206" y="51"/>
                  </a:lnTo>
                  <a:lnTo>
                    <a:pt x="192" y="48"/>
                  </a:lnTo>
                  <a:lnTo>
                    <a:pt x="185" y="34"/>
                  </a:lnTo>
                  <a:lnTo>
                    <a:pt x="188" y="17"/>
                  </a:lnTo>
                  <a:lnTo>
                    <a:pt x="185" y="5"/>
                  </a:lnTo>
                  <a:lnTo>
                    <a:pt x="172" y="5"/>
                  </a:lnTo>
                  <a:lnTo>
                    <a:pt x="163" y="0"/>
                  </a:lnTo>
                  <a:lnTo>
                    <a:pt x="148" y="0"/>
                  </a:lnTo>
                  <a:lnTo>
                    <a:pt x="126" y="8"/>
                  </a:lnTo>
                  <a:lnTo>
                    <a:pt x="120" y="22"/>
                  </a:lnTo>
                  <a:lnTo>
                    <a:pt x="106" y="22"/>
                  </a:lnTo>
                  <a:lnTo>
                    <a:pt x="84" y="8"/>
                  </a:lnTo>
                  <a:lnTo>
                    <a:pt x="69" y="3"/>
                  </a:lnTo>
                  <a:lnTo>
                    <a:pt x="57" y="15"/>
                  </a:lnTo>
                  <a:lnTo>
                    <a:pt x="44" y="15"/>
                  </a:lnTo>
                  <a:lnTo>
                    <a:pt x="40" y="22"/>
                  </a:lnTo>
                  <a:lnTo>
                    <a:pt x="37" y="24"/>
                  </a:lnTo>
                  <a:lnTo>
                    <a:pt x="29" y="46"/>
                  </a:lnTo>
                  <a:lnTo>
                    <a:pt x="28" y="70"/>
                  </a:lnTo>
                  <a:lnTo>
                    <a:pt x="37" y="108"/>
                  </a:lnTo>
                  <a:lnTo>
                    <a:pt x="44" y="126"/>
                  </a:lnTo>
                  <a:lnTo>
                    <a:pt x="44" y="144"/>
                  </a:lnTo>
                  <a:lnTo>
                    <a:pt x="33" y="157"/>
                  </a:lnTo>
                  <a:lnTo>
                    <a:pt x="18" y="171"/>
                  </a:lnTo>
                  <a:lnTo>
                    <a:pt x="10" y="199"/>
                  </a:lnTo>
                  <a:lnTo>
                    <a:pt x="0" y="218"/>
                  </a:lnTo>
                  <a:lnTo>
                    <a:pt x="11" y="235"/>
                  </a:lnTo>
                  <a:lnTo>
                    <a:pt x="25" y="254"/>
                  </a:lnTo>
                  <a:lnTo>
                    <a:pt x="22" y="273"/>
                  </a:lnTo>
                  <a:lnTo>
                    <a:pt x="15" y="290"/>
                  </a:lnTo>
                  <a:lnTo>
                    <a:pt x="23" y="297"/>
                  </a:lnTo>
                  <a:lnTo>
                    <a:pt x="37" y="297"/>
                  </a:lnTo>
                  <a:lnTo>
                    <a:pt x="50" y="290"/>
                  </a:lnTo>
                  <a:lnTo>
                    <a:pt x="57" y="290"/>
                  </a:lnTo>
                  <a:lnTo>
                    <a:pt x="57" y="305"/>
                  </a:lnTo>
                  <a:lnTo>
                    <a:pt x="50" y="324"/>
                  </a:lnTo>
                  <a:lnTo>
                    <a:pt x="54" y="352"/>
                  </a:lnTo>
                  <a:lnTo>
                    <a:pt x="54" y="374"/>
                  </a:lnTo>
                  <a:lnTo>
                    <a:pt x="68" y="393"/>
                  </a:lnTo>
                  <a:lnTo>
                    <a:pt x="79" y="410"/>
                  </a:lnTo>
                  <a:lnTo>
                    <a:pt x="72" y="429"/>
                  </a:lnTo>
                  <a:lnTo>
                    <a:pt x="50" y="448"/>
                  </a:lnTo>
                  <a:lnTo>
                    <a:pt x="43" y="465"/>
                  </a:lnTo>
                  <a:lnTo>
                    <a:pt x="40" y="484"/>
                  </a:lnTo>
                  <a:lnTo>
                    <a:pt x="37" y="508"/>
                  </a:lnTo>
                  <a:lnTo>
                    <a:pt x="28" y="518"/>
                  </a:lnTo>
                  <a:lnTo>
                    <a:pt x="23" y="519"/>
                  </a:lnTo>
                  <a:lnTo>
                    <a:pt x="22" y="522"/>
                  </a:lnTo>
                  <a:lnTo>
                    <a:pt x="34" y="515"/>
                  </a:lnTo>
                  <a:lnTo>
                    <a:pt x="28" y="526"/>
                  </a:lnTo>
                  <a:lnTo>
                    <a:pt x="15" y="543"/>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18" name="Text Box 29"/>
            <p:cNvSpPr txBox="1">
              <a:spLocks noChangeArrowheads="1"/>
            </p:cNvSpPr>
            <p:nvPr/>
          </p:nvSpPr>
          <p:spPr bwMode="auto">
            <a:xfrm>
              <a:off x="1592" y="4011"/>
              <a:ext cx="142" cy="198"/>
            </a:xfrm>
            <a:prstGeom prst="rect">
              <a:avLst/>
            </a:prstGeom>
            <a:noFill/>
            <a:ln w="9525">
              <a:noFill/>
              <a:miter lim="800000"/>
              <a:headEnd/>
              <a:tailEnd/>
            </a:ln>
            <a:effectLst/>
          </p:spPr>
          <p:txBody>
            <a:bodyPr wrap="none">
              <a:spAutoFit/>
            </a:bodyPr>
            <a:lstStyle/>
            <a:p>
              <a:pPr eaLnBrk="0" fontAlgn="auto" hangingPunct="0">
                <a:spcBef>
                  <a:spcPts val="0"/>
                </a:spcBef>
                <a:spcAft>
                  <a:spcPts val="0"/>
                </a:spcAft>
                <a:defRPr/>
              </a:pPr>
              <a:endParaRPr lang="es-ES_tradnl" sz="900" b="1">
                <a:effectLst>
                  <a:outerShdw blurRad="38100" dist="38100" dir="2700000" algn="tl">
                    <a:srgbClr val="000000">
                      <a:alpha val="43137"/>
                    </a:srgbClr>
                  </a:outerShdw>
                </a:effectLst>
                <a:latin typeface="Arial Narrow" pitchFamily="34" charset="0"/>
              </a:endParaRPr>
            </a:p>
          </p:txBody>
        </p:sp>
        <p:sp>
          <p:nvSpPr>
            <p:cNvPr id="119" name="Freeform 30"/>
            <p:cNvSpPr>
              <a:spLocks/>
            </p:cNvSpPr>
            <p:nvPr/>
          </p:nvSpPr>
          <p:spPr bwMode="auto">
            <a:xfrm>
              <a:off x="817" y="450"/>
              <a:ext cx="181" cy="269"/>
            </a:xfrm>
            <a:custGeom>
              <a:avLst/>
              <a:gdLst/>
              <a:ahLst/>
              <a:cxnLst>
                <a:cxn ang="0">
                  <a:pos x="258" y="5"/>
                </a:cxn>
                <a:cxn ang="0">
                  <a:pos x="270" y="11"/>
                </a:cxn>
                <a:cxn ang="0">
                  <a:pos x="280" y="27"/>
                </a:cxn>
                <a:cxn ang="0">
                  <a:pos x="299" y="32"/>
                </a:cxn>
                <a:cxn ang="0">
                  <a:pos x="321" y="37"/>
                </a:cxn>
                <a:cxn ang="0">
                  <a:pos x="331" y="43"/>
                </a:cxn>
                <a:cxn ang="0">
                  <a:pos x="311" y="58"/>
                </a:cxn>
                <a:cxn ang="0">
                  <a:pos x="311" y="69"/>
                </a:cxn>
                <a:cxn ang="0">
                  <a:pos x="299" y="74"/>
                </a:cxn>
                <a:cxn ang="0">
                  <a:pos x="321" y="85"/>
                </a:cxn>
                <a:cxn ang="0">
                  <a:pos x="331" y="95"/>
                </a:cxn>
                <a:cxn ang="0">
                  <a:pos x="341" y="106"/>
                </a:cxn>
                <a:cxn ang="0">
                  <a:pos x="362" y="101"/>
                </a:cxn>
                <a:cxn ang="0">
                  <a:pos x="362" y="117"/>
                </a:cxn>
                <a:cxn ang="0">
                  <a:pos x="341" y="127"/>
                </a:cxn>
                <a:cxn ang="0">
                  <a:pos x="321" y="132"/>
                </a:cxn>
                <a:cxn ang="0">
                  <a:pos x="311" y="143"/>
                </a:cxn>
                <a:cxn ang="0">
                  <a:pos x="321" y="164"/>
                </a:cxn>
                <a:cxn ang="0">
                  <a:pos x="311" y="185"/>
                </a:cxn>
                <a:cxn ang="0">
                  <a:pos x="289" y="201"/>
                </a:cxn>
                <a:cxn ang="0">
                  <a:pos x="270" y="212"/>
                </a:cxn>
                <a:cxn ang="0">
                  <a:pos x="238" y="217"/>
                </a:cxn>
                <a:cxn ang="0">
                  <a:pos x="207" y="228"/>
                </a:cxn>
                <a:cxn ang="0">
                  <a:pos x="185" y="238"/>
                </a:cxn>
                <a:cxn ang="0">
                  <a:pos x="165" y="249"/>
                </a:cxn>
                <a:cxn ang="0">
                  <a:pos x="124" y="254"/>
                </a:cxn>
                <a:cxn ang="0">
                  <a:pos x="93" y="260"/>
                </a:cxn>
                <a:cxn ang="0">
                  <a:pos x="51" y="270"/>
                </a:cxn>
                <a:cxn ang="0">
                  <a:pos x="41" y="254"/>
                </a:cxn>
                <a:cxn ang="0">
                  <a:pos x="30" y="244"/>
                </a:cxn>
                <a:cxn ang="0">
                  <a:pos x="30" y="233"/>
                </a:cxn>
                <a:cxn ang="0">
                  <a:pos x="41" y="222"/>
                </a:cxn>
                <a:cxn ang="0">
                  <a:pos x="30" y="207"/>
                </a:cxn>
                <a:cxn ang="0">
                  <a:pos x="20" y="196"/>
                </a:cxn>
                <a:cxn ang="0">
                  <a:pos x="10" y="180"/>
                </a:cxn>
                <a:cxn ang="0">
                  <a:pos x="10" y="164"/>
                </a:cxn>
                <a:cxn ang="0">
                  <a:pos x="30" y="148"/>
                </a:cxn>
                <a:cxn ang="0">
                  <a:pos x="30" y="127"/>
                </a:cxn>
                <a:cxn ang="0">
                  <a:pos x="30" y="117"/>
                </a:cxn>
                <a:cxn ang="0">
                  <a:pos x="41" y="106"/>
                </a:cxn>
                <a:cxn ang="0">
                  <a:pos x="51" y="90"/>
                </a:cxn>
                <a:cxn ang="0">
                  <a:pos x="73" y="74"/>
                </a:cxn>
                <a:cxn ang="0">
                  <a:pos x="102" y="64"/>
                </a:cxn>
                <a:cxn ang="0">
                  <a:pos x="124" y="58"/>
                </a:cxn>
                <a:cxn ang="0">
                  <a:pos x="144" y="58"/>
                </a:cxn>
                <a:cxn ang="0">
                  <a:pos x="175" y="69"/>
                </a:cxn>
                <a:cxn ang="0">
                  <a:pos x="207" y="58"/>
                </a:cxn>
                <a:cxn ang="0">
                  <a:pos x="217" y="43"/>
                </a:cxn>
                <a:cxn ang="0">
                  <a:pos x="217" y="27"/>
                </a:cxn>
                <a:cxn ang="0">
                  <a:pos x="228" y="16"/>
                </a:cxn>
                <a:cxn ang="0">
                  <a:pos x="238" y="5"/>
                </a:cxn>
                <a:cxn ang="0">
                  <a:pos x="248" y="0"/>
                </a:cxn>
              </a:cxnLst>
              <a:rect l="0" t="0" r="r" b="b"/>
              <a:pathLst>
                <a:path w="362" h="270">
                  <a:moveTo>
                    <a:pt x="248" y="0"/>
                  </a:moveTo>
                  <a:lnTo>
                    <a:pt x="258" y="5"/>
                  </a:lnTo>
                  <a:lnTo>
                    <a:pt x="258" y="11"/>
                  </a:lnTo>
                  <a:lnTo>
                    <a:pt x="270" y="11"/>
                  </a:lnTo>
                  <a:lnTo>
                    <a:pt x="270" y="21"/>
                  </a:lnTo>
                  <a:lnTo>
                    <a:pt x="280" y="27"/>
                  </a:lnTo>
                  <a:lnTo>
                    <a:pt x="289" y="32"/>
                  </a:lnTo>
                  <a:lnTo>
                    <a:pt x="299" y="32"/>
                  </a:lnTo>
                  <a:lnTo>
                    <a:pt x="311" y="32"/>
                  </a:lnTo>
                  <a:lnTo>
                    <a:pt x="321" y="37"/>
                  </a:lnTo>
                  <a:lnTo>
                    <a:pt x="331" y="37"/>
                  </a:lnTo>
                  <a:lnTo>
                    <a:pt x="331" y="43"/>
                  </a:lnTo>
                  <a:lnTo>
                    <a:pt x="321" y="53"/>
                  </a:lnTo>
                  <a:lnTo>
                    <a:pt x="311" y="58"/>
                  </a:lnTo>
                  <a:lnTo>
                    <a:pt x="299" y="64"/>
                  </a:lnTo>
                  <a:lnTo>
                    <a:pt x="311" y="69"/>
                  </a:lnTo>
                  <a:lnTo>
                    <a:pt x="299" y="69"/>
                  </a:lnTo>
                  <a:lnTo>
                    <a:pt x="299" y="74"/>
                  </a:lnTo>
                  <a:lnTo>
                    <a:pt x="311" y="80"/>
                  </a:lnTo>
                  <a:lnTo>
                    <a:pt x="321" y="85"/>
                  </a:lnTo>
                  <a:lnTo>
                    <a:pt x="321" y="90"/>
                  </a:lnTo>
                  <a:lnTo>
                    <a:pt x="331" y="95"/>
                  </a:lnTo>
                  <a:lnTo>
                    <a:pt x="331" y="101"/>
                  </a:lnTo>
                  <a:lnTo>
                    <a:pt x="341" y="106"/>
                  </a:lnTo>
                  <a:lnTo>
                    <a:pt x="352" y="101"/>
                  </a:lnTo>
                  <a:lnTo>
                    <a:pt x="362" y="101"/>
                  </a:lnTo>
                  <a:lnTo>
                    <a:pt x="362" y="106"/>
                  </a:lnTo>
                  <a:lnTo>
                    <a:pt x="362" y="117"/>
                  </a:lnTo>
                  <a:lnTo>
                    <a:pt x="352" y="122"/>
                  </a:lnTo>
                  <a:lnTo>
                    <a:pt x="341" y="127"/>
                  </a:lnTo>
                  <a:lnTo>
                    <a:pt x="331" y="127"/>
                  </a:lnTo>
                  <a:lnTo>
                    <a:pt x="321" y="132"/>
                  </a:lnTo>
                  <a:lnTo>
                    <a:pt x="311" y="132"/>
                  </a:lnTo>
                  <a:lnTo>
                    <a:pt x="311" y="143"/>
                  </a:lnTo>
                  <a:lnTo>
                    <a:pt x="311" y="159"/>
                  </a:lnTo>
                  <a:lnTo>
                    <a:pt x="321" y="164"/>
                  </a:lnTo>
                  <a:lnTo>
                    <a:pt x="321" y="175"/>
                  </a:lnTo>
                  <a:lnTo>
                    <a:pt x="311" y="185"/>
                  </a:lnTo>
                  <a:lnTo>
                    <a:pt x="299" y="196"/>
                  </a:lnTo>
                  <a:lnTo>
                    <a:pt x="289" y="201"/>
                  </a:lnTo>
                  <a:lnTo>
                    <a:pt x="280" y="207"/>
                  </a:lnTo>
                  <a:lnTo>
                    <a:pt x="270" y="212"/>
                  </a:lnTo>
                  <a:lnTo>
                    <a:pt x="258" y="212"/>
                  </a:lnTo>
                  <a:lnTo>
                    <a:pt x="238" y="217"/>
                  </a:lnTo>
                  <a:lnTo>
                    <a:pt x="228" y="222"/>
                  </a:lnTo>
                  <a:lnTo>
                    <a:pt x="207" y="228"/>
                  </a:lnTo>
                  <a:lnTo>
                    <a:pt x="197" y="233"/>
                  </a:lnTo>
                  <a:lnTo>
                    <a:pt x="185" y="238"/>
                  </a:lnTo>
                  <a:lnTo>
                    <a:pt x="175" y="249"/>
                  </a:lnTo>
                  <a:lnTo>
                    <a:pt x="165" y="249"/>
                  </a:lnTo>
                  <a:lnTo>
                    <a:pt x="144" y="249"/>
                  </a:lnTo>
                  <a:lnTo>
                    <a:pt x="124" y="254"/>
                  </a:lnTo>
                  <a:lnTo>
                    <a:pt x="114" y="260"/>
                  </a:lnTo>
                  <a:lnTo>
                    <a:pt x="93" y="260"/>
                  </a:lnTo>
                  <a:lnTo>
                    <a:pt x="73" y="265"/>
                  </a:lnTo>
                  <a:lnTo>
                    <a:pt x="51" y="270"/>
                  </a:lnTo>
                  <a:lnTo>
                    <a:pt x="51" y="265"/>
                  </a:lnTo>
                  <a:lnTo>
                    <a:pt x="41" y="254"/>
                  </a:lnTo>
                  <a:lnTo>
                    <a:pt x="41" y="249"/>
                  </a:lnTo>
                  <a:lnTo>
                    <a:pt x="30" y="244"/>
                  </a:lnTo>
                  <a:lnTo>
                    <a:pt x="20" y="238"/>
                  </a:lnTo>
                  <a:lnTo>
                    <a:pt x="30" y="233"/>
                  </a:lnTo>
                  <a:lnTo>
                    <a:pt x="41" y="233"/>
                  </a:lnTo>
                  <a:lnTo>
                    <a:pt x="41" y="222"/>
                  </a:lnTo>
                  <a:lnTo>
                    <a:pt x="41" y="212"/>
                  </a:lnTo>
                  <a:lnTo>
                    <a:pt x="30" y="207"/>
                  </a:lnTo>
                  <a:lnTo>
                    <a:pt x="30" y="201"/>
                  </a:lnTo>
                  <a:lnTo>
                    <a:pt x="20" y="196"/>
                  </a:lnTo>
                  <a:lnTo>
                    <a:pt x="0" y="185"/>
                  </a:lnTo>
                  <a:lnTo>
                    <a:pt x="10" y="180"/>
                  </a:lnTo>
                  <a:lnTo>
                    <a:pt x="10" y="170"/>
                  </a:lnTo>
                  <a:lnTo>
                    <a:pt x="10" y="164"/>
                  </a:lnTo>
                  <a:lnTo>
                    <a:pt x="20" y="159"/>
                  </a:lnTo>
                  <a:lnTo>
                    <a:pt x="30" y="148"/>
                  </a:lnTo>
                  <a:lnTo>
                    <a:pt x="30" y="138"/>
                  </a:lnTo>
                  <a:lnTo>
                    <a:pt x="30" y="127"/>
                  </a:lnTo>
                  <a:lnTo>
                    <a:pt x="30" y="122"/>
                  </a:lnTo>
                  <a:lnTo>
                    <a:pt x="30" y="117"/>
                  </a:lnTo>
                  <a:lnTo>
                    <a:pt x="30" y="106"/>
                  </a:lnTo>
                  <a:lnTo>
                    <a:pt x="41" y="106"/>
                  </a:lnTo>
                  <a:lnTo>
                    <a:pt x="51" y="101"/>
                  </a:lnTo>
                  <a:lnTo>
                    <a:pt x="51" y="90"/>
                  </a:lnTo>
                  <a:lnTo>
                    <a:pt x="61" y="80"/>
                  </a:lnTo>
                  <a:lnTo>
                    <a:pt x="73" y="74"/>
                  </a:lnTo>
                  <a:lnTo>
                    <a:pt x="93" y="69"/>
                  </a:lnTo>
                  <a:lnTo>
                    <a:pt x="102" y="64"/>
                  </a:lnTo>
                  <a:lnTo>
                    <a:pt x="114" y="64"/>
                  </a:lnTo>
                  <a:lnTo>
                    <a:pt x="124" y="58"/>
                  </a:lnTo>
                  <a:lnTo>
                    <a:pt x="134" y="58"/>
                  </a:lnTo>
                  <a:lnTo>
                    <a:pt x="144" y="58"/>
                  </a:lnTo>
                  <a:lnTo>
                    <a:pt x="156" y="64"/>
                  </a:lnTo>
                  <a:lnTo>
                    <a:pt x="175" y="69"/>
                  </a:lnTo>
                  <a:lnTo>
                    <a:pt x="197" y="64"/>
                  </a:lnTo>
                  <a:lnTo>
                    <a:pt x="207" y="58"/>
                  </a:lnTo>
                  <a:lnTo>
                    <a:pt x="217" y="53"/>
                  </a:lnTo>
                  <a:lnTo>
                    <a:pt x="217" y="43"/>
                  </a:lnTo>
                  <a:lnTo>
                    <a:pt x="217" y="32"/>
                  </a:lnTo>
                  <a:lnTo>
                    <a:pt x="217" y="27"/>
                  </a:lnTo>
                  <a:lnTo>
                    <a:pt x="217" y="21"/>
                  </a:lnTo>
                  <a:lnTo>
                    <a:pt x="228" y="16"/>
                  </a:lnTo>
                  <a:lnTo>
                    <a:pt x="238" y="11"/>
                  </a:lnTo>
                  <a:lnTo>
                    <a:pt x="238" y="5"/>
                  </a:lnTo>
                  <a:lnTo>
                    <a:pt x="238" y="0"/>
                  </a:lnTo>
                  <a:lnTo>
                    <a:pt x="248"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0" name="Freeform 31"/>
            <p:cNvSpPr>
              <a:spLocks/>
            </p:cNvSpPr>
            <p:nvPr/>
          </p:nvSpPr>
          <p:spPr bwMode="auto">
            <a:xfrm>
              <a:off x="484" y="519"/>
              <a:ext cx="208" cy="497"/>
            </a:xfrm>
            <a:custGeom>
              <a:avLst/>
              <a:gdLst/>
              <a:ahLst/>
              <a:cxnLst>
                <a:cxn ang="0">
                  <a:pos x="301" y="11"/>
                </a:cxn>
                <a:cxn ang="0">
                  <a:pos x="323" y="21"/>
                </a:cxn>
                <a:cxn ang="0">
                  <a:pos x="342" y="37"/>
                </a:cxn>
                <a:cxn ang="0">
                  <a:pos x="384" y="42"/>
                </a:cxn>
                <a:cxn ang="0">
                  <a:pos x="415" y="53"/>
                </a:cxn>
                <a:cxn ang="0">
                  <a:pos x="395" y="63"/>
                </a:cxn>
                <a:cxn ang="0">
                  <a:pos x="354" y="58"/>
                </a:cxn>
                <a:cxn ang="0">
                  <a:pos x="323" y="69"/>
                </a:cxn>
                <a:cxn ang="0">
                  <a:pos x="281" y="74"/>
                </a:cxn>
                <a:cxn ang="0">
                  <a:pos x="260" y="90"/>
                </a:cxn>
                <a:cxn ang="0">
                  <a:pos x="250" y="101"/>
                </a:cxn>
                <a:cxn ang="0">
                  <a:pos x="260" y="111"/>
                </a:cxn>
                <a:cxn ang="0">
                  <a:pos x="291" y="122"/>
                </a:cxn>
                <a:cxn ang="0">
                  <a:pos x="301" y="127"/>
                </a:cxn>
                <a:cxn ang="0">
                  <a:pos x="269" y="132"/>
                </a:cxn>
                <a:cxn ang="0">
                  <a:pos x="250" y="138"/>
                </a:cxn>
                <a:cxn ang="0">
                  <a:pos x="269" y="143"/>
                </a:cxn>
                <a:cxn ang="0">
                  <a:pos x="281" y="164"/>
                </a:cxn>
                <a:cxn ang="0">
                  <a:pos x="281" y="191"/>
                </a:cxn>
                <a:cxn ang="0">
                  <a:pos x="281" y="206"/>
                </a:cxn>
                <a:cxn ang="0">
                  <a:pos x="260" y="222"/>
                </a:cxn>
                <a:cxn ang="0">
                  <a:pos x="250" y="243"/>
                </a:cxn>
                <a:cxn ang="0">
                  <a:pos x="250" y="270"/>
                </a:cxn>
                <a:cxn ang="0">
                  <a:pos x="228" y="291"/>
                </a:cxn>
                <a:cxn ang="0">
                  <a:pos x="199" y="307"/>
                </a:cxn>
                <a:cxn ang="0">
                  <a:pos x="199" y="328"/>
                </a:cxn>
                <a:cxn ang="0">
                  <a:pos x="187" y="355"/>
                </a:cxn>
                <a:cxn ang="0">
                  <a:pos x="177" y="381"/>
                </a:cxn>
                <a:cxn ang="0">
                  <a:pos x="155" y="402"/>
                </a:cxn>
                <a:cxn ang="0">
                  <a:pos x="145" y="429"/>
                </a:cxn>
                <a:cxn ang="0">
                  <a:pos x="126" y="455"/>
                </a:cxn>
                <a:cxn ang="0">
                  <a:pos x="84" y="487"/>
                </a:cxn>
                <a:cxn ang="0">
                  <a:pos x="63" y="497"/>
                </a:cxn>
                <a:cxn ang="0">
                  <a:pos x="21" y="487"/>
                </a:cxn>
                <a:cxn ang="0">
                  <a:pos x="0" y="450"/>
                </a:cxn>
                <a:cxn ang="0">
                  <a:pos x="0" y="429"/>
                </a:cxn>
                <a:cxn ang="0">
                  <a:pos x="31" y="408"/>
                </a:cxn>
                <a:cxn ang="0">
                  <a:pos x="53" y="386"/>
                </a:cxn>
                <a:cxn ang="0">
                  <a:pos x="53" y="349"/>
                </a:cxn>
                <a:cxn ang="0">
                  <a:pos x="63" y="323"/>
                </a:cxn>
                <a:cxn ang="0">
                  <a:pos x="63" y="302"/>
                </a:cxn>
                <a:cxn ang="0">
                  <a:pos x="53" y="291"/>
                </a:cxn>
                <a:cxn ang="0">
                  <a:pos x="12" y="270"/>
                </a:cxn>
                <a:cxn ang="0">
                  <a:pos x="31" y="249"/>
                </a:cxn>
                <a:cxn ang="0">
                  <a:pos x="41" y="228"/>
                </a:cxn>
                <a:cxn ang="0">
                  <a:pos x="53" y="206"/>
                </a:cxn>
                <a:cxn ang="0">
                  <a:pos x="41" y="191"/>
                </a:cxn>
                <a:cxn ang="0">
                  <a:pos x="41" y="169"/>
                </a:cxn>
                <a:cxn ang="0">
                  <a:pos x="53" y="148"/>
                </a:cxn>
                <a:cxn ang="0">
                  <a:pos x="104" y="127"/>
                </a:cxn>
                <a:cxn ang="0">
                  <a:pos x="126" y="106"/>
                </a:cxn>
                <a:cxn ang="0">
                  <a:pos x="126" y="85"/>
                </a:cxn>
                <a:cxn ang="0">
                  <a:pos x="136" y="53"/>
                </a:cxn>
                <a:cxn ang="0">
                  <a:pos x="177" y="37"/>
                </a:cxn>
                <a:cxn ang="0">
                  <a:pos x="240" y="11"/>
                </a:cxn>
                <a:cxn ang="0">
                  <a:pos x="269" y="0"/>
                </a:cxn>
              </a:cxnLst>
              <a:rect l="0" t="0" r="r" b="b"/>
              <a:pathLst>
                <a:path w="415" h="497">
                  <a:moveTo>
                    <a:pt x="291" y="0"/>
                  </a:moveTo>
                  <a:lnTo>
                    <a:pt x="291" y="5"/>
                  </a:lnTo>
                  <a:lnTo>
                    <a:pt x="301" y="11"/>
                  </a:lnTo>
                  <a:lnTo>
                    <a:pt x="311" y="11"/>
                  </a:lnTo>
                  <a:lnTo>
                    <a:pt x="311" y="16"/>
                  </a:lnTo>
                  <a:lnTo>
                    <a:pt x="323" y="21"/>
                  </a:lnTo>
                  <a:lnTo>
                    <a:pt x="323" y="26"/>
                  </a:lnTo>
                  <a:lnTo>
                    <a:pt x="342" y="32"/>
                  </a:lnTo>
                  <a:lnTo>
                    <a:pt x="342" y="37"/>
                  </a:lnTo>
                  <a:lnTo>
                    <a:pt x="364" y="37"/>
                  </a:lnTo>
                  <a:lnTo>
                    <a:pt x="374" y="42"/>
                  </a:lnTo>
                  <a:lnTo>
                    <a:pt x="384" y="42"/>
                  </a:lnTo>
                  <a:lnTo>
                    <a:pt x="395" y="48"/>
                  </a:lnTo>
                  <a:lnTo>
                    <a:pt x="405" y="53"/>
                  </a:lnTo>
                  <a:lnTo>
                    <a:pt x="415" y="53"/>
                  </a:lnTo>
                  <a:lnTo>
                    <a:pt x="405" y="58"/>
                  </a:lnTo>
                  <a:lnTo>
                    <a:pt x="405" y="63"/>
                  </a:lnTo>
                  <a:lnTo>
                    <a:pt x="395" y="63"/>
                  </a:lnTo>
                  <a:lnTo>
                    <a:pt x="374" y="58"/>
                  </a:lnTo>
                  <a:lnTo>
                    <a:pt x="364" y="58"/>
                  </a:lnTo>
                  <a:lnTo>
                    <a:pt x="354" y="58"/>
                  </a:lnTo>
                  <a:lnTo>
                    <a:pt x="342" y="58"/>
                  </a:lnTo>
                  <a:lnTo>
                    <a:pt x="332" y="63"/>
                  </a:lnTo>
                  <a:lnTo>
                    <a:pt x="323" y="69"/>
                  </a:lnTo>
                  <a:lnTo>
                    <a:pt x="323" y="74"/>
                  </a:lnTo>
                  <a:lnTo>
                    <a:pt x="301" y="74"/>
                  </a:lnTo>
                  <a:lnTo>
                    <a:pt x="281" y="74"/>
                  </a:lnTo>
                  <a:lnTo>
                    <a:pt x="269" y="79"/>
                  </a:lnTo>
                  <a:lnTo>
                    <a:pt x="269" y="85"/>
                  </a:lnTo>
                  <a:lnTo>
                    <a:pt x="260" y="90"/>
                  </a:lnTo>
                  <a:lnTo>
                    <a:pt x="250" y="90"/>
                  </a:lnTo>
                  <a:lnTo>
                    <a:pt x="250" y="95"/>
                  </a:lnTo>
                  <a:lnTo>
                    <a:pt x="250" y="101"/>
                  </a:lnTo>
                  <a:lnTo>
                    <a:pt x="250" y="106"/>
                  </a:lnTo>
                  <a:lnTo>
                    <a:pt x="260" y="106"/>
                  </a:lnTo>
                  <a:lnTo>
                    <a:pt x="260" y="111"/>
                  </a:lnTo>
                  <a:lnTo>
                    <a:pt x="269" y="111"/>
                  </a:lnTo>
                  <a:lnTo>
                    <a:pt x="281" y="116"/>
                  </a:lnTo>
                  <a:lnTo>
                    <a:pt x="291" y="122"/>
                  </a:lnTo>
                  <a:lnTo>
                    <a:pt x="301" y="122"/>
                  </a:lnTo>
                  <a:lnTo>
                    <a:pt x="311" y="127"/>
                  </a:lnTo>
                  <a:lnTo>
                    <a:pt x="301" y="127"/>
                  </a:lnTo>
                  <a:lnTo>
                    <a:pt x="291" y="132"/>
                  </a:lnTo>
                  <a:lnTo>
                    <a:pt x="281" y="132"/>
                  </a:lnTo>
                  <a:lnTo>
                    <a:pt x="269" y="132"/>
                  </a:lnTo>
                  <a:lnTo>
                    <a:pt x="260" y="132"/>
                  </a:lnTo>
                  <a:lnTo>
                    <a:pt x="250" y="132"/>
                  </a:lnTo>
                  <a:lnTo>
                    <a:pt x="250" y="138"/>
                  </a:lnTo>
                  <a:lnTo>
                    <a:pt x="260" y="138"/>
                  </a:lnTo>
                  <a:lnTo>
                    <a:pt x="260" y="143"/>
                  </a:lnTo>
                  <a:lnTo>
                    <a:pt x="269" y="143"/>
                  </a:lnTo>
                  <a:lnTo>
                    <a:pt x="269" y="148"/>
                  </a:lnTo>
                  <a:lnTo>
                    <a:pt x="269" y="153"/>
                  </a:lnTo>
                  <a:lnTo>
                    <a:pt x="281" y="164"/>
                  </a:lnTo>
                  <a:lnTo>
                    <a:pt x="269" y="175"/>
                  </a:lnTo>
                  <a:lnTo>
                    <a:pt x="269" y="180"/>
                  </a:lnTo>
                  <a:lnTo>
                    <a:pt x="281" y="191"/>
                  </a:lnTo>
                  <a:lnTo>
                    <a:pt x="269" y="196"/>
                  </a:lnTo>
                  <a:lnTo>
                    <a:pt x="269" y="201"/>
                  </a:lnTo>
                  <a:lnTo>
                    <a:pt x="281" y="206"/>
                  </a:lnTo>
                  <a:lnTo>
                    <a:pt x="281" y="212"/>
                  </a:lnTo>
                  <a:lnTo>
                    <a:pt x="269" y="217"/>
                  </a:lnTo>
                  <a:lnTo>
                    <a:pt x="260" y="222"/>
                  </a:lnTo>
                  <a:lnTo>
                    <a:pt x="250" y="228"/>
                  </a:lnTo>
                  <a:lnTo>
                    <a:pt x="250" y="238"/>
                  </a:lnTo>
                  <a:lnTo>
                    <a:pt x="250" y="243"/>
                  </a:lnTo>
                  <a:lnTo>
                    <a:pt x="250" y="254"/>
                  </a:lnTo>
                  <a:lnTo>
                    <a:pt x="250" y="265"/>
                  </a:lnTo>
                  <a:lnTo>
                    <a:pt x="250" y="270"/>
                  </a:lnTo>
                  <a:lnTo>
                    <a:pt x="250" y="280"/>
                  </a:lnTo>
                  <a:lnTo>
                    <a:pt x="240" y="286"/>
                  </a:lnTo>
                  <a:lnTo>
                    <a:pt x="228" y="291"/>
                  </a:lnTo>
                  <a:lnTo>
                    <a:pt x="218" y="296"/>
                  </a:lnTo>
                  <a:lnTo>
                    <a:pt x="208" y="296"/>
                  </a:lnTo>
                  <a:lnTo>
                    <a:pt x="199" y="307"/>
                  </a:lnTo>
                  <a:lnTo>
                    <a:pt x="199" y="312"/>
                  </a:lnTo>
                  <a:lnTo>
                    <a:pt x="199" y="318"/>
                  </a:lnTo>
                  <a:lnTo>
                    <a:pt x="199" y="328"/>
                  </a:lnTo>
                  <a:lnTo>
                    <a:pt x="187" y="339"/>
                  </a:lnTo>
                  <a:lnTo>
                    <a:pt x="187" y="344"/>
                  </a:lnTo>
                  <a:lnTo>
                    <a:pt x="187" y="355"/>
                  </a:lnTo>
                  <a:lnTo>
                    <a:pt x="187" y="365"/>
                  </a:lnTo>
                  <a:lnTo>
                    <a:pt x="177" y="370"/>
                  </a:lnTo>
                  <a:lnTo>
                    <a:pt x="177" y="381"/>
                  </a:lnTo>
                  <a:lnTo>
                    <a:pt x="167" y="392"/>
                  </a:lnTo>
                  <a:lnTo>
                    <a:pt x="167" y="397"/>
                  </a:lnTo>
                  <a:lnTo>
                    <a:pt x="155" y="402"/>
                  </a:lnTo>
                  <a:lnTo>
                    <a:pt x="145" y="418"/>
                  </a:lnTo>
                  <a:lnTo>
                    <a:pt x="145" y="423"/>
                  </a:lnTo>
                  <a:lnTo>
                    <a:pt x="145" y="429"/>
                  </a:lnTo>
                  <a:lnTo>
                    <a:pt x="136" y="434"/>
                  </a:lnTo>
                  <a:lnTo>
                    <a:pt x="126" y="445"/>
                  </a:lnTo>
                  <a:lnTo>
                    <a:pt x="126" y="455"/>
                  </a:lnTo>
                  <a:lnTo>
                    <a:pt x="114" y="460"/>
                  </a:lnTo>
                  <a:lnTo>
                    <a:pt x="94" y="476"/>
                  </a:lnTo>
                  <a:lnTo>
                    <a:pt x="84" y="487"/>
                  </a:lnTo>
                  <a:lnTo>
                    <a:pt x="73" y="492"/>
                  </a:lnTo>
                  <a:lnTo>
                    <a:pt x="73" y="497"/>
                  </a:lnTo>
                  <a:lnTo>
                    <a:pt x="63" y="497"/>
                  </a:lnTo>
                  <a:lnTo>
                    <a:pt x="53" y="497"/>
                  </a:lnTo>
                  <a:lnTo>
                    <a:pt x="31" y="492"/>
                  </a:lnTo>
                  <a:lnTo>
                    <a:pt x="21" y="487"/>
                  </a:lnTo>
                  <a:lnTo>
                    <a:pt x="12" y="476"/>
                  </a:lnTo>
                  <a:lnTo>
                    <a:pt x="12" y="466"/>
                  </a:lnTo>
                  <a:lnTo>
                    <a:pt x="0" y="450"/>
                  </a:lnTo>
                  <a:lnTo>
                    <a:pt x="0" y="439"/>
                  </a:lnTo>
                  <a:lnTo>
                    <a:pt x="0" y="434"/>
                  </a:lnTo>
                  <a:lnTo>
                    <a:pt x="0" y="429"/>
                  </a:lnTo>
                  <a:lnTo>
                    <a:pt x="0" y="423"/>
                  </a:lnTo>
                  <a:lnTo>
                    <a:pt x="12" y="418"/>
                  </a:lnTo>
                  <a:lnTo>
                    <a:pt x="31" y="408"/>
                  </a:lnTo>
                  <a:lnTo>
                    <a:pt x="41" y="397"/>
                  </a:lnTo>
                  <a:lnTo>
                    <a:pt x="53" y="392"/>
                  </a:lnTo>
                  <a:lnTo>
                    <a:pt x="53" y="386"/>
                  </a:lnTo>
                  <a:lnTo>
                    <a:pt x="63" y="370"/>
                  </a:lnTo>
                  <a:lnTo>
                    <a:pt x="63" y="360"/>
                  </a:lnTo>
                  <a:lnTo>
                    <a:pt x="53" y="349"/>
                  </a:lnTo>
                  <a:lnTo>
                    <a:pt x="53" y="344"/>
                  </a:lnTo>
                  <a:lnTo>
                    <a:pt x="63" y="333"/>
                  </a:lnTo>
                  <a:lnTo>
                    <a:pt x="63" y="323"/>
                  </a:lnTo>
                  <a:lnTo>
                    <a:pt x="63" y="318"/>
                  </a:lnTo>
                  <a:lnTo>
                    <a:pt x="63" y="307"/>
                  </a:lnTo>
                  <a:lnTo>
                    <a:pt x="63" y="302"/>
                  </a:lnTo>
                  <a:lnTo>
                    <a:pt x="53" y="296"/>
                  </a:lnTo>
                  <a:lnTo>
                    <a:pt x="63" y="296"/>
                  </a:lnTo>
                  <a:lnTo>
                    <a:pt x="53" y="291"/>
                  </a:lnTo>
                  <a:lnTo>
                    <a:pt x="41" y="286"/>
                  </a:lnTo>
                  <a:lnTo>
                    <a:pt x="31" y="280"/>
                  </a:lnTo>
                  <a:lnTo>
                    <a:pt x="12" y="270"/>
                  </a:lnTo>
                  <a:lnTo>
                    <a:pt x="12" y="265"/>
                  </a:lnTo>
                  <a:lnTo>
                    <a:pt x="12" y="259"/>
                  </a:lnTo>
                  <a:lnTo>
                    <a:pt x="31" y="249"/>
                  </a:lnTo>
                  <a:lnTo>
                    <a:pt x="31" y="243"/>
                  </a:lnTo>
                  <a:lnTo>
                    <a:pt x="31" y="233"/>
                  </a:lnTo>
                  <a:lnTo>
                    <a:pt x="41" y="228"/>
                  </a:lnTo>
                  <a:lnTo>
                    <a:pt x="41" y="222"/>
                  </a:lnTo>
                  <a:lnTo>
                    <a:pt x="41" y="217"/>
                  </a:lnTo>
                  <a:lnTo>
                    <a:pt x="53" y="206"/>
                  </a:lnTo>
                  <a:lnTo>
                    <a:pt x="53" y="201"/>
                  </a:lnTo>
                  <a:lnTo>
                    <a:pt x="53" y="196"/>
                  </a:lnTo>
                  <a:lnTo>
                    <a:pt x="41" y="191"/>
                  </a:lnTo>
                  <a:lnTo>
                    <a:pt x="53" y="185"/>
                  </a:lnTo>
                  <a:lnTo>
                    <a:pt x="41" y="175"/>
                  </a:lnTo>
                  <a:lnTo>
                    <a:pt x="41" y="169"/>
                  </a:lnTo>
                  <a:lnTo>
                    <a:pt x="41" y="159"/>
                  </a:lnTo>
                  <a:lnTo>
                    <a:pt x="41" y="153"/>
                  </a:lnTo>
                  <a:lnTo>
                    <a:pt x="53" y="148"/>
                  </a:lnTo>
                  <a:lnTo>
                    <a:pt x="73" y="143"/>
                  </a:lnTo>
                  <a:lnTo>
                    <a:pt x="84" y="138"/>
                  </a:lnTo>
                  <a:lnTo>
                    <a:pt x="104" y="127"/>
                  </a:lnTo>
                  <a:lnTo>
                    <a:pt x="114" y="122"/>
                  </a:lnTo>
                  <a:lnTo>
                    <a:pt x="126" y="111"/>
                  </a:lnTo>
                  <a:lnTo>
                    <a:pt x="126" y="106"/>
                  </a:lnTo>
                  <a:lnTo>
                    <a:pt x="126" y="101"/>
                  </a:lnTo>
                  <a:lnTo>
                    <a:pt x="126" y="95"/>
                  </a:lnTo>
                  <a:lnTo>
                    <a:pt x="126" y="85"/>
                  </a:lnTo>
                  <a:lnTo>
                    <a:pt x="114" y="74"/>
                  </a:lnTo>
                  <a:lnTo>
                    <a:pt x="126" y="63"/>
                  </a:lnTo>
                  <a:lnTo>
                    <a:pt x="136" y="53"/>
                  </a:lnTo>
                  <a:lnTo>
                    <a:pt x="145" y="42"/>
                  </a:lnTo>
                  <a:lnTo>
                    <a:pt x="155" y="42"/>
                  </a:lnTo>
                  <a:lnTo>
                    <a:pt x="177" y="37"/>
                  </a:lnTo>
                  <a:lnTo>
                    <a:pt x="199" y="26"/>
                  </a:lnTo>
                  <a:lnTo>
                    <a:pt x="218" y="21"/>
                  </a:lnTo>
                  <a:lnTo>
                    <a:pt x="240" y="11"/>
                  </a:lnTo>
                  <a:lnTo>
                    <a:pt x="260" y="5"/>
                  </a:lnTo>
                  <a:lnTo>
                    <a:pt x="260" y="0"/>
                  </a:lnTo>
                  <a:lnTo>
                    <a:pt x="269" y="0"/>
                  </a:lnTo>
                  <a:lnTo>
                    <a:pt x="281" y="0"/>
                  </a:lnTo>
                  <a:lnTo>
                    <a:pt x="291" y="0"/>
                  </a:lnTo>
                </a:path>
              </a:pathLst>
            </a:custGeom>
            <a:solidFill>
              <a:srgbClr val="FFBF9F"/>
            </a:solidFill>
            <a:ln w="7938">
              <a:solidFill>
                <a:srgbClr val="FF0000"/>
              </a:solidFill>
              <a:prstDash val="solid"/>
              <a:round/>
              <a:headEnd/>
              <a:tailEnd/>
            </a:ln>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1" name="Freeform 32"/>
            <p:cNvSpPr>
              <a:spLocks/>
            </p:cNvSpPr>
            <p:nvPr/>
          </p:nvSpPr>
          <p:spPr bwMode="auto">
            <a:xfrm>
              <a:off x="1247" y="594"/>
              <a:ext cx="702" cy="1254"/>
            </a:xfrm>
            <a:custGeom>
              <a:avLst/>
              <a:gdLst/>
              <a:ahLst/>
              <a:cxnLst>
                <a:cxn ang="0">
                  <a:pos x="165" y="66"/>
                </a:cxn>
                <a:cxn ang="0">
                  <a:pos x="232" y="103"/>
                </a:cxn>
                <a:cxn ang="0">
                  <a:pos x="279" y="201"/>
                </a:cxn>
                <a:cxn ang="0">
                  <a:pos x="321" y="218"/>
                </a:cxn>
                <a:cxn ang="0">
                  <a:pos x="288" y="279"/>
                </a:cxn>
                <a:cxn ang="0">
                  <a:pos x="312" y="361"/>
                </a:cxn>
                <a:cxn ang="0">
                  <a:pos x="376" y="440"/>
                </a:cxn>
                <a:cxn ang="0">
                  <a:pos x="473" y="518"/>
                </a:cxn>
                <a:cxn ang="0">
                  <a:pos x="510" y="518"/>
                </a:cxn>
                <a:cxn ang="0">
                  <a:pos x="566" y="560"/>
                </a:cxn>
                <a:cxn ang="0">
                  <a:pos x="654" y="612"/>
                </a:cxn>
                <a:cxn ang="0">
                  <a:pos x="683" y="678"/>
                </a:cxn>
                <a:cxn ang="0">
                  <a:pos x="675" y="723"/>
                </a:cxn>
                <a:cxn ang="0">
                  <a:pos x="701" y="797"/>
                </a:cxn>
                <a:cxn ang="0">
                  <a:pos x="675" y="859"/>
                </a:cxn>
                <a:cxn ang="0">
                  <a:pos x="646" y="945"/>
                </a:cxn>
                <a:cxn ang="0">
                  <a:pos x="662" y="1032"/>
                </a:cxn>
                <a:cxn ang="0">
                  <a:pos x="637" y="1130"/>
                </a:cxn>
                <a:cxn ang="0">
                  <a:pos x="608" y="1163"/>
                </a:cxn>
                <a:cxn ang="0">
                  <a:pos x="603" y="1192"/>
                </a:cxn>
                <a:cxn ang="0">
                  <a:pos x="557" y="1204"/>
                </a:cxn>
                <a:cxn ang="0">
                  <a:pos x="536" y="1217"/>
                </a:cxn>
                <a:cxn ang="0">
                  <a:pos x="477" y="1253"/>
                </a:cxn>
                <a:cxn ang="0">
                  <a:pos x="434" y="1241"/>
                </a:cxn>
                <a:cxn ang="0">
                  <a:pos x="440" y="1172"/>
                </a:cxn>
                <a:cxn ang="0">
                  <a:pos x="434" y="1122"/>
                </a:cxn>
                <a:cxn ang="0">
                  <a:pos x="380" y="1130"/>
                </a:cxn>
                <a:cxn ang="0">
                  <a:pos x="372" y="1052"/>
                </a:cxn>
                <a:cxn ang="0">
                  <a:pos x="401" y="1002"/>
                </a:cxn>
                <a:cxn ang="0">
                  <a:pos x="372" y="941"/>
                </a:cxn>
                <a:cxn ang="0">
                  <a:pos x="325" y="924"/>
                </a:cxn>
                <a:cxn ang="0">
                  <a:pos x="274" y="900"/>
                </a:cxn>
                <a:cxn ang="0">
                  <a:pos x="257" y="867"/>
                </a:cxn>
                <a:cxn ang="0">
                  <a:pos x="337" y="809"/>
                </a:cxn>
                <a:cxn ang="0">
                  <a:pos x="389" y="749"/>
                </a:cxn>
                <a:cxn ang="0">
                  <a:pos x="368" y="670"/>
                </a:cxn>
                <a:cxn ang="0">
                  <a:pos x="343" y="596"/>
                </a:cxn>
                <a:cxn ang="0">
                  <a:pos x="300" y="588"/>
                </a:cxn>
                <a:cxn ang="0">
                  <a:pos x="249" y="534"/>
                </a:cxn>
                <a:cxn ang="0">
                  <a:pos x="232" y="473"/>
                </a:cxn>
                <a:cxn ang="0">
                  <a:pos x="199" y="395"/>
                </a:cxn>
                <a:cxn ang="0">
                  <a:pos x="156" y="301"/>
                </a:cxn>
                <a:cxn ang="0">
                  <a:pos x="119" y="267"/>
                </a:cxn>
                <a:cxn ang="0">
                  <a:pos x="76" y="239"/>
                </a:cxn>
                <a:cxn ang="0">
                  <a:pos x="51" y="201"/>
                </a:cxn>
                <a:cxn ang="0">
                  <a:pos x="51" y="156"/>
                </a:cxn>
                <a:cxn ang="0">
                  <a:pos x="12" y="140"/>
                </a:cxn>
                <a:cxn ang="0">
                  <a:pos x="84" y="136"/>
                </a:cxn>
                <a:cxn ang="0">
                  <a:pos x="80" y="82"/>
                </a:cxn>
                <a:cxn ang="0">
                  <a:pos x="119" y="20"/>
                </a:cxn>
              </a:cxnLst>
              <a:rect l="0" t="0" r="r" b="b"/>
              <a:pathLst>
                <a:path w="702" h="1254">
                  <a:moveTo>
                    <a:pt x="160" y="4"/>
                  </a:moveTo>
                  <a:lnTo>
                    <a:pt x="152" y="45"/>
                  </a:lnTo>
                  <a:lnTo>
                    <a:pt x="165" y="66"/>
                  </a:lnTo>
                  <a:lnTo>
                    <a:pt x="169" y="82"/>
                  </a:lnTo>
                  <a:lnTo>
                    <a:pt x="191" y="86"/>
                  </a:lnTo>
                  <a:lnTo>
                    <a:pt x="232" y="103"/>
                  </a:lnTo>
                  <a:lnTo>
                    <a:pt x="265" y="128"/>
                  </a:lnTo>
                  <a:lnTo>
                    <a:pt x="265" y="156"/>
                  </a:lnTo>
                  <a:lnTo>
                    <a:pt x="279" y="201"/>
                  </a:lnTo>
                  <a:lnTo>
                    <a:pt x="279" y="206"/>
                  </a:lnTo>
                  <a:lnTo>
                    <a:pt x="304" y="206"/>
                  </a:lnTo>
                  <a:lnTo>
                    <a:pt x="321" y="218"/>
                  </a:lnTo>
                  <a:lnTo>
                    <a:pt x="312" y="243"/>
                  </a:lnTo>
                  <a:lnTo>
                    <a:pt x="300" y="259"/>
                  </a:lnTo>
                  <a:lnTo>
                    <a:pt x="288" y="279"/>
                  </a:lnTo>
                  <a:lnTo>
                    <a:pt x="325" y="317"/>
                  </a:lnTo>
                  <a:lnTo>
                    <a:pt x="325" y="329"/>
                  </a:lnTo>
                  <a:lnTo>
                    <a:pt x="312" y="361"/>
                  </a:lnTo>
                  <a:lnTo>
                    <a:pt x="321" y="390"/>
                  </a:lnTo>
                  <a:lnTo>
                    <a:pt x="354" y="419"/>
                  </a:lnTo>
                  <a:lnTo>
                    <a:pt x="376" y="440"/>
                  </a:lnTo>
                  <a:lnTo>
                    <a:pt x="393" y="460"/>
                  </a:lnTo>
                  <a:lnTo>
                    <a:pt x="440" y="494"/>
                  </a:lnTo>
                  <a:lnTo>
                    <a:pt x="473" y="518"/>
                  </a:lnTo>
                  <a:lnTo>
                    <a:pt x="494" y="518"/>
                  </a:lnTo>
                  <a:lnTo>
                    <a:pt x="506" y="518"/>
                  </a:lnTo>
                  <a:lnTo>
                    <a:pt x="510" y="518"/>
                  </a:lnTo>
                  <a:lnTo>
                    <a:pt x="523" y="518"/>
                  </a:lnTo>
                  <a:lnTo>
                    <a:pt x="545" y="530"/>
                  </a:lnTo>
                  <a:lnTo>
                    <a:pt x="566" y="560"/>
                  </a:lnTo>
                  <a:lnTo>
                    <a:pt x="578" y="572"/>
                  </a:lnTo>
                  <a:lnTo>
                    <a:pt x="613" y="592"/>
                  </a:lnTo>
                  <a:lnTo>
                    <a:pt x="654" y="612"/>
                  </a:lnTo>
                  <a:lnTo>
                    <a:pt x="671" y="638"/>
                  </a:lnTo>
                  <a:lnTo>
                    <a:pt x="683" y="662"/>
                  </a:lnTo>
                  <a:lnTo>
                    <a:pt x="683" y="678"/>
                  </a:lnTo>
                  <a:lnTo>
                    <a:pt x="683" y="699"/>
                  </a:lnTo>
                  <a:lnTo>
                    <a:pt x="675" y="711"/>
                  </a:lnTo>
                  <a:lnTo>
                    <a:pt x="675" y="723"/>
                  </a:lnTo>
                  <a:lnTo>
                    <a:pt x="671" y="765"/>
                  </a:lnTo>
                  <a:lnTo>
                    <a:pt x="693" y="769"/>
                  </a:lnTo>
                  <a:lnTo>
                    <a:pt x="701" y="797"/>
                  </a:lnTo>
                  <a:lnTo>
                    <a:pt x="689" y="819"/>
                  </a:lnTo>
                  <a:lnTo>
                    <a:pt x="675" y="839"/>
                  </a:lnTo>
                  <a:lnTo>
                    <a:pt x="675" y="859"/>
                  </a:lnTo>
                  <a:lnTo>
                    <a:pt x="679" y="887"/>
                  </a:lnTo>
                  <a:lnTo>
                    <a:pt x="662" y="905"/>
                  </a:lnTo>
                  <a:lnTo>
                    <a:pt x="646" y="945"/>
                  </a:lnTo>
                  <a:lnTo>
                    <a:pt x="642" y="974"/>
                  </a:lnTo>
                  <a:lnTo>
                    <a:pt x="654" y="1008"/>
                  </a:lnTo>
                  <a:lnTo>
                    <a:pt x="662" y="1032"/>
                  </a:lnTo>
                  <a:lnTo>
                    <a:pt x="650" y="1060"/>
                  </a:lnTo>
                  <a:lnTo>
                    <a:pt x="625" y="1090"/>
                  </a:lnTo>
                  <a:lnTo>
                    <a:pt x="637" y="1130"/>
                  </a:lnTo>
                  <a:lnTo>
                    <a:pt x="629" y="1150"/>
                  </a:lnTo>
                  <a:lnTo>
                    <a:pt x="621" y="1163"/>
                  </a:lnTo>
                  <a:lnTo>
                    <a:pt x="608" y="1163"/>
                  </a:lnTo>
                  <a:lnTo>
                    <a:pt x="600" y="1163"/>
                  </a:lnTo>
                  <a:lnTo>
                    <a:pt x="608" y="1175"/>
                  </a:lnTo>
                  <a:lnTo>
                    <a:pt x="603" y="1192"/>
                  </a:lnTo>
                  <a:lnTo>
                    <a:pt x="590" y="1196"/>
                  </a:lnTo>
                  <a:lnTo>
                    <a:pt x="574" y="1204"/>
                  </a:lnTo>
                  <a:lnTo>
                    <a:pt x="557" y="1204"/>
                  </a:lnTo>
                  <a:lnTo>
                    <a:pt x="541" y="1204"/>
                  </a:lnTo>
                  <a:lnTo>
                    <a:pt x="536" y="1204"/>
                  </a:lnTo>
                  <a:lnTo>
                    <a:pt x="536" y="1217"/>
                  </a:lnTo>
                  <a:lnTo>
                    <a:pt x="510" y="1245"/>
                  </a:lnTo>
                  <a:lnTo>
                    <a:pt x="489" y="1253"/>
                  </a:lnTo>
                  <a:lnTo>
                    <a:pt x="477" y="1253"/>
                  </a:lnTo>
                  <a:lnTo>
                    <a:pt x="460" y="1253"/>
                  </a:lnTo>
                  <a:lnTo>
                    <a:pt x="456" y="1241"/>
                  </a:lnTo>
                  <a:lnTo>
                    <a:pt x="434" y="1241"/>
                  </a:lnTo>
                  <a:lnTo>
                    <a:pt x="440" y="1221"/>
                  </a:lnTo>
                  <a:lnTo>
                    <a:pt x="442" y="1192"/>
                  </a:lnTo>
                  <a:lnTo>
                    <a:pt x="440" y="1172"/>
                  </a:lnTo>
                  <a:lnTo>
                    <a:pt x="440" y="1150"/>
                  </a:lnTo>
                  <a:lnTo>
                    <a:pt x="442" y="1122"/>
                  </a:lnTo>
                  <a:lnTo>
                    <a:pt x="434" y="1122"/>
                  </a:lnTo>
                  <a:lnTo>
                    <a:pt x="430" y="1138"/>
                  </a:lnTo>
                  <a:lnTo>
                    <a:pt x="393" y="1138"/>
                  </a:lnTo>
                  <a:lnTo>
                    <a:pt x="380" y="1130"/>
                  </a:lnTo>
                  <a:lnTo>
                    <a:pt x="384" y="1114"/>
                  </a:lnTo>
                  <a:lnTo>
                    <a:pt x="384" y="1078"/>
                  </a:lnTo>
                  <a:lnTo>
                    <a:pt x="372" y="1052"/>
                  </a:lnTo>
                  <a:lnTo>
                    <a:pt x="384" y="1036"/>
                  </a:lnTo>
                  <a:lnTo>
                    <a:pt x="413" y="1024"/>
                  </a:lnTo>
                  <a:lnTo>
                    <a:pt x="401" y="1002"/>
                  </a:lnTo>
                  <a:lnTo>
                    <a:pt x="389" y="978"/>
                  </a:lnTo>
                  <a:lnTo>
                    <a:pt x="384" y="962"/>
                  </a:lnTo>
                  <a:lnTo>
                    <a:pt x="372" y="941"/>
                  </a:lnTo>
                  <a:lnTo>
                    <a:pt x="372" y="937"/>
                  </a:lnTo>
                  <a:lnTo>
                    <a:pt x="359" y="937"/>
                  </a:lnTo>
                  <a:lnTo>
                    <a:pt x="325" y="924"/>
                  </a:lnTo>
                  <a:lnTo>
                    <a:pt x="304" y="917"/>
                  </a:lnTo>
                  <a:lnTo>
                    <a:pt x="292" y="917"/>
                  </a:lnTo>
                  <a:lnTo>
                    <a:pt x="274" y="900"/>
                  </a:lnTo>
                  <a:lnTo>
                    <a:pt x="274" y="892"/>
                  </a:lnTo>
                  <a:lnTo>
                    <a:pt x="265" y="871"/>
                  </a:lnTo>
                  <a:lnTo>
                    <a:pt x="257" y="867"/>
                  </a:lnTo>
                  <a:lnTo>
                    <a:pt x="270" y="851"/>
                  </a:lnTo>
                  <a:lnTo>
                    <a:pt x="317" y="835"/>
                  </a:lnTo>
                  <a:lnTo>
                    <a:pt x="337" y="809"/>
                  </a:lnTo>
                  <a:lnTo>
                    <a:pt x="354" y="797"/>
                  </a:lnTo>
                  <a:lnTo>
                    <a:pt x="376" y="777"/>
                  </a:lnTo>
                  <a:lnTo>
                    <a:pt x="389" y="749"/>
                  </a:lnTo>
                  <a:lnTo>
                    <a:pt x="380" y="735"/>
                  </a:lnTo>
                  <a:lnTo>
                    <a:pt x="368" y="711"/>
                  </a:lnTo>
                  <a:lnTo>
                    <a:pt x="368" y="670"/>
                  </a:lnTo>
                  <a:lnTo>
                    <a:pt x="354" y="649"/>
                  </a:lnTo>
                  <a:lnTo>
                    <a:pt x="350" y="612"/>
                  </a:lnTo>
                  <a:lnTo>
                    <a:pt x="343" y="596"/>
                  </a:lnTo>
                  <a:lnTo>
                    <a:pt x="325" y="588"/>
                  </a:lnTo>
                  <a:lnTo>
                    <a:pt x="312" y="588"/>
                  </a:lnTo>
                  <a:lnTo>
                    <a:pt x="300" y="588"/>
                  </a:lnTo>
                  <a:lnTo>
                    <a:pt x="288" y="562"/>
                  </a:lnTo>
                  <a:lnTo>
                    <a:pt x="282" y="542"/>
                  </a:lnTo>
                  <a:lnTo>
                    <a:pt x="249" y="534"/>
                  </a:lnTo>
                  <a:lnTo>
                    <a:pt x="228" y="530"/>
                  </a:lnTo>
                  <a:lnTo>
                    <a:pt x="224" y="490"/>
                  </a:lnTo>
                  <a:lnTo>
                    <a:pt x="232" y="473"/>
                  </a:lnTo>
                  <a:lnTo>
                    <a:pt x="253" y="440"/>
                  </a:lnTo>
                  <a:lnTo>
                    <a:pt x="245" y="411"/>
                  </a:lnTo>
                  <a:lnTo>
                    <a:pt x="199" y="395"/>
                  </a:lnTo>
                  <a:lnTo>
                    <a:pt x="191" y="353"/>
                  </a:lnTo>
                  <a:lnTo>
                    <a:pt x="183" y="325"/>
                  </a:lnTo>
                  <a:lnTo>
                    <a:pt x="156" y="301"/>
                  </a:lnTo>
                  <a:lnTo>
                    <a:pt x="135" y="291"/>
                  </a:lnTo>
                  <a:lnTo>
                    <a:pt x="127" y="279"/>
                  </a:lnTo>
                  <a:lnTo>
                    <a:pt x="119" y="267"/>
                  </a:lnTo>
                  <a:lnTo>
                    <a:pt x="102" y="267"/>
                  </a:lnTo>
                  <a:lnTo>
                    <a:pt x="88" y="251"/>
                  </a:lnTo>
                  <a:lnTo>
                    <a:pt x="76" y="239"/>
                  </a:lnTo>
                  <a:lnTo>
                    <a:pt x="64" y="227"/>
                  </a:lnTo>
                  <a:lnTo>
                    <a:pt x="51" y="214"/>
                  </a:lnTo>
                  <a:lnTo>
                    <a:pt x="51" y="201"/>
                  </a:lnTo>
                  <a:lnTo>
                    <a:pt x="59" y="177"/>
                  </a:lnTo>
                  <a:lnTo>
                    <a:pt x="43" y="177"/>
                  </a:lnTo>
                  <a:lnTo>
                    <a:pt x="51" y="156"/>
                  </a:lnTo>
                  <a:lnTo>
                    <a:pt x="25" y="177"/>
                  </a:lnTo>
                  <a:lnTo>
                    <a:pt x="0" y="177"/>
                  </a:lnTo>
                  <a:lnTo>
                    <a:pt x="12" y="140"/>
                  </a:lnTo>
                  <a:lnTo>
                    <a:pt x="51" y="115"/>
                  </a:lnTo>
                  <a:lnTo>
                    <a:pt x="84" y="115"/>
                  </a:lnTo>
                  <a:lnTo>
                    <a:pt x="84" y="136"/>
                  </a:lnTo>
                  <a:lnTo>
                    <a:pt x="68" y="128"/>
                  </a:lnTo>
                  <a:lnTo>
                    <a:pt x="76" y="107"/>
                  </a:lnTo>
                  <a:lnTo>
                    <a:pt x="80" y="82"/>
                  </a:lnTo>
                  <a:lnTo>
                    <a:pt x="76" y="62"/>
                  </a:lnTo>
                  <a:lnTo>
                    <a:pt x="88" y="32"/>
                  </a:lnTo>
                  <a:lnTo>
                    <a:pt x="119" y="20"/>
                  </a:lnTo>
                  <a:lnTo>
                    <a:pt x="156" y="0"/>
                  </a:lnTo>
                  <a:lnTo>
                    <a:pt x="160" y="4"/>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4" name="Freeform 47"/>
            <p:cNvSpPr>
              <a:spLocks/>
            </p:cNvSpPr>
            <p:nvPr/>
          </p:nvSpPr>
          <p:spPr bwMode="auto">
            <a:xfrm>
              <a:off x="0" y="3304"/>
              <a:ext cx="798" cy="808"/>
            </a:xfrm>
            <a:custGeom>
              <a:avLst/>
              <a:gdLst/>
              <a:ahLst/>
              <a:cxnLst>
                <a:cxn ang="0">
                  <a:pos x="323" y="13"/>
                </a:cxn>
                <a:cxn ang="0">
                  <a:pos x="359" y="51"/>
                </a:cxn>
                <a:cxn ang="0">
                  <a:pos x="406" y="77"/>
                </a:cxn>
                <a:cxn ang="0">
                  <a:pos x="412" y="112"/>
                </a:cxn>
                <a:cxn ang="0">
                  <a:pos x="459" y="154"/>
                </a:cxn>
                <a:cxn ang="0">
                  <a:pos x="471" y="178"/>
                </a:cxn>
                <a:cxn ang="0">
                  <a:pos x="495" y="178"/>
                </a:cxn>
                <a:cxn ang="0">
                  <a:pos x="551" y="184"/>
                </a:cxn>
                <a:cxn ang="0">
                  <a:pos x="589" y="210"/>
                </a:cxn>
                <a:cxn ang="0">
                  <a:pos x="606" y="220"/>
                </a:cxn>
                <a:cxn ang="0">
                  <a:pos x="632" y="277"/>
                </a:cxn>
                <a:cxn ang="0">
                  <a:pos x="603" y="318"/>
                </a:cxn>
                <a:cxn ang="0">
                  <a:pos x="639" y="353"/>
                </a:cxn>
                <a:cxn ang="0">
                  <a:pos x="695" y="378"/>
                </a:cxn>
                <a:cxn ang="0">
                  <a:pos x="747" y="395"/>
                </a:cxn>
                <a:cxn ang="0">
                  <a:pos x="772" y="465"/>
                </a:cxn>
                <a:cxn ang="0">
                  <a:pos x="784" y="487"/>
                </a:cxn>
                <a:cxn ang="0">
                  <a:pos x="698" y="535"/>
                </a:cxn>
                <a:cxn ang="0">
                  <a:pos x="661" y="593"/>
                </a:cxn>
                <a:cxn ang="0">
                  <a:pos x="678" y="663"/>
                </a:cxn>
                <a:cxn ang="0">
                  <a:pos x="645" y="703"/>
                </a:cxn>
                <a:cxn ang="0">
                  <a:pos x="671" y="805"/>
                </a:cxn>
                <a:cxn ang="0">
                  <a:pos x="649" y="808"/>
                </a:cxn>
                <a:cxn ang="0">
                  <a:pos x="623" y="808"/>
                </a:cxn>
                <a:cxn ang="0">
                  <a:pos x="560" y="808"/>
                </a:cxn>
                <a:cxn ang="0">
                  <a:pos x="537" y="738"/>
                </a:cxn>
                <a:cxn ang="0">
                  <a:pos x="477" y="708"/>
                </a:cxn>
                <a:cxn ang="0">
                  <a:pos x="465" y="675"/>
                </a:cxn>
                <a:cxn ang="0">
                  <a:pos x="445" y="654"/>
                </a:cxn>
                <a:cxn ang="0">
                  <a:pos x="409" y="654"/>
                </a:cxn>
                <a:cxn ang="0">
                  <a:pos x="334" y="646"/>
                </a:cxn>
                <a:cxn ang="0">
                  <a:pos x="288" y="586"/>
                </a:cxn>
                <a:cxn ang="0">
                  <a:pos x="233" y="553"/>
                </a:cxn>
                <a:cxn ang="0">
                  <a:pos x="178" y="516"/>
                </a:cxn>
                <a:cxn ang="0">
                  <a:pos x="137" y="487"/>
                </a:cxn>
                <a:cxn ang="0">
                  <a:pos x="72" y="452"/>
                </a:cxn>
                <a:cxn ang="0">
                  <a:pos x="36" y="411"/>
                </a:cxn>
                <a:cxn ang="0">
                  <a:pos x="17" y="350"/>
                </a:cxn>
                <a:cxn ang="0">
                  <a:pos x="85" y="287"/>
                </a:cxn>
                <a:cxn ang="0">
                  <a:pos x="141" y="306"/>
                </a:cxn>
                <a:cxn ang="0">
                  <a:pos x="154" y="252"/>
                </a:cxn>
                <a:cxn ang="0">
                  <a:pos x="141" y="207"/>
                </a:cxn>
                <a:cxn ang="0">
                  <a:pos x="118" y="184"/>
                </a:cxn>
                <a:cxn ang="0">
                  <a:pos x="154" y="109"/>
                </a:cxn>
                <a:cxn ang="0">
                  <a:pos x="207" y="58"/>
                </a:cxn>
                <a:cxn ang="0">
                  <a:pos x="245" y="89"/>
                </a:cxn>
                <a:cxn ang="0">
                  <a:pos x="282" y="46"/>
                </a:cxn>
                <a:cxn ang="0">
                  <a:pos x="262" y="16"/>
                </a:cxn>
              </a:cxnLst>
              <a:rect l="0" t="0" r="r" b="b"/>
              <a:pathLst>
                <a:path w="797" h="809">
                  <a:moveTo>
                    <a:pt x="262" y="11"/>
                  </a:moveTo>
                  <a:lnTo>
                    <a:pt x="270" y="3"/>
                  </a:lnTo>
                  <a:lnTo>
                    <a:pt x="288" y="0"/>
                  </a:lnTo>
                  <a:lnTo>
                    <a:pt x="323" y="13"/>
                  </a:lnTo>
                  <a:lnTo>
                    <a:pt x="315" y="26"/>
                  </a:lnTo>
                  <a:lnTo>
                    <a:pt x="323" y="39"/>
                  </a:lnTo>
                  <a:lnTo>
                    <a:pt x="340" y="51"/>
                  </a:lnTo>
                  <a:lnTo>
                    <a:pt x="359" y="51"/>
                  </a:lnTo>
                  <a:lnTo>
                    <a:pt x="366" y="61"/>
                  </a:lnTo>
                  <a:lnTo>
                    <a:pt x="383" y="77"/>
                  </a:lnTo>
                  <a:lnTo>
                    <a:pt x="399" y="77"/>
                  </a:lnTo>
                  <a:lnTo>
                    <a:pt x="406" y="77"/>
                  </a:lnTo>
                  <a:lnTo>
                    <a:pt x="412" y="93"/>
                  </a:lnTo>
                  <a:lnTo>
                    <a:pt x="406" y="93"/>
                  </a:lnTo>
                  <a:lnTo>
                    <a:pt x="419" y="109"/>
                  </a:lnTo>
                  <a:lnTo>
                    <a:pt x="412" y="112"/>
                  </a:lnTo>
                  <a:lnTo>
                    <a:pt x="406" y="114"/>
                  </a:lnTo>
                  <a:lnTo>
                    <a:pt x="419" y="119"/>
                  </a:lnTo>
                  <a:lnTo>
                    <a:pt x="440" y="135"/>
                  </a:lnTo>
                  <a:lnTo>
                    <a:pt x="459" y="154"/>
                  </a:lnTo>
                  <a:lnTo>
                    <a:pt x="445" y="163"/>
                  </a:lnTo>
                  <a:lnTo>
                    <a:pt x="459" y="178"/>
                  </a:lnTo>
                  <a:lnTo>
                    <a:pt x="465" y="178"/>
                  </a:lnTo>
                  <a:lnTo>
                    <a:pt x="471" y="178"/>
                  </a:lnTo>
                  <a:lnTo>
                    <a:pt x="481" y="178"/>
                  </a:lnTo>
                  <a:lnTo>
                    <a:pt x="484" y="178"/>
                  </a:lnTo>
                  <a:lnTo>
                    <a:pt x="488" y="178"/>
                  </a:lnTo>
                  <a:lnTo>
                    <a:pt x="495" y="178"/>
                  </a:lnTo>
                  <a:lnTo>
                    <a:pt x="514" y="178"/>
                  </a:lnTo>
                  <a:lnTo>
                    <a:pt x="524" y="178"/>
                  </a:lnTo>
                  <a:lnTo>
                    <a:pt x="539" y="184"/>
                  </a:lnTo>
                  <a:lnTo>
                    <a:pt x="551" y="184"/>
                  </a:lnTo>
                  <a:lnTo>
                    <a:pt x="563" y="184"/>
                  </a:lnTo>
                  <a:lnTo>
                    <a:pt x="576" y="184"/>
                  </a:lnTo>
                  <a:lnTo>
                    <a:pt x="589" y="189"/>
                  </a:lnTo>
                  <a:lnTo>
                    <a:pt x="589" y="210"/>
                  </a:lnTo>
                  <a:lnTo>
                    <a:pt x="582" y="214"/>
                  </a:lnTo>
                  <a:lnTo>
                    <a:pt x="587" y="220"/>
                  </a:lnTo>
                  <a:lnTo>
                    <a:pt x="596" y="220"/>
                  </a:lnTo>
                  <a:lnTo>
                    <a:pt x="606" y="220"/>
                  </a:lnTo>
                  <a:lnTo>
                    <a:pt x="625" y="238"/>
                  </a:lnTo>
                  <a:lnTo>
                    <a:pt x="616" y="255"/>
                  </a:lnTo>
                  <a:lnTo>
                    <a:pt x="625" y="264"/>
                  </a:lnTo>
                  <a:lnTo>
                    <a:pt x="632" y="277"/>
                  </a:lnTo>
                  <a:lnTo>
                    <a:pt x="632" y="290"/>
                  </a:lnTo>
                  <a:lnTo>
                    <a:pt x="628" y="303"/>
                  </a:lnTo>
                  <a:lnTo>
                    <a:pt x="616" y="303"/>
                  </a:lnTo>
                  <a:lnTo>
                    <a:pt x="603" y="318"/>
                  </a:lnTo>
                  <a:lnTo>
                    <a:pt x="603" y="338"/>
                  </a:lnTo>
                  <a:lnTo>
                    <a:pt x="606" y="347"/>
                  </a:lnTo>
                  <a:lnTo>
                    <a:pt x="616" y="350"/>
                  </a:lnTo>
                  <a:lnTo>
                    <a:pt x="639" y="353"/>
                  </a:lnTo>
                  <a:lnTo>
                    <a:pt x="655" y="362"/>
                  </a:lnTo>
                  <a:lnTo>
                    <a:pt x="668" y="378"/>
                  </a:lnTo>
                  <a:lnTo>
                    <a:pt x="691" y="378"/>
                  </a:lnTo>
                  <a:lnTo>
                    <a:pt x="695" y="378"/>
                  </a:lnTo>
                  <a:lnTo>
                    <a:pt x="704" y="378"/>
                  </a:lnTo>
                  <a:lnTo>
                    <a:pt x="721" y="372"/>
                  </a:lnTo>
                  <a:lnTo>
                    <a:pt x="731" y="392"/>
                  </a:lnTo>
                  <a:lnTo>
                    <a:pt x="747" y="395"/>
                  </a:lnTo>
                  <a:lnTo>
                    <a:pt x="757" y="413"/>
                  </a:lnTo>
                  <a:lnTo>
                    <a:pt x="760" y="430"/>
                  </a:lnTo>
                  <a:lnTo>
                    <a:pt x="760" y="442"/>
                  </a:lnTo>
                  <a:lnTo>
                    <a:pt x="772" y="465"/>
                  </a:lnTo>
                  <a:lnTo>
                    <a:pt x="788" y="474"/>
                  </a:lnTo>
                  <a:lnTo>
                    <a:pt x="793" y="477"/>
                  </a:lnTo>
                  <a:lnTo>
                    <a:pt x="796" y="481"/>
                  </a:lnTo>
                  <a:lnTo>
                    <a:pt x="784" y="487"/>
                  </a:lnTo>
                  <a:lnTo>
                    <a:pt x="763" y="516"/>
                  </a:lnTo>
                  <a:lnTo>
                    <a:pt x="741" y="531"/>
                  </a:lnTo>
                  <a:lnTo>
                    <a:pt x="714" y="531"/>
                  </a:lnTo>
                  <a:lnTo>
                    <a:pt x="698" y="535"/>
                  </a:lnTo>
                  <a:lnTo>
                    <a:pt x="685" y="544"/>
                  </a:lnTo>
                  <a:lnTo>
                    <a:pt x="668" y="558"/>
                  </a:lnTo>
                  <a:lnTo>
                    <a:pt x="661" y="570"/>
                  </a:lnTo>
                  <a:lnTo>
                    <a:pt x="661" y="593"/>
                  </a:lnTo>
                  <a:lnTo>
                    <a:pt x="659" y="611"/>
                  </a:lnTo>
                  <a:lnTo>
                    <a:pt x="668" y="630"/>
                  </a:lnTo>
                  <a:lnTo>
                    <a:pt x="678" y="652"/>
                  </a:lnTo>
                  <a:lnTo>
                    <a:pt x="678" y="663"/>
                  </a:lnTo>
                  <a:lnTo>
                    <a:pt x="671" y="668"/>
                  </a:lnTo>
                  <a:lnTo>
                    <a:pt x="659" y="689"/>
                  </a:lnTo>
                  <a:lnTo>
                    <a:pt x="649" y="698"/>
                  </a:lnTo>
                  <a:lnTo>
                    <a:pt x="645" y="703"/>
                  </a:lnTo>
                  <a:lnTo>
                    <a:pt x="674" y="722"/>
                  </a:lnTo>
                  <a:lnTo>
                    <a:pt x="681" y="754"/>
                  </a:lnTo>
                  <a:lnTo>
                    <a:pt x="674" y="778"/>
                  </a:lnTo>
                  <a:lnTo>
                    <a:pt x="671" y="805"/>
                  </a:lnTo>
                  <a:lnTo>
                    <a:pt x="671" y="808"/>
                  </a:lnTo>
                  <a:lnTo>
                    <a:pt x="661" y="808"/>
                  </a:lnTo>
                  <a:lnTo>
                    <a:pt x="652" y="808"/>
                  </a:lnTo>
                  <a:lnTo>
                    <a:pt x="649" y="808"/>
                  </a:lnTo>
                  <a:lnTo>
                    <a:pt x="645" y="808"/>
                  </a:lnTo>
                  <a:lnTo>
                    <a:pt x="635" y="808"/>
                  </a:lnTo>
                  <a:lnTo>
                    <a:pt x="632" y="808"/>
                  </a:lnTo>
                  <a:lnTo>
                    <a:pt x="623" y="808"/>
                  </a:lnTo>
                  <a:lnTo>
                    <a:pt x="616" y="808"/>
                  </a:lnTo>
                  <a:lnTo>
                    <a:pt x="609" y="808"/>
                  </a:lnTo>
                  <a:lnTo>
                    <a:pt x="580" y="808"/>
                  </a:lnTo>
                  <a:lnTo>
                    <a:pt x="560" y="808"/>
                  </a:lnTo>
                  <a:lnTo>
                    <a:pt x="544" y="805"/>
                  </a:lnTo>
                  <a:lnTo>
                    <a:pt x="544" y="778"/>
                  </a:lnTo>
                  <a:lnTo>
                    <a:pt x="539" y="751"/>
                  </a:lnTo>
                  <a:lnTo>
                    <a:pt x="537" y="738"/>
                  </a:lnTo>
                  <a:lnTo>
                    <a:pt x="531" y="722"/>
                  </a:lnTo>
                  <a:lnTo>
                    <a:pt x="508" y="716"/>
                  </a:lnTo>
                  <a:lnTo>
                    <a:pt x="484" y="711"/>
                  </a:lnTo>
                  <a:lnTo>
                    <a:pt x="477" y="708"/>
                  </a:lnTo>
                  <a:lnTo>
                    <a:pt x="474" y="706"/>
                  </a:lnTo>
                  <a:lnTo>
                    <a:pt x="478" y="706"/>
                  </a:lnTo>
                  <a:lnTo>
                    <a:pt x="471" y="689"/>
                  </a:lnTo>
                  <a:lnTo>
                    <a:pt x="465" y="675"/>
                  </a:lnTo>
                  <a:lnTo>
                    <a:pt x="465" y="668"/>
                  </a:lnTo>
                  <a:lnTo>
                    <a:pt x="465" y="665"/>
                  </a:lnTo>
                  <a:lnTo>
                    <a:pt x="462" y="654"/>
                  </a:lnTo>
                  <a:lnTo>
                    <a:pt x="445" y="654"/>
                  </a:lnTo>
                  <a:lnTo>
                    <a:pt x="442" y="654"/>
                  </a:lnTo>
                  <a:lnTo>
                    <a:pt x="435" y="654"/>
                  </a:lnTo>
                  <a:lnTo>
                    <a:pt x="423" y="654"/>
                  </a:lnTo>
                  <a:lnTo>
                    <a:pt x="409" y="654"/>
                  </a:lnTo>
                  <a:lnTo>
                    <a:pt x="406" y="654"/>
                  </a:lnTo>
                  <a:lnTo>
                    <a:pt x="383" y="654"/>
                  </a:lnTo>
                  <a:lnTo>
                    <a:pt x="359" y="654"/>
                  </a:lnTo>
                  <a:lnTo>
                    <a:pt x="334" y="646"/>
                  </a:lnTo>
                  <a:lnTo>
                    <a:pt x="327" y="633"/>
                  </a:lnTo>
                  <a:lnTo>
                    <a:pt x="311" y="626"/>
                  </a:lnTo>
                  <a:lnTo>
                    <a:pt x="298" y="611"/>
                  </a:lnTo>
                  <a:lnTo>
                    <a:pt x="288" y="586"/>
                  </a:lnTo>
                  <a:lnTo>
                    <a:pt x="284" y="572"/>
                  </a:lnTo>
                  <a:lnTo>
                    <a:pt x="262" y="553"/>
                  </a:lnTo>
                  <a:lnTo>
                    <a:pt x="248" y="553"/>
                  </a:lnTo>
                  <a:lnTo>
                    <a:pt x="233" y="553"/>
                  </a:lnTo>
                  <a:lnTo>
                    <a:pt x="178" y="553"/>
                  </a:lnTo>
                  <a:lnTo>
                    <a:pt x="202" y="551"/>
                  </a:lnTo>
                  <a:lnTo>
                    <a:pt x="178" y="518"/>
                  </a:lnTo>
                  <a:lnTo>
                    <a:pt x="178" y="516"/>
                  </a:lnTo>
                  <a:lnTo>
                    <a:pt x="171" y="512"/>
                  </a:lnTo>
                  <a:lnTo>
                    <a:pt x="150" y="490"/>
                  </a:lnTo>
                  <a:lnTo>
                    <a:pt x="141" y="487"/>
                  </a:lnTo>
                  <a:lnTo>
                    <a:pt x="137" y="487"/>
                  </a:lnTo>
                  <a:lnTo>
                    <a:pt x="125" y="474"/>
                  </a:lnTo>
                  <a:lnTo>
                    <a:pt x="114" y="458"/>
                  </a:lnTo>
                  <a:lnTo>
                    <a:pt x="89" y="455"/>
                  </a:lnTo>
                  <a:lnTo>
                    <a:pt x="72" y="452"/>
                  </a:lnTo>
                  <a:lnTo>
                    <a:pt x="72" y="432"/>
                  </a:lnTo>
                  <a:lnTo>
                    <a:pt x="53" y="417"/>
                  </a:lnTo>
                  <a:lnTo>
                    <a:pt x="49" y="417"/>
                  </a:lnTo>
                  <a:lnTo>
                    <a:pt x="36" y="411"/>
                  </a:lnTo>
                  <a:lnTo>
                    <a:pt x="10" y="395"/>
                  </a:lnTo>
                  <a:lnTo>
                    <a:pt x="0" y="366"/>
                  </a:lnTo>
                  <a:lnTo>
                    <a:pt x="6" y="353"/>
                  </a:lnTo>
                  <a:lnTo>
                    <a:pt x="17" y="350"/>
                  </a:lnTo>
                  <a:lnTo>
                    <a:pt x="46" y="341"/>
                  </a:lnTo>
                  <a:lnTo>
                    <a:pt x="53" y="315"/>
                  </a:lnTo>
                  <a:lnTo>
                    <a:pt x="75" y="299"/>
                  </a:lnTo>
                  <a:lnTo>
                    <a:pt x="85" y="287"/>
                  </a:lnTo>
                  <a:lnTo>
                    <a:pt x="114" y="287"/>
                  </a:lnTo>
                  <a:lnTo>
                    <a:pt x="114" y="303"/>
                  </a:lnTo>
                  <a:lnTo>
                    <a:pt x="130" y="306"/>
                  </a:lnTo>
                  <a:lnTo>
                    <a:pt x="141" y="306"/>
                  </a:lnTo>
                  <a:lnTo>
                    <a:pt x="154" y="294"/>
                  </a:lnTo>
                  <a:lnTo>
                    <a:pt x="157" y="283"/>
                  </a:lnTo>
                  <a:lnTo>
                    <a:pt x="154" y="273"/>
                  </a:lnTo>
                  <a:lnTo>
                    <a:pt x="154" y="252"/>
                  </a:lnTo>
                  <a:lnTo>
                    <a:pt x="150" y="252"/>
                  </a:lnTo>
                  <a:lnTo>
                    <a:pt x="137" y="236"/>
                  </a:lnTo>
                  <a:lnTo>
                    <a:pt x="137" y="226"/>
                  </a:lnTo>
                  <a:lnTo>
                    <a:pt x="141" y="207"/>
                  </a:lnTo>
                  <a:lnTo>
                    <a:pt x="144" y="194"/>
                  </a:lnTo>
                  <a:lnTo>
                    <a:pt x="128" y="194"/>
                  </a:lnTo>
                  <a:lnTo>
                    <a:pt x="121" y="191"/>
                  </a:lnTo>
                  <a:lnTo>
                    <a:pt x="118" y="184"/>
                  </a:lnTo>
                  <a:lnTo>
                    <a:pt x="128" y="170"/>
                  </a:lnTo>
                  <a:lnTo>
                    <a:pt x="118" y="156"/>
                  </a:lnTo>
                  <a:lnTo>
                    <a:pt x="147" y="135"/>
                  </a:lnTo>
                  <a:lnTo>
                    <a:pt x="154" y="109"/>
                  </a:lnTo>
                  <a:lnTo>
                    <a:pt x="157" y="89"/>
                  </a:lnTo>
                  <a:lnTo>
                    <a:pt x="166" y="74"/>
                  </a:lnTo>
                  <a:lnTo>
                    <a:pt x="197" y="67"/>
                  </a:lnTo>
                  <a:lnTo>
                    <a:pt x="207" y="58"/>
                  </a:lnTo>
                  <a:lnTo>
                    <a:pt x="214" y="51"/>
                  </a:lnTo>
                  <a:lnTo>
                    <a:pt x="223" y="67"/>
                  </a:lnTo>
                  <a:lnTo>
                    <a:pt x="223" y="89"/>
                  </a:lnTo>
                  <a:lnTo>
                    <a:pt x="245" y="89"/>
                  </a:lnTo>
                  <a:lnTo>
                    <a:pt x="262" y="89"/>
                  </a:lnTo>
                  <a:lnTo>
                    <a:pt x="275" y="70"/>
                  </a:lnTo>
                  <a:lnTo>
                    <a:pt x="279" y="61"/>
                  </a:lnTo>
                  <a:lnTo>
                    <a:pt x="282" y="46"/>
                  </a:lnTo>
                  <a:lnTo>
                    <a:pt x="275" y="35"/>
                  </a:lnTo>
                  <a:lnTo>
                    <a:pt x="265" y="30"/>
                  </a:lnTo>
                  <a:lnTo>
                    <a:pt x="259" y="20"/>
                  </a:lnTo>
                  <a:lnTo>
                    <a:pt x="262" y="16"/>
                  </a:lnTo>
                  <a:lnTo>
                    <a:pt x="262" y="13"/>
                  </a:lnTo>
                  <a:lnTo>
                    <a:pt x="275" y="13"/>
                  </a:lnTo>
                  <a:lnTo>
                    <a:pt x="262" y="11"/>
                  </a:lnTo>
                </a:path>
              </a:pathLst>
            </a:custGeom>
            <a:noFill/>
            <a:ln w="12700" cap="rnd" cmpd="sng">
              <a:solidFill>
                <a:schemeClr val="tx1"/>
              </a:solidFill>
              <a:prstDash val="solid"/>
              <a:round/>
              <a:headEnd type="none" w="sm" len="sm"/>
              <a:tailEnd type="none" w="sm" len="sm"/>
            </a:ln>
            <a:effectLst/>
          </p:spPr>
          <p:txBody>
            <a:bodyP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5" name="Text Box 54"/>
            <p:cNvSpPr txBox="1">
              <a:spLocks noChangeArrowheads="1"/>
            </p:cNvSpPr>
            <p:nvPr/>
          </p:nvSpPr>
          <p:spPr bwMode="auto">
            <a:xfrm>
              <a:off x="3395" y="850"/>
              <a:ext cx="2330" cy="545"/>
            </a:xfrm>
            <a:prstGeom prst="rect">
              <a:avLst/>
            </a:prstGeom>
            <a:noFill/>
            <a:ln w="9525">
              <a:noFill/>
              <a:miter lim="800000"/>
              <a:headEnd/>
              <a:tailEnd/>
            </a:ln>
            <a:effectLst/>
          </p:spPr>
          <p:txBody>
            <a:bodyPr wrap="square">
              <a:spAutoFit/>
            </a:bodyPr>
            <a:lstStyle/>
            <a:p>
              <a:pPr fontAlgn="auto">
                <a:spcBef>
                  <a:spcPts val="0"/>
                </a:spcBef>
                <a:spcAft>
                  <a:spcPts val="0"/>
                </a:spcAft>
                <a:defRPr/>
              </a:pPr>
              <a:r>
                <a:rPr lang="es-ES" sz="900" b="1" dirty="0" smtClean="0">
                  <a:effectLst>
                    <a:outerShdw blurRad="38100" dist="38100" dir="2700000" algn="tl">
                      <a:srgbClr val="000000">
                        <a:alpha val="43137"/>
                      </a:srgbClr>
                    </a:outerShdw>
                  </a:effectLst>
                  <a:latin typeface="Calibri" pitchFamily="34" charset="0"/>
                </a:rPr>
                <a:t>BL. TOLIMA</a:t>
              </a:r>
              <a:endParaRPr lang="es-ES" sz="900" b="1" dirty="0">
                <a:effectLst>
                  <a:outerShdw blurRad="38100" dist="38100" dir="2700000" algn="tl">
                    <a:srgbClr val="000000">
                      <a:alpha val="43137"/>
                    </a:srgbClr>
                  </a:outerShdw>
                </a:effectLst>
                <a:latin typeface="Calibri" pitchFamily="34" charset="0"/>
              </a:endParaRPr>
            </a:p>
          </p:txBody>
        </p:sp>
        <p:sp>
          <p:nvSpPr>
            <p:cNvPr id="126" name="Rectangle 56"/>
            <p:cNvSpPr>
              <a:spLocks noChangeArrowheads="1"/>
            </p:cNvSpPr>
            <p:nvPr/>
          </p:nvSpPr>
          <p:spPr bwMode="auto">
            <a:xfrm>
              <a:off x="2808" y="680"/>
              <a:ext cx="2385" cy="850"/>
            </a:xfrm>
            <a:prstGeom prst="rect">
              <a:avLst/>
            </a:prstGeom>
            <a:noFill/>
            <a:ln w="9525">
              <a:solidFill>
                <a:schemeClr val="tx1"/>
              </a:solidFill>
              <a:miter lim="800000"/>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sp>
          <p:nvSpPr>
            <p:cNvPr id="127" name="Oval 68"/>
            <p:cNvSpPr>
              <a:spLocks noChangeArrowheads="1"/>
            </p:cNvSpPr>
            <p:nvPr/>
          </p:nvSpPr>
          <p:spPr bwMode="auto">
            <a:xfrm rot="5400000">
              <a:off x="2856" y="911"/>
              <a:ext cx="440" cy="318"/>
            </a:xfrm>
            <a:prstGeom prst="ellipse">
              <a:avLst/>
            </a:prstGeom>
            <a:solidFill>
              <a:srgbClr val="FF0066"/>
            </a:solidFill>
            <a:ln w="9525">
              <a:solidFill>
                <a:schemeClr val="tx1"/>
              </a:solidFill>
              <a:round/>
              <a:headEnd/>
              <a:tailEnd/>
            </a:ln>
            <a:effectLst/>
          </p:spPr>
          <p:txBody>
            <a:bodyPr wrap="none" anchor="ctr"/>
            <a:lstStyle/>
            <a:p>
              <a:pPr fontAlgn="auto">
                <a:spcBef>
                  <a:spcPts val="0"/>
                </a:spcBef>
                <a:spcAft>
                  <a:spcPts val="0"/>
                </a:spcAft>
                <a:defRPr/>
              </a:pPr>
              <a:endParaRPr lang="es-ES" sz="900" b="1">
                <a:effectLst>
                  <a:outerShdw blurRad="38100" dist="38100" dir="2700000" algn="tl">
                    <a:srgbClr val="000000">
                      <a:alpha val="43137"/>
                    </a:srgbClr>
                  </a:outerShdw>
                </a:effectLst>
                <a:latin typeface="Arial Narrow" pitchFamily="34" charset="0"/>
              </a:endParaRPr>
            </a:p>
          </p:txBody>
        </p:sp>
      </p:grpSp>
      <p:pic>
        <p:nvPicPr>
          <p:cNvPr id="3" name="Imagen 2"/>
          <p:cNvPicPr>
            <a:picLocks noChangeAspect="1"/>
          </p:cNvPicPr>
          <p:nvPr/>
        </p:nvPicPr>
        <p:blipFill>
          <a:blip r:embed="rId5"/>
          <a:stretch>
            <a:fillRect/>
          </a:stretch>
        </p:blipFill>
        <p:spPr>
          <a:xfrm>
            <a:off x="5951984" y="2348640"/>
            <a:ext cx="504056" cy="566683"/>
          </a:xfrm>
          <a:prstGeom prst="rect">
            <a:avLst/>
          </a:prstGeom>
        </p:spPr>
      </p:pic>
    </p:spTree>
    <p:extLst>
      <p:ext uri="{BB962C8B-B14F-4D97-AF65-F5344CB8AC3E}">
        <p14:creationId xmlns:p14="http://schemas.microsoft.com/office/powerpoint/2010/main" val="1594631045"/>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a:solidFill>
                  <a:srgbClr val="5AA2AE">
                    <a:lumMod val="20000"/>
                    <a:lumOff val="80000"/>
                  </a:srgbClr>
                </a:solidFill>
              </a:rPr>
              <a:t>Comandantes: 4  </a:t>
            </a:r>
          </a:p>
          <a:p>
            <a:pPr algn="r"/>
            <a:r>
              <a:rPr lang="es-ES" sz="1600" b="1" cap="small" dirty="0">
                <a:solidFill>
                  <a:srgbClr val="5AA2AE">
                    <a:lumMod val="20000"/>
                    <a:lumOff val="80000"/>
                  </a:srgbClr>
                </a:solidFill>
              </a:rPr>
              <a:t>Consolidado conductas punibles:  404</a:t>
            </a:r>
          </a:p>
          <a:p>
            <a:pPr algn="r"/>
            <a:r>
              <a:rPr lang="es-ES" sz="1600" b="1" cap="small" dirty="0">
                <a:solidFill>
                  <a:srgbClr val="5AA2AE">
                    <a:lumMod val="20000"/>
                    <a:lumOff val="80000"/>
                  </a:srgbClr>
                </a:solidFill>
              </a:rPr>
              <a:t>Hechos:  364</a:t>
            </a:r>
          </a:p>
          <a:p>
            <a:pPr algn="r"/>
            <a:r>
              <a:rPr lang="es-ES" sz="1600" b="1" cap="small" dirty="0">
                <a:solidFill>
                  <a:srgbClr val="5AA2AE">
                    <a:lumMod val="20000"/>
                    <a:lumOff val="80000"/>
                  </a:srgbClr>
                </a:solidFill>
              </a:rPr>
              <a:t>Total víctimas:  1,091</a:t>
            </a:r>
          </a:p>
        </p:txBody>
      </p:sp>
      <p:graphicFrame>
        <p:nvGraphicFramePr>
          <p:cNvPr id="17" name="16 Tabla"/>
          <p:cNvGraphicFramePr>
            <a:graphicFrameLocks noGrp="1"/>
          </p:cNvGraphicFramePr>
          <p:nvPr>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4" action="ppaction://hlinkfile"/>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pic>
        <p:nvPicPr>
          <p:cNvPr id="4" name="Imagen 3"/>
          <p:cNvPicPr>
            <a:picLocks noChangeAspect="1"/>
          </p:cNvPicPr>
          <p:nvPr/>
        </p:nvPicPr>
        <p:blipFill>
          <a:blip r:embed="rId5"/>
          <a:stretch>
            <a:fillRect/>
          </a:stretch>
        </p:blipFill>
        <p:spPr>
          <a:xfrm>
            <a:off x="8104020" y="2204864"/>
            <a:ext cx="2597121" cy="2432515"/>
          </a:xfrm>
          <a:prstGeom prst="rect">
            <a:avLst/>
          </a:prstGeom>
        </p:spPr>
      </p:pic>
      <p:sp>
        <p:nvSpPr>
          <p:cNvPr id="2" name="Rectángulo 1"/>
          <p:cNvSpPr/>
          <p:nvPr/>
        </p:nvSpPr>
        <p:spPr>
          <a:xfrm>
            <a:off x="436841" y="2350930"/>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aphicFrame>
        <p:nvGraphicFramePr>
          <p:cNvPr id="11" name="Tabla 10"/>
          <p:cNvGraphicFramePr>
            <a:graphicFrameLocks noGrp="1"/>
          </p:cNvGraphicFramePr>
          <p:nvPr>
            <p:extLst/>
          </p:nvPr>
        </p:nvGraphicFramePr>
        <p:xfrm>
          <a:off x="551383" y="2766113"/>
          <a:ext cx="6840759" cy="3975255"/>
        </p:xfrm>
        <a:graphic>
          <a:graphicData uri="http://schemas.openxmlformats.org/drawingml/2006/table">
            <a:tbl>
              <a:tblPr firstRow="1" bandRow="1">
                <a:tableStyleId>{5C22544A-7EE6-4342-B048-85BDC9FD1C3A}</a:tableStyleId>
              </a:tblPr>
              <a:tblGrid>
                <a:gridCol w="2997382"/>
                <a:gridCol w="854084"/>
                <a:gridCol w="2157657"/>
                <a:gridCol w="831636"/>
              </a:tblGrid>
              <a:tr h="561330">
                <a:tc gridSpan="4">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ÓSCAR</a:t>
                      </a:r>
                      <a:r>
                        <a:rPr lang="es-ES" sz="1400" baseline="0" dirty="0" smtClean="0"/>
                        <a:t> OVIEDO RODRÍGUEZ</a:t>
                      </a:r>
                      <a:r>
                        <a:rPr lang="es-ES" sz="1400" dirty="0" smtClean="0"/>
                        <a:t> </a:t>
                      </a:r>
                      <a:r>
                        <a:rPr lang="es-ES" sz="1400" baseline="0" dirty="0" smtClean="0"/>
                        <a:t>- COMANDANTE</a:t>
                      </a:r>
                      <a:endParaRPr lang="es-ES" sz="1400" dirty="0" smtClean="0"/>
                    </a:p>
                  </a:txBody>
                  <a:tcPr anchor="ctr"/>
                </a:tc>
                <a:tc hMerge="1">
                  <a:txBody>
                    <a:bodyPr/>
                    <a:lstStyle/>
                    <a:p>
                      <a:endParaRPr lang="es-CO"/>
                    </a:p>
                  </a:txBody>
                  <a:tcPr/>
                </a:tc>
                <a:tc hMerge="1">
                  <a:txBody>
                    <a:bodyPr/>
                    <a:lstStyle/>
                    <a:p>
                      <a:pPr algn="ctr"/>
                      <a:endParaRPr lang="es-ES" sz="1400" dirty="0">
                        <a:solidFill>
                          <a:srgbClr val="FF0000"/>
                        </a:solidFill>
                      </a:endParaRPr>
                    </a:p>
                  </a:txBody>
                  <a:tcPr anchor="ctr"/>
                </a:tc>
                <a:tc hMerge="1">
                  <a:txBody>
                    <a:bodyPr/>
                    <a:lstStyle/>
                    <a:p>
                      <a:pPr algn="ctr"/>
                      <a:endParaRPr lang="es-ES" sz="1400" dirty="0">
                        <a:solidFill>
                          <a:srgbClr val="FF0000"/>
                        </a:solidFill>
                      </a:endParaRPr>
                    </a:p>
                  </a:txBody>
                  <a:tcPr anchor="ctr"/>
                </a:tc>
              </a:tr>
              <a:tr h="297175">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72</a:t>
                      </a:r>
                      <a:endParaRPr lang="es-ES" sz="1200" dirty="0">
                        <a:solidFill>
                          <a:schemeClr val="tx1"/>
                        </a:solidFill>
                      </a:endParaRPr>
                    </a:p>
                  </a:txBody>
                  <a:tcPr anchor="ctr"/>
                </a:tc>
                <a:tc>
                  <a:txBody>
                    <a:bodyPr/>
                    <a:lstStyle/>
                    <a:p>
                      <a:pPr algn="ctr"/>
                      <a:r>
                        <a:rPr lang="es-ES" sz="1200" dirty="0" smtClean="0">
                          <a:solidFill>
                            <a:schemeClr val="tx1"/>
                          </a:solidFill>
                        </a:rPr>
                        <a:t>Secuestro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17479">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4</a:t>
                      </a:r>
                      <a:endParaRPr lang="es-ES" sz="1200" dirty="0">
                        <a:solidFill>
                          <a:schemeClr val="tx1"/>
                        </a:solidFill>
                      </a:endParaRPr>
                    </a:p>
                  </a:txBody>
                  <a:tcPr anchor="ctr"/>
                </a:tc>
                <a:tc>
                  <a:txBody>
                    <a:bodyPr/>
                    <a:lstStyle/>
                    <a:p>
                      <a:pPr algn="ctr"/>
                      <a:r>
                        <a:rPr lang="es-ES" sz="1200" dirty="0" smtClean="0">
                          <a:solidFill>
                            <a:schemeClr val="tx1"/>
                          </a:solidFill>
                        </a:rPr>
                        <a:t>Amenaza</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17479">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22</a:t>
                      </a:r>
                      <a:endParaRPr lang="es-ES" sz="1200" dirty="0">
                        <a:solidFill>
                          <a:schemeClr val="tx1"/>
                        </a:solidFill>
                      </a:endParaRPr>
                    </a:p>
                  </a:txBody>
                  <a:tcPr anchor="ctr"/>
                </a:tc>
                <a:tc>
                  <a:txBody>
                    <a:bodyPr/>
                    <a:lstStyle/>
                    <a:p>
                      <a:pPr algn="ctr"/>
                      <a:r>
                        <a:rPr lang="es-ES" sz="1200" dirty="0" smtClean="0">
                          <a:solidFill>
                            <a:schemeClr val="tx1"/>
                          </a:solidFill>
                        </a:rPr>
                        <a:t>Hurto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97175">
                <a:tc>
                  <a:txBody>
                    <a:bodyPr/>
                    <a:lstStyle/>
                    <a:p>
                      <a:r>
                        <a:rPr lang="es-ES" sz="1200" dirty="0" smtClean="0"/>
                        <a:t>Tortura</a:t>
                      </a:r>
                      <a:endParaRPr lang="es-ES" sz="1200" dirty="0"/>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c>
                  <a:txBody>
                    <a:bodyPr/>
                    <a:lstStyle/>
                    <a:p>
                      <a:pPr algn="ctr"/>
                      <a:r>
                        <a:rPr lang="es-ES" sz="1200" dirty="0" smtClean="0">
                          <a:solidFill>
                            <a:schemeClr val="tx1"/>
                          </a:solidFill>
                        </a:rPr>
                        <a:t>Tentativa de hurto</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17479">
                <a:tc>
                  <a:txBody>
                    <a:bodyPr/>
                    <a:lstStyle/>
                    <a:p>
                      <a:r>
                        <a:rPr lang="es-ES" sz="1200" dirty="0" smtClean="0"/>
                        <a:t>Desplazamiento Forzado</a:t>
                      </a:r>
                      <a:endParaRPr lang="es-ES" sz="1200" dirty="0"/>
                    </a:p>
                  </a:txBody>
                  <a:tcPr anchor="ctr"/>
                </a:tc>
                <a:tc>
                  <a:txBody>
                    <a:bodyPr/>
                    <a:lstStyle/>
                    <a:p>
                      <a:pPr algn="ctr"/>
                      <a:r>
                        <a:rPr lang="es-ES" sz="1200" dirty="0" smtClean="0">
                          <a:solidFill>
                            <a:schemeClr val="tx1"/>
                          </a:solidFill>
                        </a:rPr>
                        <a:t>41</a:t>
                      </a:r>
                      <a:endParaRPr lang="es-ES" sz="1200" dirty="0">
                        <a:solidFill>
                          <a:schemeClr val="tx1"/>
                        </a:solidFill>
                      </a:endParaRPr>
                    </a:p>
                  </a:txBody>
                  <a:tcPr anchor="ctr"/>
                </a:tc>
                <a:tc>
                  <a:txBody>
                    <a:bodyPr/>
                    <a:lstStyle/>
                    <a:p>
                      <a:pPr algn="ctr"/>
                      <a:r>
                        <a:rPr lang="es-ES" sz="1200" dirty="0" smtClean="0">
                          <a:solidFill>
                            <a:schemeClr val="tx1"/>
                          </a:solidFill>
                        </a:rPr>
                        <a:t>Violación de habitación ajena</a:t>
                      </a:r>
                      <a:endParaRPr lang="es-ES" sz="1200" dirty="0">
                        <a:solidFill>
                          <a:schemeClr val="tx1"/>
                        </a:solidFill>
                      </a:endParaRPr>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r>
              <a:tr h="448206">
                <a:tc>
                  <a:txBody>
                    <a:bodyPr/>
                    <a:lstStyle/>
                    <a:p>
                      <a:r>
                        <a:rPr lang="es-ES" sz="1200" dirty="0" smtClean="0"/>
                        <a:t>Exacciones o contribuciones arbitrarias</a:t>
                      </a:r>
                      <a:endParaRPr lang="es-ES" sz="1200" dirty="0"/>
                    </a:p>
                  </a:txBody>
                  <a:tcPr anchor="ctr"/>
                </a:tc>
                <a:tc>
                  <a:txBody>
                    <a:bodyPr/>
                    <a:lstStyle/>
                    <a:p>
                      <a:pPr algn="ctr"/>
                      <a:r>
                        <a:rPr lang="es-ES" sz="1200" dirty="0" smtClean="0">
                          <a:solidFill>
                            <a:schemeClr val="tx1"/>
                          </a:solidFill>
                        </a:rPr>
                        <a:t>5</a:t>
                      </a:r>
                      <a:endParaRPr lang="es-ES" sz="1200" dirty="0">
                        <a:solidFill>
                          <a:schemeClr val="tx1"/>
                        </a:solidFill>
                      </a:endParaRPr>
                    </a:p>
                  </a:txBody>
                  <a:tcPr anchor="ctr"/>
                </a:tc>
                <a:tc>
                  <a:txBody>
                    <a:bodyPr/>
                    <a:lstStyle/>
                    <a:p>
                      <a:pPr algn="ctr"/>
                      <a:r>
                        <a:rPr lang="es-ES" sz="1200" dirty="0" smtClean="0">
                          <a:solidFill>
                            <a:schemeClr val="tx1"/>
                          </a:solidFill>
                        </a:rPr>
                        <a:t>Simulación de investidura</a:t>
                      </a:r>
                      <a:endParaRPr lang="es-ES" sz="1200" dirty="0">
                        <a:solidFill>
                          <a:schemeClr val="tx1"/>
                        </a:solidFill>
                      </a:endParaRPr>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522520">
                <a:tc>
                  <a:txBody>
                    <a:bodyPr/>
                    <a:lstStyle/>
                    <a:p>
                      <a:r>
                        <a:rPr lang="es-ES" sz="1200" baseline="0" dirty="0" smtClean="0"/>
                        <a:t>Destrucción y apropiación de bienes protegidos</a:t>
                      </a:r>
                    </a:p>
                  </a:txBody>
                  <a:tcPr anchor="ctr"/>
                </a:tc>
                <a:tc>
                  <a:txBody>
                    <a:bodyPr/>
                    <a:lstStyle/>
                    <a:p>
                      <a:pPr algn="ctr"/>
                      <a:r>
                        <a:rPr lang="es-ES" sz="1200" dirty="0" smtClean="0">
                          <a:solidFill>
                            <a:schemeClr val="tx1"/>
                          </a:solidFill>
                        </a:rPr>
                        <a:t>12</a:t>
                      </a:r>
                      <a:endParaRPr lang="es-ES" sz="1200" dirty="0">
                        <a:solidFill>
                          <a:schemeClr val="tx1"/>
                        </a:solidFill>
                      </a:endParaRPr>
                    </a:p>
                  </a:txBody>
                  <a:tcPr anchor="ctr"/>
                </a:tc>
                <a:tc>
                  <a:txBody>
                    <a:bodyPr/>
                    <a:lstStyle/>
                    <a:p>
                      <a:pPr algn="ctr"/>
                      <a:r>
                        <a:rPr lang="es-ES" sz="1200" dirty="0" smtClean="0">
                          <a:solidFill>
                            <a:schemeClr val="tx1"/>
                          </a:solidFill>
                        </a:rPr>
                        <a:t>Reclutamiento ilícito</a:t>
                      </a:r>
                      <a:endParaRPr lang="es-ES" sz="1200" dirty="0">
                        <a:solidFill>
                          <a:schemeClr val="tx1"/>
                        </a:solidFill>
                      </a:endParaRPr>
                    </a:p>
                  </a:txBody>
                  <a:tcPr anchor="ctr"/>
                </a:tc>
                <a:tc>
                  <a:txBody>
                    <a:bodyPr/>
                    <a:lstStyle/>
                    <a:p>
                      <a:pPr algn="ctr"/>
                      <a:r>
                        <a:rPr lang="es-ES" sz="1200" dirty="0" smtClean="0">
                          <a:solidFill>
                            <a:schemeClr val="tx1"/>
                          </a:solidFill>
                        </a:rPr>
                        <a:t>10</a:t>
                      </a:r>
                      <a:endParaRPr lang="es-ES" sz="1200" dirty="0">
                        <a:solidFill>
                          <a:schemeClr val="tx1"/>
                        </a:solidFill>
                      </a:endParaRPr>
                    </a:p>
                  </a:txBody>
                  <a:tcPr anchor="ctr"/>
                </a:tc>
              </a:tr>
              <a:tr h="448206">
                <a:tc>
                  <a:txBody>
                    <a:bodyPr/>
                    <a:lstStyle/>
                    <a:p>
                      <a:r>
                        <a:rPr lang="es-ES" sz="1200" baseline="0" dirty="0" smtClean="0"/>
                        <a:t>Terrorismo</a:t>
                      </a:r>
                    </a:p>
                  </a:txBody>
                  <a:tcPr anchor="ctr"/>
                </a:tc>
                <a:tc>
                  <a:txBody>
                    <a:bodyPr/>
                    <a:lstStyle/>
                    <a:p>
                      <a:pPr algn="ctr"/>
                      <a:r>
                        <a:rPr lang="es-ES" sz="1200" dirty="0" smtClean="0">
                          <a:solidFill>
                            <a:schemeClr val="tx1"/>
                          </a:solidFill>
                        </a:rPr>
                        <a:t>3</a:t>
                      </a:r>
                      <a:endParaRPr lang="es-ES" sz="1200" dirty="0">
                        <a:solidFill>
                          <a:schemeClr val="tx1"/>
                        </a:solidFill>
                      </a:endParaRPr>
                    </a:p>
                  </a:txBody>
                  <a:tcPr anchor="ctr"/>
                </a:tc>
                <a:tc>
                  <a:txBody>
                    <a:bodyPr/>
                    <a:lstStyle/>
                    <a:p>
                      <a:pPr algn="ctr"/>
                      <a:r>
                        <a:rPr lang="es-ES" sz="1200" dirty="0" smtClean="0">
                          <a:solidFill>
                            <a:schemeClr val="tx1"/>
                          </a:solidFill>
                        </a:rPr>
                        <a:t>Lesiones personales</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48206">
                <a:tc>
                  <a:txBody>
                    <a:bodyPr/>
                    <a:lstStyle/>
                    <a:p>
                      <a:r>
                        <a:rPr lang="es-ES" sz="1200" baseline="0" dirty="0" smtClean="0"/>
                        <a:t>Constreñimiento ilegal</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c>
                  <a:txBody>
                    <a:bodyPr/>
                    <a:lstStyle/>
                    <a:p>
                      <a:pPr algn="ctr"/>
                      <a:endParaRPr lang="es-ES" sz="1200" dirty="0">
                        <a:solidFill>
                          <a:schemeClr val="tx1"/>
                        </a:solidFill>
                      </a:endParaRPr>
                    </a:p>
                  </a:txBody>
                  <a:tcPr anchor="ctr"/>
                </a:tc>
              </a:tr>
            </a:tbl>
          </a:graphicData>
        </a:graphic>
      </p:graphicFrame>
      <p:pic>
        <p:nvPicPr>
          <p:cNvPr id="3" name="Imagen 2"/>
          <p:cNvPicPr>
            <a:picLocks noChangeAspect="1"/>
          </p:cNvPicPr>
          <p:nvPr/>
        </p:nvPicPr>
        <p:blipFill>
          <a:blip r:embed="rId6"/>
          <a:stretch>
            <a:fillRect/>
          </a:stretch>
        </p:blipFill>
        <p:spPr>
          <a:xfrm>
            <a:off x="5879976" y="2720262"/>
            <a:ext cx="466794" cy="583492"/>
          </a:xfrm>
          <a:prstGeom prst="rect">
            <a:avLst/>
          </a:prstGeom>
        </p:spPr>
      </p:pic>
    </p:spTree>
    <p:extLst>
      <p:ext uri="{BB962C8B-B14F-4D97-AF65-F5344CB8AC3E}">
        <p14:creationId xmlns:p14="http://schemas.microsoft.com/office/powerpoint/2010/main" val="187909587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581191" y="1020431"/>
            <a:ext cx="11275449" cy="1832505"/>
          </a:xfrm>
        </p:spPr>
        <p:txBody>
          <a:bodyPr>
            <a:normAutofit/>
          </a:bodyPr>
          <a:lstStyle/>
          <a:p>
            <a:pPr>
              <a:defRPr/>
            </a:pPr>
            <a:r>
              <a:rPr lang="es-ES" dirty="0" smtClean="0">
                <a:solidFill>
                  <a:schemeClr val="bg2">
                    <a:lumMod val="10000"/>
                  </a:schemeClr>
                </a:solidFill>
              </a:rPr>
              <a:t>Sala de Justicia y Paz </a:t>
            </a:r>
            <a:br>
              <a:rPr lang="es-ES" dirty="0" smtClean="0">
                <a:solidFill>
                  <a:schemeClr val="bg2">
                    <a:lumMod val="10000"/>
                  </a:schemeClr>
                </a:solidFill>
              </a:rPr>
            </a:br>
            <a:r>
              <a:rPr lang="es-ES" dirty="0" smtClean="0">
                <a:solidFill>
                  <a:schemeClr val="bg2">
                    <a:lumMod val="10000"/>
                  </a:schemeClr>
                </a:solidFill>
              </a:rPr>
              <a:t>Tribunal Superior de Bogotá</a:t>
            </a:r>
            <a:endParaRPr lang="es-ES" dirty="0">
              <a:solidFill>
                <a:schemeClr val="bg2">
                  <a:lumMod val="10000"/>
                </a:schemeClr>
              </a:solidFill>
            </a:endParaRPr>
          </a:p>
        </p:txBody>
      </p:sp>
      <p:pic>
        <p:nvPicPr>
          <p:cNvPr id="4" name="3 Imagen" descr="images.jpg"/>
          <p:cNvPicPr>
            <a:picLocks noChangeAspect="1"/>
          </p:cNvPicPr>
          <p:nvPr/>
        </p:nvPicPr>
        <p:blipFill>
          <a:blip r:embed="rId3" cstate="print"/>
          <a:stretch>
            <a:fillRect/>
          </a:stretch>
        </p:blipFill>
        <p:spPr>
          <a:xfrm>
            <a:off x="10992544" y="548680"/>
            <a:ext cx="648072" cy="648072"/>
          </a:xfrm>
          <a:prstGeom prst="rect">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5" name="4 CuadroTexto"/>
          <p:cNvSpPr txBox="1"/>
          <p:nvPr/>
        </p:nvSpPr>
        <p:spPr>
          <a:xfrm>
            <a:off x="1199456" y="3324687"/>
            <a:ext cx="10225136" cy="2831544"/>
          </a:xfrm>
          <a:prstGeom prst="rect">
            <a:avLst/>
          </a:prstGeom>
          <a:noFill/>
        </p:spPr>
        <p:txBody>
          <a:bodyPr wrap="square" rtlCol="0">
            <a:spAutoFit/>
          </a:bodyPr>
          <a:lstStyle/>
          <a:p>
            <a:pPr algn="ctr"/>
            <a:endParaRPr lang="es-ES" sz="1400" dirty="0">
              <a:latin typeface="+mj-lt"/>
            </a:endParaRPr>
          </a:p>
          <a:p>
            <a:pPr algn="ctr"/>
            <a:endParaRPr lang="es-ES" dirty="0" smtClean="0">
              <a:latin typeface="+mj-lt"/>
            </a:endParaRPr>
          </a:p>
          <a:p>
            <a:pPr algn="ctr"/>
            <a:r>
              <a:rPr lang="es-ES" sz="3200" dirty="0" smtClean="0">
                <a:solidFill>
                  <a:schemeClr val="bg1"/>
                </a:solidFill>
                <a:latin typeface="+mj-lt"/>
              </a:rPr>
              <a:t>DISCRIMINACIÓN SENTENCIAS PROFERIDAS A </a:t>
            </a:r>
            <a:r>
              <a:rPr lang="es-ES" sz="3200" dirty="0">
                <a:solidFill>
                  <a:srgbClr val="FFFFCC"/>
                </a:solidFill>
                <a:latin typeface="Gill Sans MT"/>
              </a:rPr>
              <a:t>18 DE OCTUBRE DE 2017</a:t>
            </a:r>
          </a:p>
          <a:p>
            <a:endParaRPr lang="es-ES" sz="3200" dirty="0">
              <a:solidFill>
                <a:schemeClr val="accent3">
                  <a:lumMod val="40000"/>
                  <a:lumOff val="60000"/>
                </a:schemeClr>
              </a:solidFill>
              <a:latin typeface="+mj-lt"/>
            </a:endParaRPr>
          </a:p>
          <a:p>
            <a:pPr algn="ctr"/>
            <a:r>
              <a:rPr lang="es-ES" dirty="0">
                <a:solidFill>
                  <a:schemeClr val="accent3">
                    <a:lumMod val="40000"/>
                    <a:lumOff val="60000"/>
                  </a:schemeClr>
                </a:solidFill>
              </a:rPr>
              <a:t>Relatoría Sala de Justicia y Paz de Bogotá</a:t>
            </a:r>
          </a:p>
          <a:p>
            <a:endParaRPr lang="es-ES" sz="3200" dirty="0" smtClean="0">
              <a:solidFill>
                <a:schemeClr val="accent3">
                  <a:lumMod val="40000"/>
                  <a:lumOff val="60000"/>
                </a:schemeClr>
              </a:solidFill>
              <a:latin typeface="+mj-lt"/>
            </a:endParaRPr>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CO"/>
          </a:p>
        </p:txBody>
      </p:sp>
      <p:sp>
        <p:nvSpPr>
          <p:cNvPr id="3"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4" name="121 CuadroTexto"/>
          <p:cNvSpPr txBox="1"/>
          <p:nvPr/>
        </p:nvSpPr>
        <p:spPr>
          <a:xfrm>
            <a:off x="10123547" y="5517232"/>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a:solidFill>
                  <a:srgbClr val="5AA2AE">
                    <a:lumMod val="20000"/>
                    <a:lumOff val="80000"/>
                  </a:srgbClr>
                </a:solidFill>
              </a:rPr>
              <a:t>Comandantes: 4  </a:t>
            </a:r>
          </a:p>
          <a:p>
            <a:pPr algn="r"/>
            <a:r>
              <a:rPr lang="es-ES" sz="1600" b="1" cap="small" dirty="0">
                <a:solidFill>
                  <a:srgbClr val="5AA2AE">
                    <a:lumMod val="20000"/>
                    <a:lumOff val="80000"/>
                  </a:srgbClr>
                </a:solidFill>
              </a:rPr>
              <a:t>Consolidado conductas punibles:  404</a:t>
            </a:r>
          </a:p>
          <a:p>
            <a:pPr algn="r"/>
            <a:r>
              <a:rPr lang="es-ES" sz="1600" b="1" cap="small" dirty="0">
                <a:solidFill>
                  <a:srgbClr val="5AA2AE">
                    <a:lumMod val="20000"/>
                    <a:lumOff val="80000"/>
                  </a:srgbClr>
                </a:solidFill>
              </a:rPr>
              <a:t>Hechos:  364</a:t>
            </a:r>
          </a:p>
          <a:p>
            <a:pPr algn="r"/>
            <a:r>
              <a:rPr lang="es-ES" sz="1600" b="1" cap="small" dirty="0">
                <a:solidFill>
                  <a:srgbClr val="5AA2AE">
                    <a:lumMod val="20000"/>
                    <a:lumOff val="80000"/>
                  </a:srgbClr>
                </a:solidFill>
              </a:rPr>
              <a:t>Total víctimas:  1,091</a:t>
            </a:r>
          </a:p>
        </p:txBody>
      </p:sp>
      <p:graphicFrame>
        <p:nvGraphicFramePr>
          <p:cNvPr id="6" name="16 Tabla"/>
          <p:cNvGraphicFramePr>
            <a:graphicFrameLocks noGrp="1"/>
          </p:cNvGraphicFramePr>
          <p:nvPr>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2"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3" action="ppaction://hlinkfile"/>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pic>
        <p:nvPicPr>
          <p:cNvPr id="8" name="Imagen 7"/>
          <p:cNvPicPr>
            <a:picLocks noChangeAspect="1"/>
          </p:cNvPicPr>
          <p:nvPr/>
        </p:nvPicPr>
        <p:blipFill>
          <a:blip r:embed="rId4"/>
          <a:stretch>
            <a:fillRect/>
          </a:stretch>
        </p:blipFill>
        <p:spPr>
          <a:xfrm>
            <a:off x="8442635" y="2538097"/>
            <a:ext cx="2597121" cy="2432515"/>
          </a:xfrm>
          <a:prstGeom prst="rect">
            <a:avLst/>
          </a:prstGeom>
        </p:spPr>
      </p:pic>
      <p:sp>
        <p:nvSpPr>
          <p:cNvPr id="9" name="Rectángulo 8"/>
          <p:cNvSpPr/>
          <p:nvPr/>
        </p:nvSpPr>
        <p:spPr>
          <a:xfrm>
            <a:off x="436841" y="2350930"/>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aphicFrame>
        <p:nvGraphicFramePr>
          <p:cNvPr id="10" name="Tabla 9"/>
          <p:cNvGraphicFramePr>
            <a:graphicFrameLocks noGrp="1"/>
          </p:cNvGraphicFramePr>
          <p:nvPr>
            <p:extLst/>
          </p:nvPr>
        </p:nvGraphicFramePr>
        <p:xfrm>
          <a:off x="551382" y="2766113"/>
          <a:ext cx="6840761" cy="3708355"/>
        </p:xfrm>
        <a:graphic>
          <a:graphicData uri="http://schemas.openxmlformats.org/drawingml/2006/table">
            <a:tbl>
              <a:tblPr firstRow="1" bandRow="1">
                <a:tableStyleId>{5C22544A-7EE6-4342-B048-85BDC9FD1C3A}</a:tableStyleId>
              </a:tblPr>
              <a:tblGrid>
                <a:gridCol w="4176466"/>
                <a:gridCol w="2664295"/>
              </a:tblGrid>
              <a:tr h="649252">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NORBEY ORTIZ BERMÚDEZ- COMANDANTE</a:t>
                      </a:r>
                      <a:endParaRPr lang="es-ES" sz="1400" dirty="0" smtClean="0"/>
                    </a:p>
                  </a:txBody>
                  <a:tcPr anchor="ctr"/>
                </a:tc>
                <a:tc hMerge="1">
                  <a:txBody>
                    <a:bodyPr/>
                    <a:lstStyle/>
                    <a:p>
                      <a:endParaRPr lang="es-CO"/>
                    </a:p>
                  </a:txBody>
                  <a:tcPr/>
                </a:tc>
              </a:tr>
              <a:tr h="263754">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26</a:t>
                      </a:r>
                      <a:endParaRPr lang="es-ES" sz="1200" dirty="0">
                        <a:solidFill>
                          <a:schemeClr val="tx1"/>
                        </a:solidFill>
                      </a:endParaRPr>
                    </a:p>
                  </a:txBody>
                  <a:tcPr anchor="ctr"/>
                </a:tc>
              </a:tr>
              <a:tr h="281775">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81775">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263754">
                <a:tc>
                  <a:txBody>
                    <a:bodyPr/>
                    <a:lstStyle/>
                    <a:p>
                      <a:r>
                        <a:rPr lang="es-ES" sz="1200" dirty="0" smtClean="0"/>
                        <a:t>Tortura</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81775">
                <a:tc>
                  <a:txBody>
                    <a:bodyPr/>
                    <a:lstStyle/>
                    <a:p>
                      <a:r>
                        <a:rPr lang="es-ES" sz="1200" dirty="0" smtClean="0"/>
                        <a:t>Desplazamiento Forzado</a:t>
                      </a:r>
                      <a:endParaRPr lang="es-ES" sz="1200" dirty="0"/>
                    </a:p>
                  </a:txBody>
                  <a:tcPr anchor="ctr"/>
                </a:tc>
                <a:tc>
                  <a:txBody>
                    <a:bodyPr/>
                    <a:lstStyle/>
                    <a:p>
                      <a:pPr algn="ctr"/>
                      <a:r>
                        <a:rPr lang="es-ES" sz="1200" dirty="0" smtClean="0">
                          <a:solidFill>
                            <a:schemeClr val="tx1"/>
                          </a:solidFill>
                        </a:rPr>
                        <a:t>15</a:t>
                      </a:r>
                      <a:endParaRPr lang="es-ES" sz="1200" dirty="0">
                        <a:solidFill>
                          <a:schemeClr val="tx1"/>
                        </a:solidFill>
                      </a:endParaRPr>
                    </a:p>
                  </a:txBody>
                  <a:tcPr anchor="ctr"/>
                </a:tc>
              </a:tr>
              <a:tr h="405782">
                <a:tc>
                  <a:txBody>
                    <a:bodyPr/>
                    <a:lstStyle/>
                    <a:p>
                      <a:r>
                        <a:rPr lang="es-ES" sz="1200" baseline="0" dirty="0" smtClean="0"/>
                        <a:t>Destrucción y apropiación de bienes protegidos</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463756">
                <a:tc>
                  <a:txBody>
                    <a:bodyPr/>
                    <a:lstStyle/>
                    <a:p>
                      <a:pPr algn="l"/>
                      <a:r>
                        <a:rPr lang="es-ES" sz="1200" dirty="0" smtClean="0">
                          <a:solidFill>
                            <a:schemeClr val="tx1"/>
                          </a:solidFill>
                        </a:rPr>
                        <a:t>Secuestro</a:t>
                      </a:r>
                      <a:endParaRPr lang="es-ES" sz="1200" dirty="0">
                        <a:solidFill>
                          <a:schemeClr val="tx1"/>
                        </a:solidFill>
                      </a:endParaRPr>
                    </a:p>
                  </a:txBody>
                  <a:tcPr anchor="ctr"/>
                </a:tc>
                <a:tc>
                  <a:txBody>
                    <a:bodyPr/>
                    <a:lstStyle/>
                    <a:p>
                      <a:pPr algn="ctr"/>
                      <a:r>
                        <a:rPr lang="es-ES" sz="1200" dirty="0" smtClean="0">
                          <a:solidFill>
                            <a:schemeClr val="tx1"/>
                          </a:solidFill>
                        </a:rPr>
                        <a:t>6</a:t>
                      </a:r>
                      <a:endParaRPr lang="es-ES" sz="1200" dirty="0">
                        <a:solidFill>
                          <a:schemeClr val="tx1"/>
                        </a:solidFill>
                      </a:endParaRPr>
                    </a:p>
                  </a:txBody>
                  <a:tcPr anchor="ctr"/>
                </a:tc>
              </a:tr>
              <a:tr h="397800">
                <a:tc>
                  <a:txBody>
                    <a:bodyPr/>
                    <a:lstStyle/>
                    <a:p>
                      <a:r>
                        <a:rPr lang="es-ES" sz="1200" baseline="0" dirty="0" smtClean="0"/>
                        <a:t>Tentativa de secuestro</a:t>
                      </a: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397800">
                <a:tc>
                  <a:txBody>
                    <a:bodyPr/>
                    <a:lstStyle/>
                    <a:p>
                      <a:pPr algn="l"/>
                      <a:r>
                        <a:rPr lang="es-ES" sz="1200" dirty="0" smtClean="0">
                          <a:solidFill>
                            <a:schemeClr val="tx1"/>
                          </a:solidFill>
                        </a:rPr>
                        <a:t>Simulación de investidura</a:t>
                      </a:r>
                      <a:endParaRPr lang="es-ES" sz="1200" dirty="0">
                        <a:solidFill>
                          <a:schemeClr val="tx1"/>
                        </a:solidFill>
                      </a:endParaRPr>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bl>
          </a:graphicData>
        </a:graphic>
      </p:graphicFrame>
      <p:pic>
        <p:nvPicPr>
          <p:cNvPr id="11" name="50 Imagen" descr="5855901.jpg"/>
          <p:cNvPicPr>
            <a:picLocks noChangeAspect="1"/>
          </p:cNvPicPr>
          <p:nvPr/>
        </p:nvPicPr>
        <p:blipFill>
          <a:blip r:embed="rId5" cstate="print"/>
          <a:stretch>
            <a:fillRect/>
          </a:stretch>
        </p:blipFill>
        <p:spPr>
          <a:xfrm>
            <a:off x="5852173" y="2766113"/>
            <a:ext cx="477058" cy="596323"/>
          </a:xfrm>
          <a:prstGeom prst="rect">
            <a:avLst/>
          </a:prstGeom>
        </p:spPr>
      </p:pic>
    </p:spTree>
    <p:extLst>
      <p:ext uri="{BB962C8B-B14F-4D97-AF65-F5344CB8AC3E}">
        <p14:creationId xmlns:p14="http://schemas.microsoft.com/office/powerpoint/2010/main" val="2328862927"/>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CO"/>
          </a:p>
        </p:txBody>
      </p:sp>
      <p:sp>
        <p:nvSpPr>
          <p:cNvPr id="4"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5" name="121 CuadroTexto"/>
          <p:cNvSpPr txBox="1"/>
          <p:nvPr/>
        </p:nvSpPr>
        <p:spPr>
          <a:xfrm>
            <a:off x="10123547" y="5517232"/>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6" name="52 CuadroTexto"/>
          <p:cNvSpPr txBox="1"/>
          <p:nvPr/>
        </p:nvSpPr>
        <p:spPr>
          <a:xfrm>
            <a:off x="7060805" y="428044"/>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endParaRPr lang="es-ES" sz="1600" b="1" cap="small" dirty="0" smtClean="0">
              <a:solidFill>
                <a:srgbClr val="5AA2AE">
                  <a:lumMod val="20000"/>
                  <a:lumOff val="80000"/>
                </a:srgbClr>
              </a:solidFill>
            </a:endParaRPr>
          </a:p>
          <a:p>
            <a:pPr lvl="1" algn="r"/>
            <a:r>
              <a:rPr lang="es-ES" sz="1600" b="1" cap="small" dirty="0" smtClean="0">
                <a:solidFill>
                  <a:srgbClr val="5AA2AE">
                    <a:lumMod val="20000"/>
                    <a:lumOff val="80000"/>
                  </a:srgbClr>
                </a:solidFill>
              </a:rPr>
              <a:t>Comandantes: 4  </a:t>
            </a:r>
          </a:p>
          <a:p>
            <a:pPr algn="r"/>
            <a:r>
              <a:rPr lang="es-ES" sz="1600" b="1" cap="small" dirty="0" smtClean="0">
                <a:solidFill>
                  <a:srgbClr val="5AA2AE">
                    <a:lumMod val="20000"/>
                    <a:lumOff val="80000"/>
                  </a:srgbClr>
                </a:solidFill>
              </a:rPr>
              <a:t>Consolidado conductas punibles:  404</a:t>
            </a:r>
          </a:p>
          <a:p>
            <a:pPr algn="r"/>
            <a:r>
              <a:rPr lang="es-ES" sz="1600" b="1" cap="small" dirty="0" smtClean="0">
                <a:solidFill>
                  <a:srgbClr val="5AA2AE">
                    <a:lumMod val="20000"/>
                    <a:lumOff val="80000"/>
                  </a:srgbClr>
                </a:solidFill>
              </a:rPr>
              <a:t>Hechos:  364</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 1,091</a:t>
            </a:r>
            <a:endParaRPr lang="es-ES" sz="1600" b="1" cap="small" dirty="0">
              <a:solidFill>
                <a:srgbClr val="5AA2AE">
                  <a:lumMod val="20000"/>
                  <a:lumOff val="80000"/>
                </a:srgbClr>
              </a:solidFill>
            </a:endParaRPr>
          </a:p>
        </p:txBody>
      </p:sp>
      <p:graphicFrame>
        <p:nvGraphicFramePr>
          <p:cNvPr id="7" name="16 Tabla"/>
          <p:cNvGraphicFramePr>
            <a:graphicFrameLocks noGrp="1"/>
          </p:cNvGraphicFramePr>
          <p:nvPr>
            <p:extLst/>
          </p:nvPr>
        </p:nvGraphicFramePr>
        <p:xfrm>
          <a:off x="436841" y="620688"/>
          <a:ext cx="6955303" cy="168439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strike="noStrike" kern="1200" cap="small" baseline="0" dirty="0" smtClean="0">
                          <a:solidFill>
                            <a:srgbClr val="FFFF66"/>
                          </a:solidFill>
                          <a:latin typeface="+mn-lt"/>
                          <a:ea typeface="+mn-ea"/>
                          <a:cs typeface="Arial" pitchFamily="34" charset="0"/>
                        </a:rPr>
                        <a:t>BLOQUE TOLIMA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a:t>
                      </a:r>
                      <a:r>
                        <a:rPr lang="es-ES" sz="1050" baseline="0" dirty="0" smtClean="0"/>
                        <a:t> Uldi Teresa Jiménez López</a:t>
                      </a:r>
                      <a:endParaRPr lang="es-ES" sz="1050" dirty="0" smtClean="0"/>
                    </a:p>
                    <a:p>
                      <a:endParaRPr lang="es-ES" sz="1050" dirty="0" smtClean="0"/>
                    </a:p>
                  </a:txBody>
                  <a:tcPr/>
                </a:tc>
                <a:tc>
                  <a:txBody>
                    <a:bodyPr/>
                    <a:lstStyle/>
                    <a:p>
                      <a:r>
                        <a:rPr lang="es-ES" sz="1400" baseline="0" dirty="0" smtClean="0"/>
                        <a:t>07 de diciembre de 2016.  </a:t>
                      </a:r>
                      <a:r>
                        <a:rPr lang="es-ES" sz="1400" u="sng" baseline="0" dirty="0" smtClean="0">
                          <a:solidFill>
                            <a:srgbClr val="7030A0"/>
                          </a:solidFill>
                          <a:hlinkClick r:id="rId2" action="ppaction://hlinkfile"/>
                        </a:rPr>
                        <a:t>Ver Sentencia </a:t>
                      </a:r>
                      <a:endParaRPr lang="es-ES" sz="1400" u="sng" baseline="0" dirty="0" smtClean="0">
                        <a:solidFill>
                          <a:srgbClr val="7030A0"/>
                        </a:solidFill>
                      </a:endParaRPr>
                    </a:p>
                    <a:p>
                      <a:r>
                        <a:rPr lang="es-ES" sz="1400" u="sng" baseline="0" dirty="0" smtClean="0">
                          <a:solidFill>
                            <a:srgbClr val="7030A0"/>
                          </a:solidFill>
                          <a:hlinkClick r:id="rId3" action="ppaction://hlinkfile"/>
                        </a:rPr>
                        <a:t>Salvamento de Voto</a:t>
                      </a:r>
                      <a:endParaRPr lang="es-ES" sz="1400" u="sng" baseline="0" dirty="0" smtClean="0">
                        <a:solidFill>
                          <a:srgbClr val="7030A0"/>
                        </a:solidFill>
                      </a:endParaRPr>
                    </a:p>
                    <a:p>
                      <a:endParaRPr lang="es-ES" sz="1400" u="sng" baseline="0" dirty="0" smtClean="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4</a:t>
                      </a:r>
                      <a:endParaRPr lang="es-ES" sz="1400" dirty="0"/>
                    </a:p>
                  </a:txBody>
                  <a:tcPr/>
                </a:tc>
              </a:tr>
            </a:tbl>
          </a:graphicData>
        </a:graphic>
      </p:graphicFrame>
      <p:sp>
        <p:nvSpPr>
          <p:cNvPr id="8"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34</a:t>
            </a:r>
            <a:endParaRPr lang="es-ES" cap="small" dirty="0">
              <a:solidFill>
                <a:srgbClr val="C00000"/>
              </a:solidFill>
              <a:latin typeface="Agency FB" panose="020B0503020202020204" pitchFamily="34" charset="0"/>
            </a:endParaRPr>
          </a:p>
        </p:txBody>
      </p:sp>
      <p:pic>
        <p:nvPicPr>
          <p:cNvPr id="9" name="Imagen 8"/>
          <p:cNvPicPr>
            <a:picLocks noChangeAspect="1"/>
          </p:cNvPicPr>
          <p:nvPr/>
        </p:nvPicPr>
        <p:blipFill>
          <a:blip r:embed="rId4"/>
          <a:stretch>
            <a:fillRect/>
          </a:stretch>
        </p:blipFill>
        <p:spPr>
          <a:xfrm>
            <a:off x="8442635" y="2538097"/>
            <a:ext cx="2597121" cy="2432515"/>
          </a:xfrm>
          <a:prstGeom prst="rect">
            <a:avLst/>
          </a:prstGeom>
        </p:spPr>
      </p:pic>
      <p:sp>
        <p:nvSpPr>
          <p:cNvPr id="10" name="Rectángulo 9"/>
          <p:cNvSpPr/>
          <p:nvPr/>
        </p:nvSpPr>
        <p:spPr>
          <a:xfrm>
            <a:off x="414626" y="2713732"/>
            <a:ext cx="2396810" cy="369332"/>
          </a:xfrm>
          <a:prstGeom prst="rect">
            <a:avLst/>
          </a:prstGeom>
        </p:spPr>
        <p:txBody>
          <a:bodyPr wrap="none">
            <a:spAutoFit/>
          </a:bodyPr>
          <a:lstStyle/>
          <a:p>
            <a:r>
              <a:rPr lang="es-CO" dirty="0">
                <a:solidFill>
                  <a:srgbClr val="5AA2AE">
                    <a:lumMod val="75000"/>
                  </a:srgbClr>
                </a:solidFill>
                <a:latin typeface="Agency FB" panose="020B0503020202020204" pitchFamily="34" charset="0"/>
              </a:rPr>
              <a:t>Discriminación por postulados</a:t>
            </a:r>
          </a:p>
        </p:txBody>
      </p:sp>
      <p:graphicFrame>
        <p:nvGraphicFramePr>
          <p:cNvPr id="11" name="Tabla 10"/>
          <p:cNvGraphicFramePr>
            <a:graphicFrameLocks noGrp="1"/>
          </p:cNvGraphicFramePr>
          <p:nvPr>
            <p:extLst>
              <p:ext uri="{D42A27DB-BD31-4B8C-83A1-F6EECF244321}">
                <p14:modId xmlns:p14="http://schemas.microsoft.com/office/powerpoint/2010/main" val="2679228362"/>
              </p:ext>
            </p:extLst>
          </p:nvPr>
        </p:nvGraphicFramePr>
        <p:xfrm>
          <a:off x="669933" y="3212975"/>
          <a:ext cx="6840761" cy="3312369"/>
        </p:xfrm>
        <a:graphic>
          <a:graphicData uri="http://schemas.openxmlformats.org/drawingml/2006/table">
            <a:tbl>
              <a:tblPr firstRow="1" bandRow="1">
                <a:tableStyleId>{5C22544A-7EE6-4342-B048-85BDC9FD1C3A}</a:tableStyleId>
              </a:tblPr>
              <a:tblGrid>
                <a:gridCol w="6840761"/>
              </a:tblGrid>
              <a:tr h="119244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HUMBERTO ANTONIO MENDOZA CASTILLO- COMANDANTE</a:t>
                      </a:r>
                      <a:endParaRPr lang="es-ES" sz="1400" dirty="0" smtClean="0"/>
                    </a:p>
                  </a:txBody>
                  <a:tcPr anchor="ctr"/>
                </a:tc>
              </a:tr>
              <a:tr h="2119926">
                <a:tc>
                  <a:txBody>
                    <a:bodyPr/>
                    <a:lstStyle/>
                    <a:p>
                      <a:pPr algn="just"/>
                      <a:r>
                        <a:rPr lang="es-ES" sz="1200" dirty="0" smtClean="0"/>
                        <a:t>“12, (…).</a:t>
                      </a:r>
                      <a:r>
                        <a:rPr lang="es-ES" sz="1200" baseline="0" dirty="0" smtClean="0"/>
                        <a:t> Como consecuencia de reciente proveído emitido por una Sala de esta especialidad, fue </a:t>
                      </a:r>
                      <a:r>
                        <a:rPr lang="es-ES" sz="1200" b="1" i="1" baseline="0" dirty="0" smtClean="0"/>
                        <a:t>excluido</a:t>
                      </a:r>
                      <a:r>
                        <a:rPr lang="es-ES" sz="1200" baseline="0" dirty="0" smtClean="0"/>
                        <a:t> de los beneficios de la Ley 975 de 2005 (…).</a:t>
                      </a:r>
                    </a:p>
                    <a:p>
                      <a:endParaRPr lang="es-ES" sz="1200" baseline="0" dirty="0" smtClean="0"/>
                    </a:p>
                    <a:p>
                      <a:r>
                        <a:rPr lang="es-ES" sz="1200" baseline="0" dirty="0" smtClean="0"/>
                        <a:t>(…)</a:t>
                      </a:r>
                    </a:p>
                    <a:p>
                      <a:endParaRPr lang="es-ES" sz="1200" baseline="0" dirty="0" smtClean="0"/>
                    </a:p>
                    <a:p>
                      <a:pPr algn="just"/>
                      <a:r>
                        <a:rPr lang="es-ES" sz="1200" baseline="0" dirty="0" smtClean="0"/>
                        <a:t>2729, En este orden, lo que correspondería a la Sala sería enlistar el total de conductas penales desplegadas en cada uno de los tipos que consagra (en su mayoría) el Título II, delitos cometidos en contra de las personas y bienes protegidos por el DIH, si no fuera porque MENDOZA CASTILLO hubiere sido expulsado del trámite transicional, como se ha venido advirtiendo.” (Negrita y cursiva por fuera del texto original)</a:t>
                      </a:r>
                      <a:endParaRPr lang="es-ES" sz="1200" dirty="0"/>
                    </a:p>
                  </a:txBody>
                  <a:tcPr anchor="ctr"/>
                </a:tc>
              </a:tr>
            </a:tbl>
          </a:graphicData>
        </a:graphic>
      </p:graphicFrame>
      <p:pic>
        <p:nvPicPr>
          <p:cNvPr id="3" name="Imagen 2"/>
          <p:cNvPicPr>
            <a:picLocks noChangeAspect="1"/>
          </p:cNvPicPr>
          <p:nvPr/>
        </p:nvPicPr>
        <p:blipFill>
          <a:blip r:embed="rId5"/>
          <a:stretch>
            <a:fillRect/>
          </a:stretch>
        </p:blipFill>
        <p:spPr>
          <a:xfrm>
            <a:off x="6600056" y="3429000"/>
            <a:ext cx="648072" cy="809625"/>
          </a:xfrm>
          <a:prstGeom prst="rect">
            <a:avLst/>
          </a:prstGeom>
        </p:spPr>
      </p:pic>
    </p:spTree>
    <p:extLst>
      <p:ext uri="{BB962C8B-B14F-4D97-AF65-F5344CB8AC3E}">
        <p14:creationId xmlns:p14="http://schemas.microsoft.com/office/powerpoint/2010/main" val="176680914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1"/>
          <p:cNvSpPr txBox="1">
            <a:spLocks/>
          </p:cNvSpPr>
          <p:nvPr/>
        </p:nvSpPr>
        <p:spPr>
          <a:xfrm>
            <a:off x="131676" y="0"/>
            <a:ext cx="12072664" cy="1871663"/>
          </a:xfrm>
          <a:prstGeom prst="rect">
            <a:avLst/>
          </a:prstGeom>
        </p:spPr>
        <p:txBody>
          <a:bodyPr vert="horz" lIns="91440" tIns="45720" rIns="91440" bIns="45720" rtlCol="0" anchor="b">
            <a:normAutofit/>
          </a:bodyPr>
          <a:lstStyle>
            <a:lvl1pPr algn="l" defTabSz="457200"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algn="ctr" fontAlgn="auto">
              <a:spcAft>
                <a:spcPts val="0"/>
              </a:spcAft>
            </a:pPr>
            <a:r>
              <a:rPr lang="es-ES" b="1" cap="small" dirty="0" smtClean="0">
                <a:cs typeface="Arial" pitchFamily="34" charset="0"/>
              </a:rPr>
              <a:t>Sentencia 34</a:t>
            </a:r>
            <a:br>
              <a:rPr lang="es-ES" b="1" cap="small" dirty="0" smtClean="0">
                <a:cs typeface="Arial" pitchFamily="34" charset="0"/>
              </a:rPr>
            </a:br>
            <a:r>
              <a:rPr lang="es-CO" sz="2700" b="1" cap="small" dirty="0" smtClean="0">
                <a:cs typeface="Arial" pitchFamily="34" charset="0"/>
              </a:rPr>
              <a:t>Bloque Tolima de las Autodefensas Unidas de Colombia Auc</a:t>
            </a:r>
            <a:br>
              <a:rPr lang="es-CO" sz="2700" b="1" cap="small" dirty="0" smtClean="0">
                <a:cs typeface="Arial" pitchFamily="34" charset="0"/>
              </a:rPr>
            </a:br>
            <a:r>
              <a:rPr lang="es-ES" cap="small" dirty="0" smtClean="0"/>
              <a:t>Zonas de Injerencia</a:t>
            </a:r>
            <a:endParaRPr lang="es-CO" cap="small" dirty="0"/>
          </a:p>
        </p:txBody>
      </p:sp>
      <p:sp>
        <p:nvSpPr>
          <p:cNvPr id="6" name="Rectángulo 5"/>
          <p:cNvSpPr/>
          <p:nvPr/>
        </p:nvSpPr>
        <p:spPr>
          <a:xfrm>
            <a:off x="839416" y="2276872"/>
            <a:ext cx="10441160" cy="3754874"/>
          </a:xfrm>
          <a:prstGeom prst="rect">
            <a:avLst/>
          </a:prstGeom>
        </p:spPr>
        <p:txBody>
          <a:bodyPr wrap="square">
            <a:spAutoFit/>
          </a:bodyPr>
          <a:lstStyle/>
          <a:p>
            <a:pPr algn="just"/>
            <a:r>
              <a:rPr lang="es-CO" sz="1400" dirty="0" smtClean="0">
                <a:latin typeface="Malgun Gothic" panose="020B0503020000020004" pitchFamily="34" charset="-127"/>
                <a:ea typeface="Malgun Gothic" panose="020B0503020000020004" pitchFamily="34" charset="-127"/>
              </a:rPr>
              <a:t>El </a:t>
            </a:r>
            <a:r>
              <a:rPr lang="es-CO" sz="1400" dirty="0">
                <a:latin typeface="Malgun Gothic" panose="020B0503020000020004" pitchFamily="34" charset="-127"/>
                <a:ea typeface="Malgun Gothic" panose="020B0503020000020004" pitchFamily="34" charset="-127"/>
              </a:rPr>
              <a:t>primer territorio de influencia del Bloque Tolima fue la zona rural del municipio de </a:t>
            </a:r>
            <a:r>
              <a:rPr lang="es-CO" sz="1400" dirty="0" err="1">
                <a:latin typeface="Malgun Gothic" panose="020B0503020000020004" pitchFamily="34" charset="-127"/>
                <a:ea typeface="Malgun Gothic" panose="020B0503020000020004" pitchFamily="34" charset="-127"/>
              </a:rPr>
              <a:t>Rioblanco</a:t>
            </a:r>
            <a:r>
              <a:rPr lang="es-CO" sz="1400" dirty="0">
                <a:latin typeface="Malgun Gothic" panose="020B0503020000020004" pitchFamily="34" charset="-127"/>
                <a:ea typeface="Malgun Gothic" panose="020B0503020000020004" pitchFamily="34" charset="-127"/>
              </a:rPr>
              <a:t>, posteriormente el municipio del Guamo donde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por orientación de Carlos Castaño, desplegó una estrategia para buscar que ganaderos y agricultores que habían sido víctimas de extorsión y secuestro por parte de las FARC en los municipios del Guamo, Espinal, Saldaña y San Luis ofrecieran apoyo financiero e instalación de sus bases en sus predios, a cambio de seguridad. De igual manera Gustavo </a:t>
            </a:r>
            <a:r>
              <a:rPr lang="es-CO" sz="1400" dirty="0" err="1">
                <a:latin typeface="Malgun Gothic" panose="020B0503020000020004" pitchFamily="34" charset="-127"/>
                <a:ea typeface="Malgun Gothic" panose="020B0503020000020004" pitchFamily="34" charset="-127"/>
              </a:rPr>
              <a:t>Aviles</a:t>
            </a:r>
            <a:r>
              <a:rPr lang="es-CO" sz="1400" dirty="0">
                <a:latin typeface="Malgun Gothic" panose="020B0503020000020004" pitchFamily="34" charset="-127"/>
                <a:ea typeface="Malgun Gothic" panose="020B0503020000020004" pitchFamily="34" charset="-127"/>
              </a:rPr>
              <a:t> Gonzáles, alias “El Zorro o Víctor” desde el Guamo realizó contactos con gremios económicos y personas influyentes de la región para que colaboraran con la organización. Luego de esta preparación tras iniciar la avanzada en el municipio del Guamo, pasaron a la zona rural del municipio de San Luis, donde establecieron una base militar y escuela de entrenamiento, luego se extendieron a los municipios vecinos: Valle de San Juan y </a:t>
            </a:r>
            <a:r>
              <a:rPr lang="es-CO" sz="1400" dirty="0" smtClean="0">
                <a:latin typeface="Malgun Gothic" panose="020B0503020000020004" pitchFamily="34" charset="-127"/>
                <a:ea typeface="Malgun Gothic" panose="020B0503020000020004" pitchFamily="34" charset="-127"/>
              </a:rPr>
              <a:t>Ortega.</a:t>
            </a:r>
          </a:p>
          <a:p>
            <a:pPr algn="just"/>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Para el año 2001, el Bloque logró extender su influencia a casi todos los municipios del sur del Tolima: Valle de San Juan, San Luís, Guamo, Saldaña, Purificación, Prado, Dolores, </a:t>
            </a:r>
            <a:r>
              <a:rPr lang="es-CO" sz="1400" dirty="0" err="1">
                <a:latin typeface="Malgun Gothic" panose="020B0503020000020004" pitchFamily="34" charset="-127"/>
                <a:ea typeface="Malgun Gothic" panose="020B0503020000020004" pitchFamily="34" charset="-127"/>
              </a:rPr>
              <a:t>Natagaima</a:t>
            </a:r>
            <a:r>
              <a:rPr lang="es-CO" sz="1400" dirty="0">
                <a:latin typeface="Malgun Gothic" panose="020B0503020000020004" pitchFamily="34" charset="-127"/>
                <a:ea typeface="Malgun Gothic" panose="020B0503020000020004" pitchFamily="34" charset="-127"/>
              </a:rPr>
              <a:t>, </a:t>
            </a:r>
            <a:r>
              <a:rPr lang="es-CO" sz="1400" dirty="0" err="1">
                <a:latin typeface="Malgun Gothic" panose="020B0503020000020004" pitchFamily="34" charset="-127"/>
                <a:ea typeface="Malgun Gothic" panose="020B0503020000020004" pitchFamily="34" charset="-127"/>
              </a:rPr>
              <a:t>Coyaima</a:t>
            </a:r>
            <a:r>
              <a:rPr lang="es-CO" sz="1400" dirty="0">
                <a:latin typeface="Malgun Gothic" panose="020B0503020000020004" pitchFamily="34" charset="-127"/>
                <a:ea typeface="Malgun Gothic" panose="020B0503020000020004" pitchFamily="34" charset="-127"/>
              </a:rPr>
              <a:t>, Ortega, Chaparral, Flandes, Espinal, Coello, Suárez, Melgar, y parte de </a:t>
            </a:r>
            <a:r>
              <a:rPr lang="es-CO" sz="1400" dirty="0" err="1">
                <a:latin typeface="Malgun Gothic" panose="020B0503020000020004" pitchFamily="34" charset="-127"/>
                <a:ea typeface="Malgun Gothic" panose="020B0503020000020004" pitchFamily="34" charset="-127"/>
              </a:rPr>
              <a:t>Icononzo</a:t>
            </a:r>
            <a:r>
              <a:rPr lang="es-CO" sz="1400" dirty="0">
                <a:latin typeface="Malgun Gothic" panose="020B0503020000020004" pitchFamily="34" charset="-127"/>
                <a:ea typeface="Malgun Gothic" panose="020B0503020000020004" pitchFamily="34" charset="-127"/>
              </a:rPr>
              <a:t>; igualmente hacía presencia en la capital tolimense a través de una “red urbana</a:t>
            </a:r>
            <a:r>
              <a:rPr lang="es-CO" sz="1400" dirty="0" smtClean="0">
                <a:latin typeface="Malgun Gothic" panose="020B0503020000020004" pitchFamily="34" charset="-127"/>
                <a:ea typeface="Malgun Gothic" panose="020B0503020000020004" pitchFamily="34" charset="-127"/>
              </a:rPr>
              <a:t>”.</a:t>
            </a:r>
            <a:endParaRPr lang="es-CO" sz="1400" dirty="0">
              <a:latin typeface="Malgun Gothic" panose="020B0503020000020004" pitchFamily="34" charset="-127"/>
              <a:ea typeface="Malgun Gothic" panose="020B0503020000020004" pitchFamily="34" charset="-127"/>
            </a:endParaRPr>
          </a:p>
          <a:p>
            <a:pPr algn="just"/>
            <a:r>
              <a:rPr lang="es-CO" sz="1400" dirty="0">
                <a:latin typeface="Malgun Gothic" panose="020B0503020000020004" pitchFamily="34" charset="-127"/>
                <a:ea typeface="Malgun Gothic" panose="020B0503020000020004" pitchFamily="34" charset="-127"/>
              </a:rPr>
              <a:t> </a:t>
            </a:r>
          </a:p>
          <a:p>
            <a:pPr algn="just"/>
            <a:r>
              <a:rPr lang="es-CO" sz="1400" dirty="0" smtClean="0">
                <a:latin typeface="Malgun Gothic" panose="020B0503020000020004" pitchFamily="34" charset="-127"/>
                <a:ea typeface="Malgun Gothic" panose="020B0503020000020004" pitchFamily="34" charset="-127"/>
              </a:rPr>
              <a:t>A </a:t>
            </a:r>
            <a:r>
              <a:rPr lang="es-CO" sz="1400" dirty="0">
                <a:latin typeface="Malgun Gothic" panose="020B0503020000020004" pitchFamily="34" charset="-127"/>
                <a:ea typeface="Malgun Gothic" panose="020B0503020000020004" pitchFamily="34" charset="-127"/>
              </a:rPr>
              <a:t>comienzos del segundo trimestre del año 2002, se extiende la presencia del Bloque Tolima al norte del departamento, utilizando la misma estrategia implementada en el Guamo y la solicitud que realizaron empresarios, ganaderos y comerciantes del norte del Tolima.</a:t>
            </a:r>
          </a:p>
        </p:txBody>
      </p:sp>
    </p:spTree>
    <p:extLst>
      <p:ext uri="{BB962C8B-B14F-4D97-AF65-F5344CB8AC3E}">
        <p14:creationId xmlns:p14="http://schemas.microsoft.com/office/powerpoint/2010/main" val="120272684"/>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083402" y="4725144"/>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218" y="642322"/>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lvl="1" algn="r"/>
            <a:r>
              <a:rPr lang="es-ES" sz="1600" b="1" cap="small" dirty="0">
                <a:solidFill>
                  <a:srgbClr val="5AA2AE">
                    <a:lumMod val="20000"/>
                    <a:lumOff val="80000"/>
                  </a:srgbClr>
                </a:solidFill>
              </a:rPr>
              <a:t>Comandantes: </a:t>
            </a:r>
            <a:r>
              <a:rPr lang="es-ES" sz="1600" b="1" cap="small" dirty="0" smtClean="0">
                <a:solidFill>
                  <a:srgbClr val="5AA2AE">
                    <a:lumMod val="20000"/>
                    <a:lumOff val="80000"/>
                  </a:srgbClr>
                </a:solidFill>
              </a:rPr>
              <a:t>0</a:t>
            </a:r>
          </a:p>
          <a:p>
            <a:pPr lvl="1" algn="r"/>
            <a:r>
              <a:rPr lang="es-ES" sz="1600" b="1" cap="small" dirty="0" smtClean="0">
                <a:solidFill>
                  <a:srgbClr val="5AA2AE">
                    <a:lumMod val="20000"/>
                    <a:lumOff val="80000"/>
                  </a:srgbClr>
                </a:solidFill>
              </a:rPr>
              <a:t>Sicarios: 1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32</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Hechos:  </a:t>
            </a:r>
            <a:r>
              <a:rPr lang="es-ES" sz="1600" b="1" cap="small" dirty="0" smtClean="0">
                <a:solidFill>
                  <a:srgbClr val="5AA2AE">
                    <a:lumMod val="20000"/>
                    <a:lumOff val="80000"/>
                  </a:srgbClr>
                </a:solidFill>
              </a:rPr>
              <a:t>30</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 40</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69720"/>
        </p:xfrm>
        <a:graphic>
          <a:graphicData uri="http://schemas.openxmlformats.org/drawingml/2006/table">
            <a:tbl>
              <a:tblPr firstRow="1" bandRow="1">
                <a:tableStyleId>{5C22544A-7EE6-4342-B048-85BDC9FD1C3A}</a:tableStyleId>
              </a:tblPr>
              <a:tblGrid>
                <a:gridCol w="3714943"/>
                <a:gridCol w="3240360"/>
              </a:tblGrid>
              <a:tr h="397062">
                <a:tc gridSpan="2">
                  <a:txBody>
                    <a:bodyPr/>
                    <a:lstStyle/>
                    <a:p>
                      <a:pPr lvl="0" algn="ctr"/>
                      <a:r>
                        <a:rPr lang="en-US" sz="1800" b="1" strike="noStrike" kern="1200" cap="small" baseline="0" dirty="0" smtClean="0">
                          <a:solidFill>
                            <a:srgbClr val="FFFF66"/>
                          </a:solidFill>
                          <a:latin typeface="+mn-lt"/>
                          <a:ea typeface="+mn-ea"/>
                          <a:cs typeface="Arial" pitchFamily="34" charset="0"/>
                        </a:rPr>
                        <a:t>GRUPO URBANO DE CARTAGENA VINCULADO AL BLOQUE MONTES DE MARÍA</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566575">
                <a:tc>
                  <a:txBody>
                    <a:bodyPr/>
                    <a:lstStyle/>
                    <a:p>
                      <a:r>
                        <a:rPr lang="es-ES" sz="1400" dirty="0" smtClean="0"/>
                        <a:t>Primera Instancia. </a:t>
                      </a:r>
                      <a:r>
                        <a:rPr lang="es-ES" sz="1050" dirty="0" smtClean="0"/>
                        <a:t>M.P. Dr.</a:t>
                      </a:r>
                      <a:r>
                        <a:rPr lang="es-ES" sz="1050" baseline="0" dirty="0" smtClean="0"/>
                        <a:t> Eduardo Castellanos Roso</a:t>
                      </a:r>
                      <a:endParaRPr lang="es-ES" sz="1050" dirty="0" smtClean="0"/>
                    </a:p>
                    <a:p>
                      <a:endParaRPr lang="es-ES" sz="1050" dirty="0" smtClean="0"/>
                    </a:p>
                    <a:p>
                      <a:endParaRPr lang="es-ES" sz="1050" dirty="0" smtClean="0"/>
                    </a:p>
                  </a:txBody>
                  <a:tcPr/>
                </a:tc>
                <a:tc>
                  <a:txBody>
                    <a:bodyPr/>
                    <a:lstStyle/>
                    <a:p>
                      <a:r>
                        <a:rPr lang="es-ES" sz="1400" baseline="0" dirty="0" smtClean="0"/>
                        <a:t>22 de marzo de 2017.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txBody>
                  <a:tcPr/>
                </a:tc>
              </a:tr>
              <a:tr h="265166">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35</a:t>
            </a:r>
            <a:endParaRPr lang="es-ES" cap="small" dirty="0">
              <a:solidFill>
                <a:srgbClr val="C00000"/>
              </a:solidFill>
              <a:latin typeface="Agency FB" panose="020B0503020202020204" pitchFamily="34" charset="0"/>
            </a:endParaRPr>
          </a:p>
        </p:txBody>
      </p:sp>
      <p:sp>
        <p:nvSpPr>
          <p:cNvPr id="2" name="Rectángulo 1"/>
          <p:cNvSpPr/>
          <p:nvPr/>
        </p:nvSpPr>
        <p:spPr>
          <a:xfrm>
            <a:off x="471193" y="2350521"/>
            <a:ext cx="2396810" cy="369332"/>
          </a:xfrm>
          <a:prstGeom prst="rect">
            <a:avLst/>
          </a:prstGeom>
        </p:spPr>
        <p:txBody>
          <a:bodyPr wrap="none">
            <a:spAutoFit/>
          </a:bodyPr>
          <a:lstStyle/>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aphicFrame>
        <p:nvGraphicFramePr>
          <p:cNvPr id="7" name="Tabla 6"/>
          <p:cNvGraphicFramePr>
            <a:graphicFrameLocks noGrp="1"/>
          </p:cNvGraphicFramePr>
          <p:nvPr>
            <p:extLst/>
          </p:nvPr>
        </p:nvGraphicFramePr>
        <p:xfrm>
          <a:off x="471193" y="2996832"/>
          <a:ext cx="6920951" cy="3456623"/>
        </p:xfrm>
        <a:graphic>
          <a:graphicData uri="http://schemas.openxmlformats.org/drawingml/2006/table">
            <a:tbl>
              <a:tblPr firstRow="1" bandRow="1">
                <a:tableStyleId>{5C22544A-7EE6-4342-B048-85BDC9FD1C3A}</a:tableStyleId>
              </a:tblPr>
              <a:tblGrid>
                <a:gridCol w="5386192"/>
                <a:gridCol w="1534759"/>
              </a:tblGrid>
              <a:tr h="932765">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EUGENIO JOSÉ REYES REGINO - SICARIO</a:t>
                      </a:r>
                      <a:endParaRPr lang="es-ES" sz="1400" dirty="0" smtClean="0"/>
                    </a:p>
                  </a:txBody>
                  <a:tcPr anchor="ctr"/>
                </a:tc>
                <a:tc hMerge="1">
                  <a:txBody>
                    <a:bodyPr/>
                    <a:lstStyle/>
                    <a:p>
                      <a:endParaRPr lang="es-CO"/>
                    </a:p>
                  </a:txBody>
                  <a:tcPr/>
                </a:tc>
              </a:tr>
              <a:tr h="1202440">
                <a:tc>
                  <a:txBody>
                    <a:bodyPr/>
                    <a:lstStyle/>
                    <a:p>
                      <a:r>
                        <a:rPr lang="es-ES" sz="1200" dirty="0" smtClean="0"/>
                        <a:t>Concierto</a:t>
                      </a:r>
                      <a:r>
                        <a:rPr lang="es-ES" sz="1200" baseline="0" dirty="0" smtClean="0"/>
                        <a:t> para delinquir agravado en concurso con porte ilegal de armas de uso personal y de uso privativo de las fuerzas militares y utilización ilegal de uniformes e insignias de uso privativo de las fuerzas militares</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660709">
                <a:tc>
                  <a:txBody>
                    <a:bodyPr/>
                    <a:lstStyle/>
                    <a:p>
                      <a:r>
                        <a:rPr lang="es-ES" sz="1200" dirty="0" smtClean="0"/>
                        <a:t>Homicidio</a:t>
                      </a:r>
                      <a:endParaRPr lang="es-ES" sz="1200" dirty="0"/>
                    </a:p>
                  </a:txBody>
                  <a:tcPr anchor="ctr"/>
                </a:tc>
                <a:tc>
                  <a:txBody>
                    <a:bodyPr/>
                    <a:lstStyle/>
                    <a:p>
                      <a:pPr algn="ctr"/>
                      <a:r>
                        <a:rPr lang="es-ES" sz="1200" dirty="0" smtClean="0">
                          <a:solidFill>
                            <a:schemeClr val="tx1"/>
                          </a:solidFill>
                        </a:rPr>
                        <a:t>30</a:t>
                      </a:r>
                      <a:endParaRPr lang="es-ES" sz="1200" dirty="0">
                        <a:solidFill>
                          <a:schemeClr val="tx1"/>
                        </a:solidFill>
                      </a:endParaRPr>
                    </a:p>
                  </a:txBody>
                  <a:tcPr anchor="ctr"/>
                </a:tc>
              </a:tr>
              <a:tr h="660709">
                <a:tc>
                  <a:txBody>
                    <a:bodyPr/>
                    <a:lstStyle/>
                    <a:p>
                      <a:r>
                        <a:rPr lang="es-ES" sz="1200" dirty="0" smtClean="0"/>
                        <a:t>Tentativa de homicidio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400256" y="2644666"/>
            <a:ext cx="3238500" cy="1838325"/>
          </a:xfrm>
          <a:prstGeom prst="rect">
            <a:avLst/>
          </a:prstGeom>
        </p:spPr>
      </p:pic>
      <p:pic>
        <p:nvPicPr>
          <p:cNvPr id="4" name="Imagen 3"/>
          <p:cNvPicPr>
            <a:picLocks noChangeAspect="1"/>
          </p:cNvPicPr>
          <p:nvPr/>
        </p:nvPicPr>
        <p:blipFill>
          <a:blip r:embed="rId5"/>
          <a:stretch>
            <a:fillRect/>
          </a:stretch>
        </p:blipFill>
        <p:spPr>
          <a:xfrm>
            <a:off x="6438174" y="3027276"/>
            <a:ext cx="647700" cy="809625"/>
          </a:xfrm>
          <a:prstGeom prst="rect">
            <a:avLst/>
          </a:prstGeom>
        </p:spPr>
      </p:pic>
    </p:spTree>
    <p:extLst>
      <p:ext uri="{BB962C8B-B14F-4D97-AF65-F5344CB8AC3E}">
        <p14:creationId xmlns:p14="http://schemas.microsoft.com/office/powerpoint/2010/main" val="3308386626"/>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581192" y="620688"/>
            <a:ext cx="11029615" cy="1152128"/>
          </a:xfrm>
        </p:spPr>
        <p:txBody>
          <a:bodyPr>
            <a:normAutofit fontScale="90000"/>
          </a:bodyPr>
          <a:lstStyle/>
          <a:p>
            <a:pPr algn="ctr"/>
            <a:r>
              <a:rPr lang="en-US" b="1" cap="small" dirty="0" smtClean="0">
                <a:cs typeface="Arial" pitchFamily="34" charset="0"/>
              </a:rPr>
              <a:t>SENTENCIA 35</a:t>
            </a:r>
            <a:br>
              <a:rPr lang="en-US" b="1" cap="small" dirty="0" smtClean="0">
                <a:cs typeface="Arial" pitchFamily="34" charset="0"/>
              </a:rPr>
            </a:br>
            <a:r>
              <a:rPr lang="en-US" b="1" cap="small" dirty="0" smtClean="0">
                <a:cs typeface="Arial" pitchFamily="34" charset="0"/>
              </a:rPr>
              <a:t>GRUPO </a:t>
            </a:r>
            <a:r>
              <a:rPr lang="en-US" b="1" cap="small" dirty="0">
                <a:cs typeface="Arial" pitchFamily="34" charset="0"/>
              </a:rPr>
              <a:t>URBANO DE CARTAGENA VINCULADO AL BLOQUE MONTES DE </a:t>
            </a:r>
            <a:r>
              <a:rPr lang="en-US" b="1" cap="small" dirty="0" smtClean="0">
                <a:cs typeface="Arial" pitchFamily="34" charset="0"/>
              </a:rPr>
              <a:t>MARÍA</a:t>
            </a:r>
            <a:endParaRPr lang="es-CO" dirty="0"/>
          </a:p>
        </p:txBody>
      </p:sp>
      <p:sp>
        <p:nvSpPr>
          <p:cNvPr id="3" name="Marcador de contenido 2"/>
          <p:cNvSpPr>
            <a:spLocks noGrp="1"/>
          </p:cNvSpPr>
          <p:nvPr>
            <p:ph idx="1"/>
          </p:nvPr>
        </p:nvSpPr>
        <p:spPr/>
        <p:txBody>
          <a:bodyPr>
            <a:normAutofit/>
          </a:bodyPr>
          <a:lstStyle/>
          <a:p>
            <a:pPr marL="0" indent="0" algn="just">
              <a:buNone/>
            </a:pPr>
            <a:r>
              <a:rPr lang="es-CO" dirty="0" smtClean="0"/>
              <a:t>Para </a:t>
            </a:r>
            <a:r>
              <a:rPr lang="es-CO" dirty="0"/>
              <a:t>enero de 2003, en la estructura del </a:t>
            </a:r>
            <a:r>
              <a:rPr lang="es-CO" dirty="0" smtClean="0"/>
              <a:t>Bloque Montes de María </a:t>
            </a:r>
            <a:r>
              <a:rPr lang="es-CO" dirty="0"/>
              <a:t>había un grupo urbano en </a:t>
            </a:r>
            <a:r>
              <a:rPr lang="es-CO" dirty="0" smtClean="0"/>
              <a:t>Cartagena (GUC) </a:t>
            </a:r>
            <a:r>
              <a:rPr lang="es-CO" dirty="0"/>
              <a:t>comandado por alias “Juancho Dique” y Roger David Acosta García, alias “EL Pollo”; Pedro Abelardo López Redondo, alias “</a:t>
            </a:r>
            <a:r>
              <a:rPr lang="es-CO" dirty="0" err="1"/>
              <a:t>Piter</a:t>
            </a:r>
            <a:r>
              <a:rPr lang="es-CO" dirty="0"/>
              <a:t>”, asesor político. El grupo urbano de Cartagena estaba conformado por dos grupos: el grupo 1 que operaba en algunos barrios del sur de la ciudad: El Carmelo, Nelson Mandela, Nazareno, Sierrita, San Fernando, Ternera, </a:t>
            </a:r>
            <a:r>
              <a:rPr lang="es-CO" dirty="0" err="1"/>
              <a:t>Policarpa</a:t>
            </a:r>
            <a:r>
              <a:rPr lang="es-CO" dirty="0"/>
              <a:t>, y </a:t>
            </a:r>
            <a:r>
              <a:rPr lang="es-CO" dirty="0" err="1"/>
              <a:t>Membrillal</a:t>
            </a:r>
            <a:r>
              <a:rPr lang="es-CO" dirty="0"/>
              <a:t>. El grupo 2 operaba en algunos barrios del sur oriente de la ciudad: El Pozón, Villa Estrella, Las Palmeras, </a:t>
            </a:r>
            <a:r>
              <a:rPr lang="es-CO" dirty="0" err="1"/>
              <a:t>Fredonia</a:t>
            </a:r>
            <a:r>
              <a:rPr lang="es-CO" dirty="0"/>
              <a:t>, y Olaya Herrera. Los dos grupos operaron articuladamente en las siguientes zonas y barrios de la ciudad: </a:t>
            </a:r>
            <a:r>
              <a:rPr lang="es-CO" dirty="0" err="1"/>
              <a:t>Bazurto</a:t>
            </a:r>
            <a:r>
              <a:rPr lang="es-CO" dirty="0"/>
              <a:t>, La Esperanza, Paseo de Bolívar, Líbano, Piedra de Bolívar. Para la fecha, el grupo 1 estaba conformado por: alias “Guerrilla” (conductor), alias “</a:t>
            </a:r>
            <a:r>
              <a:rPr lang="es-CO" dirty="0" err="1"/>
              <a:t>Geño</a:t>
            </a:r>
            <a:r>
              <a:rPr lang="es-CO" dirty="0"/>
              <a:t>” (sicario), alias “Bon Ice” (sicario), y Cejita Blanca (Sicario). El grupo 2 por: Samuel Dorado, alias “El Flaco” (sicario), Ronald, alias “El Correcaminos” (conductor), alias “Dairo” (sicario), </a:t>
            </a:r>
            <a:r>
              <a:rPr lang="es-CO" dirty="0" err="1"/>
              <a:t>Aleider</a:t>
            </a:r>
            <a:r>
              <a:rPr lang="es-CO" dirty="0"/>
              <a:t> Soto, alias “El primo” (sicario), alias “El Viejo” (inteligencia), y Jonás Darío Fuentes Franco, alias “Jonás Puente” (Conductor</a:t>
            </a:r>
            <a:r>
              <a:rPr lang="es-CO" dirty="0" smtClean="0"/>
              <a:t>).</a:t>
            </a:r>
            <a:endParaRPr lang="es-CO" dirty="0"/>
          </a:p>
        </p:txBody>
      </p:sp>
    </p:spTree>
    <p:extLst>
      <p:ext uri="{BB962C8B-B14F-4D97-AF65-F5344CB8AC3E}">
        <p14:creationId xmlns:p14="http://schemas.microsoft.com/office/powerpoint/2010/main" val="1826291351"/>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083402" y="4725144"/>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218" y="642322"/>
            <a:ext cx="4683552" cy="1077218"/>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lvl="1" algn="r"/>
            <a:r>
              <a:rPr lang="es-ES" sz="1600" b="1" cap="small" dirty="0" smtClean="0">
                <a:solidFill>
                  <a:srgbClr val="5AA2AE">
                    <a:lumMod val="20000"/>
                    <a:lumOff val="80000"/>
                  </a:srgbClr>
                </a:solidFill>
              </a:rPr>
              <a:t>Patrullero: 1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17</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Hechos:10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víctimas: </a:t>
            </a:r>
            <a:r>
              <a:rPr lang="es-ES" sz="1600" b="1" cap="small" dirty="0" smtClean="0">
                <a:solidFill>
                  <a:srgbClr val="5AA2AE">
                    <a:lumMod val="20000"/>
                    <a:lumOff val="80000"/>
                  </a:srgbClr>
                </a:solidFill>
              </a:rPr>
              <a:t>32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962528397"/>
              </p:ext>
            </p:extLst>
          </p:nvPr>
        </p:nvGraphicFramePr>
        <p:xfrm>
          <a:off x="436841" y="620688"/>
          <a:ext cx="6955303" cy="1569720"/>
        </p:xfrm>
        <a:graphic>
          <a:graphicData uri="http://schemas.openxmlformats.org/drawingml/2006/table">
            <a:tbl>
              <a:tblPr firstRow="1" bandRow="1">
                <a:tableStyleId>{5C22544A-7EE6-4342-B048-85BDC9FD1C3A}</a:tableStyleId>
              </a:tblPr>
              <a:tblGrid>
                <a:gridCol w="3714943"/>
                <a:gridCol w="3240360"/>
              </a:tblGrid>
              <a:tr h="397062">
                <a:tc gridSpan="2">
                  <a:txBody>
                    <a:bodyPr/>
                    <a:lstStyle/>
                    <a:p>
                      <a:pPr lvl="0" algn="ctr"/>
                      <a:r>
                        <a:rPr lang="es-ES" sz="1800" b="1" kern="1200" cap="small" dirty="0" smtClean="0">
                          <a:solidFill>
                            <a:srgbClr val="FFFF66"/>
                          </a:solidFill>
                          <a:latin typeface="+mn-lt"/>
                          <a:ea typeface="+mn-ea"/>
                          <a:cs typeface="Arial" pitchFamily="34" charset="0"/>
                        </a:rPr>
                        <a:t>Bloque</a:t>
                      </a:r>
                      <a:r>
                        <a:rPr lang="es-ES" sz="1800" b="1" kern="1200" cap="small" baseline="0" dirty="0" smtClean="0">
                          <a:solidFill>
                            <a:srgbClr val="FFFF66"/>
                          </a:solidFill>
                          <a:latin typeface="+mn-lt"/>
                          <a:ea typeface="+mn-ea"/>
                          <a:cs typeface="Arial" pitchFamily="34" charset="0"/>
                        </a:rPr>
                        <a:t> Tolima de las Autodefensas Unidas de Colombia AUC</a:t>
                      </a:r>
                      <a:endParaRPr lang="es-ES" sz="1800" b="1" strike="noStrike" kern="1200" cap="small" baseline="0" dirty="0">
                        <a:solidFill>
                          <a:srgbClr val="FFFF66"/>
                        </a:solidFill>
                        <a:latin typeface="+mn-lt"/>
                        <a:ea typeface="+mn-ea"/>
                        <a:cs typeface="+mn-cs"/>
                      </a:endParaRPr>
                    </a:p>
                  </a:txBody>
                  <a:tcPr/>
                </a:tc>
                <a:tc hMerge="1">
                  <a:txBody>
                    <a:bodyPr/>
                    <a:lstStyle/>
                    <a:p>
                      <a:endParaRPr lang="es-ES" dirty="0"/>
                    </a:p>
                  </a:txBody>
                  <a:tcPr/>
                </a:tc>
              </a:tr>
              <a:tr h="566575">
                <a:tc>
                  <a:txBody>
                    <a:bodyPr/>
                    <a:lstStyle/>
                    <a:p>
                      <a:r>
                        <a:rPr lang="es-ES" sz="1400" dirty="0" smtClean="0"/>
                        <a:t>Primera Instancia. </a:t>
                      </a:r>
                      <a:r>
                        <a:rPr lang="es-ES" sz="1050" dirty="0" smtClean="0"/>
                        <a:t>M.P. Dr.</a:t>
                      </a:r>
                      <a:r>
                        <a:rPr lang="es-ES" sz="1050" baseline="0" dirty="0" smtClean="0"/>
                        <a:t> Eduardo Castellanos Roso</a:t>
                      </a:r>
                      <a:endParaRPr lang="es-ES" sz="1050" dirty="0" smtClean="0"/>
                    </a:p>
                    <a:p>
                      <a:endParaRPr lang="es-ES" sz="1050" dirty="0" smtClean="0"/>
                    </a:p>
                    <a:p>
                      <a:endParaRPr lang="es-ES" sz="1050" dirty="0" smtClean="0"/>
                    </a:p>
                  </a:txBody>
                  <a:tcPr/>
                </a:tc>
                <a:tc>
                  <a:txBody>
                    <a:bodyPr/>
                    <a:lstStyle/>
                    <a:p>
                      <a:r>
                        <a:rPr lang="es-ES" sz="1400" baseline="0" dirty="0" smtClean="0"/>
                        <a:t>23 de mayo de 2017.  </a:t>
                      </a:r>
                      <a:r>
                        <a:rPr lang="es-ES" sz="1400" u="sng" baseline="0" dirty="0" smtClean="0">
                          <a:solidFill>
                            <a:srgbClr val="7030A0"/>
                          </a:solidFill>
                          <a:hlinkClick r:id="rId3" action="ppaction://hlinkfile"/>
                        </a:rPr>
                        <a:t>Ver Sentencia </a:t>
                      </a:r>
                      <a:endParaRPr lang="es-ES" sz="1400" u="sng" baseline="0" dirty="0" smtClean="0">
                        <a:solidFill>
                          <a:srgbClr val="7030A0"/>
                        </a:solidFill>
                      </a:endParaRPr>
                    </a:p>
                  </a:txBody>
                  <a:tcPr/>
                </a:tc>
              </a:tr>
              <a:tr h="265166">
                <a:tc>
                  <a:txBody>
                    <a:bodyPr/>
                    <a:lstStyle/>
                    <a:p>
                      <a:r>
                        <a:rPr lang="es-ES" sz="1400" dirty="0" smtClean="0"/>
                        <a:t>Postulados</a:t>
                      </a:r>
                      <a:endParaRPr lang="es-ES" sz="1050" dirty="0"/>
                    </a:p>
                  </a:txBody>
                  <a:tcPr/>
                </a:tc>
                <a:tc>
                  <a:txBody>
                    <a:bodyPr/>
                    <a:lstStyle/>
                    <a:p>
                      <a:r>
                        <a:rPr lang="es-ES" sz="1400" dirty="0" smtClean="0"/>
                        <a:t>1</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36</a:t>
            </a:r>
            <a:endParaRPr lang="es-ES" cap="small" dirty="0">
              <a:solidFill>
                <a:srgbClr val="C00000"/>
              </a:solidFill>
              <a:latin typeface="Agency FB" panose="020B0503020202020204" pitchFamily="34" charset="0"/>
            </a:endParaRPr>
          </a:p>
        </p:txBody>
      </p:sp>
      <p:sp>
        <p:nvSpPr>
          <p:cNvPr id="2" name="Rectángulo 1"/>
          <p:cNvSpPr/>
          <p:nvPr/>
        </p:nvSpPr>
        <p:spPr>
          <a:xfrm>
            <a:off x="471193" y="2350521"/>
            <a:ext cx="2396810" cy="369332"/>
          </a:xfrm>
          <a:prstGeom prst="rect">
            <a:avLst/>
          </a:prstGeom>
        </p:spPr>
        <p:txBody>
          <a:bodyPr wrap="none">
            <a:spAutoFit/>
          </a:bodyPr>
          <a:lstStyle/>
          <a:p>
            <a:r>
              <a:rPr lang="es-CO" dirty="0" smtClean="0">
                <a:solidFill>
                  <a:srgbClr val="5AA2AE">
                    <a:lumMod val="75000"/>
                  </a:srgbClr>
                </a:solidFill>
                <a:latin typeface="Agency FB" panose="020B0503020202020204" pitchFamily="34" charset="0"/>
              </a:rPr>
              <a:t>Discriminación </a:t>
            </a:r>
            <a:r>
              <a:rPr lang="es-CO" dirty="0">
                <a:solidFill>
                  <a:srgbClr val="5AA2AE">
                    <a:lumMod val="75000"/>
                  </a:srgbClr>
                </a:solidFill>
                <a:latin typeface="Agency FB" panose="020B0503020202020204" pitchFamily="34" charset="0"/>
              </a:rPr>
              <a:t>por postulados</a:t>
            </a:r>
          </a:p>
        </p:txBody>
      </p:sp>
      <p:graphicFrame>
        <p:nvGraphicFramePr>
          <p:cNvPr id="7" name="Tabla 6"/>
          <p:cNvGraphicFramePr>
            <a:graphicFrameLocks noGrp="1"/>
          </p:cNvGraphicFramePr>
          <p:nvPr>
            <p:extLst>
              <p:ext uri="{D42A27DB-BD31-4B8C-83A1-F6EECF244321}">
                <p14:modId xmlns:p14="http://schemas.microsoft.com/office/powerpoint/2010/main" val="555413929"/>
              </p:ext>
            </p:extLst>
          </p:nvPr>
        </p:nvGraphicFramePr>
        <p:xfrm>
          <a:off x="471193" y="2996833"/>
          <a:ext cx="6920951" cy="3294231"/>
        </p:xfrm>
        <a:graphic>
          <a:graphicData uri="http://schemas.openxmlformats.org/drawingml/2006/table">
            <a:tbl>
              <a:tblPr firstRow="1" bandRow="1">
                <a:tableStyleId>{5C22544A-7EE6-4342-B048-85BDC9FD1C3A}</a:tableStyleId>
              </a:tblPr>
              <a:tblGrid>
                <a:gridCol w="5386192"/>
                <a:gridCol w="1534759"/>
              </a:tblGrid>
              <a:tr h="1008231">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INDALECIO JOSÉ SÁNCHEZ JARAMILLO</a:t>
                      </a:r>
                      <a:endParaRPr lang="es-ES" sz="1400" dirty="0" smtClean="0"/>
                    </a:p>
                  </a:txBody>
                  <a:tcPr anchor="ctr"/>
                </a:tc>
                <a:tc hMerge="1">
                  <a:txBody>
                    <a:bodyPr/>
                    <a:lstStyle/>
                    <a:p>
                      <a:endParaRPr lang="es-CO"/>
                    </a:p>
                  </a:txBody>
                  <a:tcPr/>
                </a:tc>
              </a:tr>
              <a:tr h="423989">
                <a:tc>
                  <a:txBody>
                    <a:bodyPr/>
                    <a:lstStyle/>
                    <a:p>
                      <a:r>
                        <a:rPr lang="es-ES" sz="1200" dirty="0" smtClean="0"/>
                        <a:t>Concierto</a:t>
                      </a:r>
                      <a:r>
                        <a:rPr lang="es-ES" sz="1200" baseline="0" dirty="0" smtClean="0"/>
                        <a:t> para delinquir agravado en concurso con utilización ilegal de uniformes e insignias</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Homicidio en</a:t>
                      </a:r>
                      <a:r>
                        <a:rPr lang="es-ES" sz="1200" baseline="0" dirty="0" smtClean="0"/>
                        <a:t> persona protegida</a:t>
                      </a:r>
                      <a:endParaRPr lang="es-ES" sz="1200" dirty="0"/>
                    </a:p>
                  </a:txBody>
                  <a:tcPr anchor="ctr"/>
                </a:tc>
                <a:tc>
                  <a:txBody>
                    <a:bodyPr/>
                    <a:lstStyle/>
                    <a:p>
                      <a:pPr algn="ctr"/>
                      <a:r>
                        <a:rPr lang="es-ES" sz="1200" smtClean="0">
                          <a:solidFill>
                            <a:schemeClr val="tx1"/>
                          </a:solidFill>
                        </a:rPr>
                        <a:t>8</a:t>
                      </a:r>
                      <a:endParaRPr lang="es-ES" sz="1200" dirty="0">
                        <a:solidFill>
                          <a:schemeClr val="tx1"/>
                        </a:solidFill>
                      </a:endParaRPr>
                    </a:p>
                  </a:txBody>
                  <a:tcPr anchor="ctr"/>
                </a:tc>
              </a:tr>
              <a:tr h="423989">
                <a:tc>
                  <a:txBody>
                    <a:bodyPr/>
                    <a:lstStyle/>
                    <a:p>
                      <a:r>
                        <a:rPr lang="es-ES" sz="1200" dirty="0" smtClean="0"/>
                        <a:t>Tortura</a:t>
                      </a:r>
                      <a:r>
                        <a:rPr lang="es-ES" sz="1200" baseline="0" dirty="0" smtClean="0"/>
                        <a:t> en persona protegida</a:t>
                      </a:r>
                      <a:endParaRPr lang="es-ES" sz="1200" dirty="0"/>
                    </a:p>
                  </a:txBody>
                  <a:tcPr anchor="ctr"/>
                </a:tc>
                <a:tc>
                  <a:txBody>
                    <a:bodyPr/>
                    <a:lstStyle/>
                    <a:p>
                      <a:pPr algn="ctr"/>
                      <a:r>
                        <a:rPr lang="es-ES" sz="1200" dirty="0" smtClean="0">
                          <a:solidFill>
                            <a:schemeClr val="tx1"/>
                          </a:solidFill>
                        </a:rPr>
                        <a:t>2</a:t>
                      </a:r>
                    </a:p>
                    <a:p>
                      <a:pPr algn="ctr"/>
                      <a:endParaRPr lang="es-ES" sz="1200" dirty="0">
                        <a:solidFill>
                          <a:schemeClr val="tx1"/>
                        </a:solidFill>
                      </a:endParaRPr>
                    </a:p>
                  </a:txBody>
                  <a:tcPr anchor="ctr"/>
                </a:tc>
              </a:tr>
              <a:tr h="254393">
                <a:tc>
                  <a:txBody>
                    <a:bodyPr/>
                    <a:lstStyle/>
                    <a:p>
                      <a:r>
                        <a:rPr lang="es-ES" sz="1200" dirty="0" smtClean="0"/>
                        <a:t>Desaparición forzada</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Secuestro simple</a:t>
                      </a:r>
                      <a:endParaRPr lang="es-ES" sz="1200" dirty="0"/>
                    </a:p>
                  </a:txBody>
                  <a:tcPr anchor="ctr"/>
                </a:tc>
                <a:tc>
                  <a:txBody>
                    <a:bodyPr/>
                    <a:lstStyle/>
                    <a:p>
                      <a:pPr algn="ctr"/>
                      <a:r>
                        <a:rPr lang="es-ES" sz="1200" dirty="0" smtClean="0">
                          <a:solidFill>
                            <a:schemeClr val="tx1"/>
                          </a:solidFill>
                        </a:rPr>
                        <a:t>2</a:t>
                      </a:r>
                      <a:endParaRPr lang="es-ES" sz="1200" dirty="0">
                        <a:solidFill>
                          <a:schemeClr val="tx1"/>
                        </a:solidFill>
                      </a:endParaRPr>
                    </a:p>
                  </a:txBody>
                  <a:tcPr anchor="ctr"/>
                </a:tc>
              </a:tr>
              <a:tr h="254393">
                <a:tc>
                  <a:txBody>
                    <a:bodyPr/>
                    <a:lstStyle/>
                    <a:p>
                      <a:r>
                        <a:rPr lang="es-ES" sz="1200" dirty="0" smtClean="0"/>
                        <a:t>Destrucción y apropiación de bienes protegidos</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r h="254393">
                <a:tc>
                  <a:txBody>
                    <a:bodyPr/>
                    <a:lstStyle/>
                    <a:p>
                      <a:r>
                        <a:rPr lang="es-ES" sz="1200" dirty="0" smtClean="0"/>
                        <a:t>Reclutamiento ilícito</a:t>
                      </a:r>
                      <a:endParaRPr lang="es-ES" sz="1200" dirty="0"/>
                    </a:p>
                  </a:txBody>
                  <a:tcPr anchor="ctr"/>
                </a:tc>
                <a:tc>
                  <a:txBody>
                    <a:bodyPr/>
                    <a:lstStyle/>
                    <a:p>
                      <a:pPr algn="ctr"/>
                      <a:r>
                        <a:rPr lang="es-ES" sz="1200" dirty="0" smtClean="0">
                          <a:solidFill>
                            <a:schemeClr val="tx1"/>
                          </a:solidFill>
                        </a:rPr>
                        <a:t>1</a:t>
                      </a:r>
                      <a:endParaRPr lang="es-ES" sz="1200" dirty="0">
                        <a:solidFill>
                          <a:schemeClr val="tx1"/>
                        </a:solidFill>
                      </a:endParaRPr>
                    </a:p>
                  </a:txBody>
                  <a:tcPr anchor="ctr"/>
                </a:tc>
              </a:tr>
            </a:tbl>
          </a:graphicData>
        </a:graphic>
      </p:graphicFrame>
      <p:pic>
        <p:nvPicPr>
          <p:cNvPr id="5" name="Imagen 4"/>
          <p:cNvPicPr>
            <a:picLocks noChangeAspect="1"/>
          </p:cNvPicPr>
          <p:nvPr/>
        </p:nvPicPr>
        <p:blipFill>
          <a:blip r:embed="rId4"/>
          <a:stretch>
            <a:fillRect/>
          </a:stretch>
        </p:blipFill>
        <p:spPr>
          <a:xfrm>
            <a:off x="8720945" y="2127544"/>
            <a:ext cx="2597121" cy="2432515"/>
          </a:xfrm>
          <a:prstGeom prst="rect">
            <a:avLst/>
          </a:prstGeom>
        </p:spPr>
      </p:pic>
      <p:pic>
        <p:nvPicPr>
          <p:cNvPr id="6" name="Imagen 5"/>
          <p:cNvPicPr>
            <a:picLocks noChangeAspect="1"/>
          </p:cNvPicPr>
          <p:nvPr/>
        </p:nvPicPr>
        <p:blipFill>
          <a:blip r:embed="rId5"/>
          <a:stretch>
            <a:fillRect/>
          </a:stretch>
        </p:blipFill>
        <p:spPr>
          <a:xfrm>
            <a:off x="6430518" y="3068960"/>
            <a:ext cx="647700" cy="809625"/>
          </a:xfrm>
          <a:prstGeom prst="rect">
            <a:avLst/>
          </a:prstGeom>
        </p:spPr>
      </p:pic>
    </p:spTree>
    <p:extLst>
      <p:ext uri="{BB962C8B-B14F-4D97-AF65-F5344CB8AC3E}">
        <p14:creationId xmlns:p14="http://schemas.microsoft.com/office/powerpoint/2010/main" val="1518655515"/>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punibles: </a:t>
            </a:r>
            <a:r>
              <a:rPr lang="es-ES" sz="1600" b="1" cap="small" dirty="0" smtClean="0">
                <a:solidFill>
                  <a:srgbClr val="5AA2AE">
                    <a:lumMod val="20000"/>
                    <a:lumOff val="80000"/>
                  </a:srgbClr>
                </a:solidFill>
              </a:rPr>
              <a:t>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ext uri="{D42A27DB-BD31-4B8C-83A1-F6EECF244321}">
                <p14:modId xmlns:p14="http://schemas.microsoft.com/office/powerpoint/2010/main" val="1203733130"/>
              </p:ext>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811489514"/>
              </p:ext>
            </p:extLst>
          </p:nvPr>
        </p:nvGraphicFramePr>
        <p:xfrm>
          <a:off x="448674" y="2622058"/>
          <a:ext cx="4229437" cy="414019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baseline="0" dirty="0" smtClean="0"/>
                        <a:t>IVÁN ROBERTO DUQUE GAVIRIA</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524</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en PP</a:t>
                      </a:r>
                      <a:endParaRPr lang="es-ES" sz="1100" dirty="0"/>
                    </a:p>
                  </a:txBody>
                  <a:tcPr anchor="ctr"/>
                </a:tc>
                <a:tc>
                  <a:txBody>
                    <a:bodyPr/>
                    <a:lstStyle/>
                    <a:p>
                      <a:pPr algn="ctr"/>
                      <a:r>
                        <a:rPr lang="es-ES" sz="1100" dirty="0" smtClean="0">
                          <a:solidFill>
                            <a:schemeClr val="tx1"/>
                          </a:solidFill>
                        </a:rPr>
                        <a:t>33</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154</a:t>
                      </a:r>
                      <a:endParaRPr lang="es-ES" sz="1100" dirty="0">
                        <a:solidFill>
                          <a:schemeClr val="tx1"/>
                        </a:solidFill>
                      </a:endParaRPr>
                    </a:p>
                  </a:txBody>
                  <a:tcPr anchor="ctr"/>
                </a:tc>
              </a:tr>
              <a:tr h="414883">
                <a:tc>
                  <a:txBody>
                    <a:bodyPr/>
                    <a:lstStyle/>
                    <a:p>
                      <a:r>
                        <a:rPr lang="es-ES" sz="1100" dirty="0" smtClean="0"/>
                        <a:t>Deportación,</a:t>
                      </a:r>
                      <a:r>
                        <a:rPr lang="es-ES" sz="1100" baseline="0" dirty="0" smtClean="0"/>
                        <a:t> expulsión, traslado o desplazamiento</a:t>
                      </a:r>
                      <a:endParaRPr lang="es-ES" sz="1100" dirty="0"/>
                    </a:p>
                  </a:txBody>
                  <a:tcPr anchor="ctr"/>
                </a:tc>
                <a:tc>
                  <a:txBody>
                    <a:bodyPr/>
                    <a:lstStyle/>
                    <a:p>
                      <a:pPr algn="ctr"/>
                      <a:r>
                        <a:rPr lang="es-ES" sz="1100" dirty="0" smtClean="0">
                          <a:solidFill>
                            <a:schemeClr val="tx1"/>
                          </a:solidFill>
                        </a:rPr>
                        <a:t>222</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48</a:t>
                      </a:r>
                      <a:endParaRPr lang="es-ES" sz="1100" dirty="0">
                        <a:solidFill>
                          <a:schemeClr val="tx1"/>
                        </a:solidFill>
                      </a:endParaRPr>
                    </a:p>
                  </a:txBody>
                  <a:tcPr anchor="ctr"/>
                </a:tc>
              </a:tr>
              <a:tr h="251893">
                <a:tc>
                  <a:txBody>
                    <a:bodyPr/>
                    <a:lstStyle/>
                    <a:p>
                      <a:r>
                        <a:rPr lang="es-ES" sz="1100" dirty="0" smtClean="0"/>
                        <a:t>Actos sexuales violentos en PP</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Prostitución forzada y esclavitud sexual</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16</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175</a:t>
                      </a:r>
                      <a:endParaRPr lang="es-ES" sz="1100" dirty="0">
                        <a:solidFill>
                          <a:schemeClr val="tx1"/>
                        </a:solidFill>
                      </a:endParaRPr>
                    </a:p>
                  </a:txBody>
                  <a:tcPr anchor="ctr"/>
                </a:tc>
              </a:tr>
              <a:tr h="251893">
                <a:tc>
                  <a:txBody>
                    <a:bodyPr/>
                    <a:lstStyle/>
                    <a:p>
                      <a:r>
                        <a:rPr lang="es-ES" sz="1100" dirty="0" smtClean="0"/>
                        <a:t>Lesiones</a:t>
                      </a:r>
                      <a:r>
                        <a:rPr lang="es-ES" sz="1100" baseline="0" dirty="0" smtClean="0"/>
                        <a:t> personales en PP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40</a:t>
                      </a:r>
                      <a:endParaRPr lang="es-ES" sz="1100" dirty="0">
                        <a:solidFill>
                          <a:schemeClr val="tx1"/>
                        </a:solidFill>
                      </a:endParaRPr>
                    </a:p>
                  </a:txBody>
                  <a:tcPr anchor="ctr"/>
                </a:tc>
              </a:tr>
              <a:tr h="251893">
                <a:tc>
                  <a:txBody>
                    <a:bodyPr/>
                    <a:lstStyle/>
                    <a:p>
                      <a:r>
                        <a:rPr lang="es-ES" sz="1100" dirty="0" smtClean="0"/>
                        <a:t>Secuestro simple coautor impropio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756773" y="2097363"/>
            <a:ext cx="3005588" cy="2389839"/>
          </a:xfrm>
          <a:prstGeom prst="rect">
            <a:avLst/>
          </a:prstGeom>
        </p:spPr>
      </p:pic>
      <p:graphicFrame>
        <p:nvGraphicFramePr>
          <p:cNvPr id="16" name="Tabla 15"/>
          <p:cNvGraphicFramePr>
            <a:graphicFrameLocks noGrp="1"/>
          </p:cNvGraphicFramePr>
          <p:nvPr>
            <p:extLst>
              <p:ext uri="{D42A27DB-BD31-4B8C-83A1-F6EECF244321}">
                <p14:modId xmlns:p14="http://schemas.microsoft.com/office/powerpoint/2010/main" val="2014345429"/>
              </p:ext>
            </p:extLst>
          </p:nvPr>
        </p:nvGraphicFramePr>
        <p:xfrm>
          <a:off x="4943872" y="2277557"/>
          <a:ext cx="3703111" cy="4490613"/>
        </p:xfrm>
        <a:graphic>
          <a:graphicData uri="http://schemas.openxmlformats.org/drawingml/2006/table">
            <a:tbl>
              <a:tblPr firstRow="1" bandRow="1">
                <a:tableStyleId>{5C22544A-7EE6-4342-B048-85BDC9FD1C3A}</a:tableStyleId>
              </a:tblPr>
              <a:tblGrid>
                <a:gridCol w="2506294"/>
                <a:gridCol w="1196817"/>
              </a:tblGrid>
              <a:tr h="16094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s-ES" sz="1400" dirty="0" smtClean="0"/>
                    </a:p>
                  </a:txBody>
                  <a:tcPr anchor="ctr"/>
                </a:tc>
                <a:tc hMerge="1">
                  <a:txBody>
                    <a:bodyPr/>
                    <a:lstStyle/>
                    <a:p>
                      <a:endParaRPr lang="es-CO"/>
                    </a:p>
                  </a:txBody>
                  <a:tcPr/>
                </a:tc>
              </a:tr>
              <a:tr h="239938">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88</a:t>
                      </a:r>
                      <a:endParaRPr lang="es-ES" sz="1100" dirty="0">
                        <a:solidFill>
                          <a:schemeClr val="tx1"/>
                        </a:solidFill>
                      </a:endParaRPr>
                    </a:p>
                  </a:txBody>
                  <a:tcPr anchor="ctr"/>
                </a:tc>
              </a:tr>
              <a:tr h="239938">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99613">
                <a:tc>
                  <a:txBody>
                    <a:bodyPr/>
                    <a:lstStyle/>
                    <a:p>
                      <a:r>
                        <a:rPr lang="es-ES" sz="1100" dirty="0" smtClean="0"/>
                        <a:t>Represalias</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39938">
                <a:tc>
                  <a:txBody>
                    <a:bodyPr/>
                    <a:lstStyle/>
                    <a:p>
                      <a:r>
                        <a:rPr lang="es-ES" sz="1100" dirty="0" smtClean="0"/>
                        <a:t>Exacciones o contribuciones arbitrarias</a:t>
                      </a:r>
                      <a:endParaRPr lang="es-ES" sz="1100" dirty="0"/>
                    </a:p>
                  </a:txBody>
                  <a:tcPr anchor="ctr"/>
                </a:tc>
                <a:tc>
                  <a:txBody>
                    <a:bodyPr/>
                    <a:lstStyle/>
                    <a:p>
                      <a:pPr algn="ctr"/>
                      <a:r>
                        <a:rPr lang="es-ES" sz="1100" dirty="0" smtClean="0">
                          <a:solidFill>
                            <a:schemeClr val="tx1"/>
                          </a:solidFill>
                        </a:rPr>
                        <a:t>9</a:t>
                      </a:r>
                      <a:endParaRPr lang="es-ES" sz="1100" dirty="0">
                        <a:solidFill>
                          <a:schemeClr val="tx1"/>
                        </a:solidFill>
                      </a:endParaRPr>
                    </a:p>
                  </a:txBody>
                  <a:tcPr anchor="ctr"/>
                </a:tc>
              </a:tr>
              <a:tr h="239938">
                <a:tc>
                  <a:txBody>
                    <a:bodyPr/>
                    <a:lstStyle/>
                    <a:p>
                      <a:r>
                        <a:rPr lang="es-ES" sz="1100" dirty="0" smtClean="0"/>
                        <a:t>Homicidio agravado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39938">
                <a:tc>
                  <a:txBody>
                    <a:bodyPr/>
                    <a:lstStyle/>
                    <a:p>
                      <a:r>
                        <a:rPr lang="es-ES" sz="1100" dirty="0" smtClean="0"/>
                        <a:t>Desaparición forzada simple</a:t>
                      </a:r>
                      <a:endParaRPr lang="es-ES" sz="1100" dirty="0"/>
                    </a:p>
                  </a:txBody>
                  <a:tcPr anchor="ctr"/>
                </a:tc>
                <a:tc>
                  <a:txBody>
                    <a:bodyPr/>
                    <a:lstStyle/>
                    <a:p>
                      <a:pPr algn="ctr"/>
                      <a:r>
                        <a:rPr lang="es-ES" sz="1100" dirty="0" smtClean="0">
                          <a:solidFill>
                            <a:schemeClr val="tx1"/>
                          </a:solidFill>
                        </a:rPr>
                        <a:t>146</a:t>
                      </a:r>
                      <a:endParaRPr lang="es-ES" sz="1100" dirty="0">
                        <a:solidFill>
                          <a:schemeClr val="tx1"/>
                        </a:solidFill>
                      </a:endParaRPr>
                    </a:p>
                  </a:txBody>
                  <a:tcPr anchor="ctr"/>
                </a:tc>
              </a:tr>
              <a:tr h="239938">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82</a:t>
                      </a:r>
                      <a:endParaRPr lang="es-ES" sz="1100" dirty="0">
                        <a:solidFill>
                          <a:schemeClr val="tx1"/>
                        </a:solidFill>
                      </a:endParaRPr>
                    </a:p>
                  </a:txBody>
                  <a:tcPr anchor="ctr"/>
                </a:tc>
              </a:tr>
              <a:tr h="239938">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98</a:t>
                      </a:r>
                      <a:endParaRPr lang="es-ES" sz="1100" dirty="0">
                        <a:solidFill>
                          <a:schemeClr val="tx1"/>
                        </a:solidFill>
                      </a:endParaRPr>
                    </a:p>
                  </a:txBody>
                  <a:tcPr anchor="ctr"/>
                </a:tc>
              </a:tr>
              <a:tr h="239938">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52</a:t>
                      </a:r>
                      <a:endParaRPr lang="es-ES" sz="1100" dirty="0">
                        <a:solidFill>
                          <a:schemeClr val="tx1"/>
                        </a:solidFill>
                      </a:endParaRPr>
                    </a:p>
                  </a:txBody>
                  <a:tcPr anchor="ctr"/>
                </a:tc>
              </a:tr>
              <a:tr h="239938">
                <a:tc>
                  <a:txBody>
                    <a:bodyPr/>
                    <a:lstStyle/>
                    <a:p>
                      <a:r>
                        <a:rPr lang="es-ES" sz="1100" dirty="0" smtClean="0"/>
                        <a:t>Secuestro extorsivo</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39938">
                <a:tc>
                  <a:txBody>
                    <a:bodyPr/>
                    <a:lstStyle/>
                    <a:p>
                      <a:r>
                        <a:rPr lang="es-ES" sz="1100" dirty="0" smtClean="0"/>
                        <a:t>Secuestro extorsivo agravado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39938">
                <a:tc>
                  <a:txBody>
                    <a:bodyPr/>
                    <a:lstStyle/>
                    <a:p>
                      <a:r>
                        <a:rPr lang="es-ES" sz="1100" dirty="0" smtClean="0"/>
                        <a:t>Constreñimiento ilegal</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39938">
                <a:tc>
                  <a:txBody>
                    <a:bodyPr/>
                    <a:lstStyle/>
                    <a:p>
                      <a:r>
                        <a:rPr lang="es-ES" sz="1100" dirty="0" smtClean="0"/>
                        <a:t>Amenazas</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39938">
                <a:tc>
                  <a:txBody>
                    <a:bodyPr/>
                    <a:lstStyle/>
                    <a:p>
                      <a:r>
                        <a:rPr lang="es-ES" sz="1100" dirty="0" smtClean="0"/>
                        <a:t>Aborto sin consentimiento</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39938">
                <a:tc>
                  <a:txBody>
                    <a:bodyPr/>
                    <a:lstStyle/>
                    <a:p>
                      <a:r>
                        <a:rPr lang="es-ES" sz="1100" dirty="0" smtClean="0"/>
                        <a:t>Extorsión</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39938">
                <a:tc>
                  <a:txBody>
                    <a:bodyPr/>
                    <a:lstStyle/>
                    <a:p>
                      <a:r>
                        <a:rPr lang="es-ES" sz="1100" dirty="0" smtClean="0"/>
                        <a:t>Hurto</a:t>
                      </a:r>
                      <a:r>
                        <a:rPr lang="es-ES" sz="1100" baseline="0" dirty="0" smtClean="0"/>
                        <a:t> agravado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11" name="Imagen 10"/>
          <p:cNvPicPr>
            <a:picLocks noChangeAspect="1"/>
          </p:cNvPicPr>
          <p:nvPr/>
        </p:nvPicPr>
        <p:blipFill>
          <a:blip r:embed="rId5"/>
          <a:stretch>
            <a:fillRect/>
          </a:stretch>
        </p:blipFill>
        <p:spPr>
          <a:xfrm>
            <a:off x="4120496" y="2647038"/>
            <a:ext cx="516195" cy="645244"/>
          </a:xfrm>
          <a:prstGeom prst="rect">
            <a:avLst/>
          </a:prstGeom>
        </p:spPr>
      </p:pic>
    </p:spTree>
    <p:extLst>
      <p:ext uri="{BB962C8B-B14F-4D97-AF65-F5344CB8AC3E}">
        <p14:creationId xmlns:p14="http://schemas.microsoft.com/office/powerpoint/2010/main" val="50228695"/>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3684522356"/>
              </p:ext>
            </p:extLst>
          </p:nvPr>
        </p:nvGraphicFramePr>
        <p:xfrm>
          <a:off x="448674" y="2622058"/>
          <a:ext cx="4229437" cy="40487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RODRIGO</a:t>
                      </a:r>
                      <a:r>
                        <a:rPr lang="es-ES" sz="1400" baseline="0" dirty="0" smtClean="0"/>
                        <a:t> PÉREZ ALZATE</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219</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en PP</a:t>
                      </a:r>
                      <a:endParaRPr lang="es-ES" sz="1100" dirty="0"/>
                    </a:p>
                  </a:txBody>
                  <a:tcPr anchor="ctr"/>
                </a:tc>
                <a:tc>
                  <a:txBody>
                    <a:bodyPr/>
                    <a:lstStyle/>
                    <a:p>
                      <a:pPr algn="ctr"/>
                      <a:r>
                        <a:rPr lang="es-ES" sz="1100" dirty="0" smtClean="0">
                          <a:solidFill>
                            <a:schemeClr val="tx1"/>
                          </a:solidFill>
                        </a:rPr>
                        <a:t>17</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50</a:t>
                      </a:r>
                      <a:endParaRPr lang="es-ES" sz="1100" dirty="0">
                        <a:solidFill>
                          <a:schemeClr val="tx1"/>
                        </a:solidFill>
                      </a:endParaRPr>
                    </a:p>
                  </a:txBody>
                  <a:tcPr anchor="ctr"/>
                </a:tc>
              </a:tr>
              <a:tr h="414883">
                <a:tc>
                  <a:txBody>
                    <a:bodyPr/>
                    <a:lstStyle/>
                    <a:p>
                      <a:r>
                        <a:rPr lang="es-ES" sz="1100" dirty="0" smtClean="0"/>
                        <a:t>Deportación,</a:t>
                      </a:r>
                      <a:r>
                        <a:rPr lang="es-ES" sz="1100" baseline="0" dirty="0" smtClean="0"/>
                        <a:t> expulsión, traslado o desplazamiento</a:t>
                      </a:r>
                      <a:endParaRPr lang="es-ES" sz="1100" dirty="0"/>
                    </a:p>
                  </a:txBody>
                  <a:tcPr anchor="ctr"/>
                </a:tc>
                <a:tc>
                  <a:txBody>
                    <a:bodyPr/>
                    <a:lstStyle/>
                    <a:p>
                      <a:pPr algn="ctr"/>
                      <a:r>
                        <a:rPr lang="es-ES" sz="1100" dirty="0" smtClean="0">
                          <a:solidFill>
                            <a:schemeClr val="tx1"/>
                          </a:solidFill>
                        </a:rPr>
                        <a:t>100</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10</a:t>
                      </a:r>
                      <a:endParaRPr lang="es-ES" sz="1100" dirty="0">
                        <a:solidFill>
                          <a:schemeClr val="tx1"/>
                        </a:solidFill>
                      </a:endParaRPr>
                    </a:p>
                  </a:txBody>
                  <a:tcPr anchor="ctr"/>
                </a:tc>
              </a:tr>
              <a:tr h="251893">
                <a:tc>
                  <a:txBody>
                    <a:bodyPr/>
                    <a:lstStyle/>
                    <a:p>
                      <a:r>
                        <a:rPr lang="es-ES" sz="1100" dirty="0" smtClean="0"/>
                        <a:t>Actos sexuales violentos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Prostitución forzada y esclavitud sexual</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12</a:t>
                      </a:r>
                      <a:endParaRPr lang="es-ES" sz="1100" dirty="0">
                        <a:solidFill>
                          <a:schemeClr val="tx1"/>
                        </a:solidFill>
                      </a:endParaRPr>
                    </a:p>
                  </a:txBody>
                  <a:tcPr anchor="ctr"/>
                </a:tc>
              </a:tr>
              <a:tr h="251893">
                <a:tc>
                  <a:txBody>
                    <a:bodyPr/>
                    <a:lstStyle/>
                    <a:p>
                      <a:r>
                        <a:rPr lang="es-ES" sz="1100" dirty="0" smtClean="0"/>
                        <a:t>Atentados</a:t>
                      </a:r>
                      <a:r>
                        <a:rPr lang="es-ES" sz="1100" baseline="0" dirty="0" smtClean="0"/>
                        <a:t> a la subsistencia  y devastación</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Actos de terrorismo</a:t>
                      </a:r>
                      <a:endParaRPr lang="es-ES" sz="1100" dirty="0"/>
                    </a:p>
                  </a:txBody>
                  <a:tcPr anchor="ctr"/>
                </a:tc>
                <a:tc>
                  <a:txBody>
                    <a:bodyPr/>
                    <a:lstStyle/>
                    <a:p>
                      <a:pPr algn="ctr"/>
                      <a:r>
                        <a:rPr lang="es-ES" sz="1100" dirty="0" smtClean="0">
                          <a:solidFill>
                            <a:schemeClr val="tx1"/>
                          </a:solidFill>
                        </a:rPr>
                        <a:t>21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9168040" y="1956306"/>
            <a:ext cx="3005588" cy="2389839"/>
          </a:xfrm>
          <a:prstGeom prst="rect">
            <a:avLst/>
          </a:prstGeom>
        </p:spPr>
      </p:pic>
      <p:graphicFrame>
        <p:nvGraphicFramePr>
          <p:cNvPr id="16" name="Tabla 15"/>
          <p:cNvGraphicFramePr>
            <a:graphicFrameLocks noGrp="1"/>
          </p:cNvGraphicFramePr>
          <p:nvPr>
            <p:extLst>
              <p:ext uri="{D42A27DB-BD31-4B8C-83A1-F6EECF244321}">
                <p14:modId xmlns:p14="http://schemas.microsoft.com/office/powerpoint/2010/main" val="534771339"/>
              </p:ext>
            </p:extLst>
          </p:nvPr>
        </p:nvGraphicFramePr>
        <p:xfrm>
          <a:off x="4865886" y="2643347"/>
          <a:ext cx="3703111" cy="3154680"/>
        </p:xfrm>
        <a:graphic>
          <a:graphicData uri="http://schemas.openxmlformats.org/drawingml/2006/table">
            <a:tbl>
              <a:tblPr firstRow="1" bandRow="1">
                <a:tableStyleId>{5C22544A-7EE6-4342-B048-85BDC9FD1C3A}</a:tableStyleId>
              </a:tblPr>
              <a:tblGrid>
                <a:gridCol w="2506294"/>
                <a:gridCol w="1196817"/>
              </a:tblGrid>
              <a:tr h="16094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s-ES" sz="1400" dirty="0" smtClean="0"/>
                    </a:p>
                  </a:txBody>
                  <a:tcPr anchor="ctr"/>
                </a:tc>
                <a:tc hMerge="1">
                  <a:txBody>
                    <a:bodyPr/>
                    <a:lstStyle/>
                    <a:p>
                      <a:endParaRPr lang="es-CO"/>
                    </a:p>
                  </a:txBody>
                  <a:tcPr/>
                </a:tc>
              </a:tr>
              <a:tr h="239938">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34</a:t>
                      </a:r>
                      <a:endParaRPr lang="es-ES" sz="1100" dirty="0">
                        <a:solidFill>
                          <a:schemeClr val="tx1"/>
                        </a:solidFill>
                      </a:endParaRPr>
                    </a:p>
                  </a:txBody>
                  <a:tcPr anchor="ctr"/>
                </a:tc>
              </a:tr>
              <a:tr h="239938">
                <a:tc>
                  <a:txBody>
                    <a:bodyPr/>
                    <a:lstStyle/>
                    <a:p>
                      <a:r>
                        <a:rPr lang="es-ES" sz="1100" dirty="0" smtClean="0"/>
                        <a:t>Despojo en campo de batalla</a:t>
                      </a:r>
                      <a:endParaRPr lang="es-ES" sz="1100" dirty="0"/>
                    </a:p>
                  </a:txBody>
                  <a:tcPr anchor="ctr"/>
                </a:tc>
                <a:tc>
                  <a:txBody>
                    <a:bodyPr/>
                    <a:lstStyle/>
                    <a:p>
                      <a:pPr algn="ctr"/>
                      <a:r>
                        <a:rPr lang="es-ES" sz="1100" dirty="0" smtClean="0">
                          <a:solidFill>
                            <a:schemeClr val="tx1"/>
                          </a:solidFill>
                        </a:rPr>
                        <a:t>20</a:t>
                      </a:r>
                      <a:endParaRPr lang="es-ES" sz="1100" dirty="0">
                        <a:solidFill>
                          <a:schemeClr val="tx1"/>
                        </a:solidFill>
                      </a:endParaRPr>
                    </a:p>
                  </a:txBody>
                  <a:tcPr anchor="ctr"/>
                </a:tc>
              </a:tr>
              <a:tr h="239938">
                <a:tc>
                  <a:txBody>
                    <a:bodyPr/>
                    <a:lstStyle/>
                    <a:p>
                      <a:r>
                        <a:rPr lang="es-ES" sz="1100" dirty="0" smtClean="0"/>
                        <a:t>Exacciones o contribuciones arbitrarias</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39938">
                <a:tc>
                  <a:txBody>
                    <a:bodyPr/>
                    <a:lstStyle/>
                    <a:p>
                      <a:r>
                        <a:rPr lang="es-ES" sz="1100" dirty="0" smtClean="0"/>
                        <a:t>Desaparición forzada simple</a:t>
                      </a:r>
                      <a:endParaRPr lang="es-ES" sz="1100" dirty="0"/>
                    </a:p>
                  </a:txBody>
                  <a:tcPr anchor="ctr"/>
                </a:tc>
                <a:tc>
                  <a:txBody>
                    <a:bodyPr/>
                    <a:lstStyle/>
                    <a:p>
                      <a:pPr algn="ctr"/>
                      <a:r>
                        <a:rPr lang="es-ES" sz="1100" dirty="0" smtClean="0">
                          <a:solidFill>
                            <a:schemeClr val="tx1"/>
                          </a:solidFill>
                        </a:rPr>
                        <a:t>93</a:t>
                      </a:r>
                      <a:endParaRPr lang="es-ES" sz="1100" dirty="0">
                        <a:solidFill>
                          <a:schemeClr val="tx1"/>
                        </a:solidFill>
                      </a:endParaRPr>
                    </a:p>
                  </a:txBody>
                  <a:tcPr anchor="ctr"/>
                </a:tc>
              </a:tr>
              <a:tr h="239938">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24</a:t>
                      </a:r>
                      <a:endParaRPr lang="es-ES" sz="1100" dirty="0">
                        <a:solidFill>
                          <a:schemeClr val="tx1"/>
                        </a:solidFill>
                      </a:endParaRPr>
                    </a:p>
                  </a:txBody>
                  <a:tcPr anchor="ctr"/>
                </a:tc>
              </a:tr>
              <a:tr h="239938">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37</a:t>
                      </a:r>
                      <a:endParaRPr lang="es-ES" sz="1100" dirty="0">
                        <a:solidFill>
                          <a:schemeClr val="tx1"/>
                        </a:solidFill>
                      </a:endParaRPr>
                    </a:p>
                  </a:txBody>
                  <a:tcPr anchor="ctr"/>
                </a:tc>
              </a:tr>
              <a:tr h="239938">
                <a:tc>
                  <a:txBody>
                    <a:bodyPr/>
                    <a:lstStyle/>
                    <a:p>
                      <a:r>
                        <a:rPr lang="es-ES" sz="1100" dirty="0" smtClean="0"/>
                        <a:t>Secuestro agravado</a:t>
                      </a:r>
                      <a:endParaRPr lang="es-ES" sz="1100" dirty="0"/>
                    </a:p>
                  </a:txBody>
                  <a:tcPr anchor="ctr"/>
                </a:tc>
                <a:tc>
                  <a:txBody>
                    <a:bodyPr/>
                    <a:lstStyle/>
                    <a:p>
                      <a:pPr algn="ctr"/>
                      <a:r>
                        <a:rPr lang="es-ES" sz="1100" dirty="0" smtClean="0">
                          <a:solidFill>
                            <a:schemeClr val="tx1"/>
                          </a:solidFill>
                        </a:rPr>
                        <a:t>32</a:t>
                      </a:r>
                      <a:endParaRPr lang="es-ES" sz="1100" dirty="0">
                        <a:solidFill>
                          <a:schemeClr val="tx1"/>
                        </a:solidFill>
                      </a:endParaRPr>
                    </a:p>
                  </a:txBody>
                  <a:tcPr anchor="ctr"/>
                </a:tc>
              </a:tr>
              <a:tr h="239938">
                <a:tc>
                  <a:txBody>
                    <a:bodyPr/>
                    <a:lstStyle/>
                    <a:p>
                      <a:r>
                        <a:rPr lang="es-ES" sz="1100" dirty="0" smtClean="0"/>
                        <a:t>Secuestro extorsivo</a:t>
                      </a:r>
                      <a:endParaRPr lang="es-ES" sz="1100" dirty="0"/>
                    </a:p>
                  </a:txBody>
                  <a:tcPr anchor="ctr"/>
                </a:tc>
                <a:tc>
                  <a:txBody>
                    <a:bodyPr/>
                    <a:lstStyle/>
                    <a:p>
                      <a:pPr algn="ctr"/>
                      <a:r>
                        <a:rPr lang="es-ES" sz="1100" dirty="0" smtClean="0">
                          <a:solidFill>
                            <a:schemeClr val="tx1"/>
                          </a:solidFill>
                        </a:rPr>
                        <a:t>4</a:t>
                      </a:r>
                      <a:endParaRPr lang="es-ES" sz="1100" dirty="0">
                        <a:solidFill>
                          <a:schemeClr val="tx1"/>
                        </a:solidFill>
                      </a:endParaRPr>
                    </a:p>
                  </a:txBody>
                  <a:tcPr anchor="ctr"/>
                </a:tc>
              </a:tr>
              <a:tr h="239938">
                <a:tc>
                  <a:txBody>
                    <a:bodyPr/>
                    <a:lstStyle/>
                    <a:p>
                      <a:r>
                        <a:rPr lang="es-ES" sz="1100" dirty="0" smtClean="0"/>
                        <a:t>Secuestro extorsivo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39938">
                <a:tc>
                  <a:txBody>
                    <a:bodyPr/>
                    <a:lstStyle/>
                    <a:p>
                      <a:r>
                        <a:rPr lang="es-ES" sz="1100" dirty="0" smtClean="0"/>
                        <a:t>Constreñimiento ilegal</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39938">
                <a:tc>
                  <a:txBody>
                    <a:bodyPr/>
                    <a:lstStyle/>
                    <a:p>
                      <a:r>
                        <a:rPr lang="es-ES" sz="1100" dirty="0" smtClean="0"/>
                        <a:t>Amenazas</a:t>
                      </a:r>
                      <a:endParaRPr lang="es-ES" sz="1100" dirty="0"/>
                    </a:p>
                  </a:txBody>
                  <a:tcPr anchor="ctr"/>
                </a:tc>
                <a:tc>
                  <a:txBody>
                    <a:bodyPr/>
                    <a:lstStyle/>
                    <a:p>
                      <a:pPr algn="ctr"/>
                      <a:r>
                        <a:rPr lang="es-ES" sz="1100" dirty="0" smtClean="0">
                          <a:solidFill>
                            <a:schemeClr val="tx1"/>
                          </a:solidFill>
                        </a:rPr>
                        <a:t>9</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651167" y="2633971"/>
            <a:ext cx="526649" cy="658311"/>
          </a:xfrm>
          <a:prstGeom prst="rect">
            <a:avLst/>
          </a:prstGeom>
        </p:spPr>
      </p:pic>
    </p:spTree>
    <p:extLst>
      <p:ext uri="{BB962C8B-B14F-4D97-AF65-F5344CB8AC3E}">
        <p14:creationId xmlns:p14="http://schemas.microsoft.com/office/powerpoint/2010/main" val="3880607422"/>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2924958135"/>
              </p:ext>
            </p:extLst>
          </p:nvPr>
        </p:nvGraphicFramePr>
        <p:xfrm>
          <a:off x="448674" y="2622058"/>
          <a:ext cx="4229437" cy="388111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GUILLERMO</a:t>
                      </a:r>
                      <a:r>
                        <a:rPr lang="es-ES" sz="1400" baseline="0" dirty="0" smtClean="0"/>
                        <a:t> PÉREZ ALZATE</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20</a:t>
                      </a:r>
                      <a:endParaRPr lang="es-ES" sz="1100" dirty="0">
                        <a:solidFill>
                          <a:schemeClr val="tx1"/>
                        </a:solidFill>
                      </a:endParaRPr>
                    </a:p>
                  </a:txBody>
                  <a:tcPr anchor="ctr"/>
                </a:tc>
              </a:tr>
              <a:tr h="251893">
                <a:tc>
                  <a:txBody>
                    <a:bodyPr/>
                    <a:lstStyle/>
                    <a:p>
                      <a:r>
                        <a:rPr lang="es-ES" sz="1100" dirty="0" smtClean="0"/>
                        <a:t>Tentativa</a:t>
                      </a:r>
                      <a:r>
                        <a:rPr lang="es-ES" sz="1100" baseline="0" dirty="0" smtClean="0"/>
                        <a:t> de homicidio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10</a:t>
                      </a:r>
                      <a:endParaRPr lang="es-ES" sz="1100" dirty="0">
                        <a:solidFill>
                          <a:schemeClr val="tx1"/>
                        </a:solidFill>
                      </a:endParaRPr>
                    </a:p>
                  </a:txBody>
                  <a:tcPr anchor="ctr"/>
                </a:tc>
              </a:tr>
              <a:tr h="414883">
                <a:tc>
                  <a:txBody>
                    <a:bodyPr/>
                    <a:lstStyle/>
                    <a:p>
                      <a:r>
                        <a:rPr lang="es-ES" sz="1100" dirty="0" smtClean="0"/>
                        <a:t>Deportación,</a:t>
                      </a:r>
                      <a:r>
                        <a:rPr lang="es-ES" sz="1100" baseline="0" dirty="0" smtClean="0"/>
                        <a:t> expulsión, traslado o desplazamiento</a:t>
                      </a:r>
                      <a:endParaRPr lang="es-ES" sz="1100" dirty="0"/>
                    </a:p>
                  </a:txBody>
                  <a:tcPr anchor="ctr"/>
                </a:tc>
                <a:tc>
                  <a:txBody>
                    <a:bodyPr/>
                    <a:lstStyle/>
                    <a:p>
                      <a:pPr algn="ctr"/>
                      <a:r>
                        <a:rPr lang="es-ES" sz="1100" dirty="0" smtClean="0">
                          <a:solidFill>
                            <a:schemeClr val="tx1"/>
                          </a:solidFill>
                        </a:rPr>
                        <a:t>49</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Homicidio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Desaparición forzada simple</a:t>
                      </a:r>
                      <a:endParaRPr lang="es-ES" sz="1100" dirty="0"/>
                    </a:p>
                  </a:txBody>
                  <a:tcPr anchor="ctr"/>
                </a:tc>
                <a:tc>
                  <a:txBody>
                    <a:bodyPr/>
                    <a:lstStyle/>
                    <a:p>
                      <a:pPr algn="ctr"/>
                      <a:r>
                        <a:rPr lang="es-ES" sz="1100" dirty="0" smtClean="0">
                          <a:solidFill>
                            <a:schemeClr val="tx1"/>
                          </a:solidFill>
                        </a:rPr>
                        <a:t>10</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Hurto</a:t>
                      </a:r>
                      <a:r>
                        <a:rPr lang="es-ES" sz="1100" baseline="0" dirty="0" smtClean="0"/>
                        <a:t>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pic>
        <p:nvPicPr>
          <p:cNvPr id="4" name="Imagen 3"/>
          <p:cNvPicPr>
            <a:picLocks noChangeAspect="1"/>
          </p:cNvPicPr>
          <p:nvPr/>
        </p:nvPicPr>
        <p:blipFill>
          <a:blip r:embed="rId5"/>
          <a:stretch>
            <a:fillRect/>
          </a:stretch>
        </p:blipFill>
        <p:spPr>
          <a:xfrm>
            <a:off x="3523798" y="2692971"/>
            <a:ext cx="491840" cy="614800"/>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173089439"/>
              </p:ext>
            </p:extLst>
          </p:nvPr>
        </p:nvGraphicFramePr>
        <p:xfrm>
          <a:off x="4689170" y="2678107"/>
          <a:ext cx="4229437" cy="267715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CARLOS</a:t>
                      </a:r>
                      <a:r>
                        <a:rPr lang="es-ES" sz="1400" baseline="0" dirty="0" smtClean="0"/>
                        <a:t> MARIO OSPINA  BEDOYA</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21</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9</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bl>
          </a:graphicData>
        </a:graphic>
      </p:graphicFrame>
      <p:pic>
        <p:nvPicPr>
          <p:cNvPr id="8" name="Imagen 7"/>
          <p:cNvPicPr>
            <a:picLocks noChangeAspect="1"/>
          </p:cNvPicPr>
          <p:nvPr/>
        </p:nvPicPr>
        <p:blipFill>
          <a:blip r:embed="rId6"/>
          <a:stretch>
            <a:fillRect/>
          </a:stretch>
        </p:blipFill>
        <p:spPr>
          <a:xfrm>
            <a:off x="8212822" y="2710947"/>
            <a:ext cx="539874" cy="674843"/>
          </a:xfrm>
          <a:prstGeom prst="rect">
            <a:avLst/>
          </a:prstGeom>
        </p:spPr>
      </p:pic>
    </p:spTree>
    <p:extLst>
      <p:ext uri="{BB962C8B-B14F-4D97-AF65-F5344CB8AC3E}">
        <p14:creationId xmlns:p14="http://schemas.microsoft.com/office/powerpoint/2010/main" val="300339847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18 CuadroTexto"/>
          <p:cNvSpPr txBox="1"/>
          <p:nvPr/>
        </p:nvSpPr>
        <p:spPr>
          <a:xfrm>
            <a:off x="695400" y="20840"/>
            <a:ext cx="4248472" cy="369332"/>
          </a:xfrm>
          <a:prstGeom prst="rect">
            <a:avLst/>
          </a:prstGeom>
          <a:noFill/>
        </p:spPr>
        <p:txBody>
          <a:bodyPr wrap="square" rtlCol="0">
            <a:spAutoFit/>
          </a:bodyPr>
          <a:lstStyle/>
          <a:p>
            <a:r>
              <a:rPr lang="es-ES" b="1" cap="small" dirty="0" smtClean="0">
                <a:solidFill>
                  <a:srgbClr val="C00000"/>
                </a:solidFill>
                <a:latin typeface="Corbel" pitchFamily="34" charset="0"/>
              </a:rPr>
              <a:t>Sentencias Tribunal Superior de Bogotá</a:t>
            </a:r>
            <a:endParaRPr lang="es-ES" b="1" cap="small" dirty="0">
              <a:solidFill>
                <a:srgbClr val="C00000"/>
              </a:solidFill>
              <a:latin typeface="Corbel" pitchFamily="34" charset="0"/>
            </a:endParaRPr>
          </a:p>
        </p:txBody>
      </p:sp>
      <p:sp>
        <p:nvSpPr>
          <p:cNvPr id="122" name="121 CuadroTexto"/>
          <p:cNvSpPr txBox="1"/>
          <p:nvPr/>
        </p:nvSpPr>
        <p:spPr>
          <a:xfrm>
            <a:off x="9624392" y="4192257"/>
            <a:ext cx="1872208" cy="307777"/>
          </a:xfrm>
          <a:prstGeom prst="rect">
            <a:avLst/>
          </a:prstGeom>
          <a:noFill/>
        </p:spPr>
        <p:txBody>
          <a:bodyPr wrap="square" rtlCol="0">
            <a:spAutoFit/>
          </a:bodyPr>
          <a:lstStyle/>
          <a:p>
            <a:r>
              <a:rPr lang="es-ES" sz="1400" dirty="0" smtClean="0">
                <a:solidFill>
                  <a:srgbClr val="5AA2AE">
                    <a:lumMod val="75000"/>
                  </a:srgbClr>
                </a:solidFill>
                <a:latin typeface="Agency FB" panose="020B0503020202020204" pitchFamily="34" charset="0"/>
              </a:rPr>
              <a:t>Georreferenciación</a:t>
            </a:r>
            <a:endParaRPr lang="es-ES" sz="1400" dirty="0">
              <a:solidFill>
                <a:srgbClr val="5AA2AE">
                  <a:lumMod val="75000"/>
                </a:srgbClr>
              </a:solidFill>
              <a:latin typeface="Agency FB" panose="020B0503020202020204" pitchFamily="34" charset="0"/>
            </a:endParaRPr>
          </a:p>
        </p:txBody>
      </p:sp>
      <p:sp>
        <p:nvSpPr>
          <p:cNvPr id="53" name="52 CuadroTexto"/>
          <p:cNvSpPr txBox="1"/>
          <p:nvPr/>
        </p:nvSpPr>
        <p:spPr>
          <a:xfrm>
            <a:off x="7078809" y="479280"/>
            <a:ext cx="4683552" cy="1323439"/>
          </a:xfrm>
          <a:prstGeom prst="rect">
            <a:avLst/>
          </a:prstGeom>
          <a:noFill/>
          <a:ln>
            <a:noFill/>
          </a:ln>
        </p:spPr>
        <p:style>
          <a:lnRef idx="1">
            <a:schemeClr val="dk1"/>
          </a:lnRef>
          <a:fillRef idx="2">
            <a:schemeClr val="dk1"/>
          </a:fillRef>
          <a:effectRef idx="1">
            <a:schemeClr val="dk1"/>
          </a:effectRef>
          <a:fontRef idx="minor">
            <a:schemeClr val="dk1"/>
          </a:fontRef>
        </p:style>
        <p:txBody>
          <a:bodyPr wrap="square" rtlCol="0">
            <a:spAutoFit/>
          </a:bodyPr>
          <a:lstStyle/>
          <a:p>
            <a:pPr algn="r"/>
            <a:r>
              <a:rPr lang="es-ES" sz="1600" b="1" cap="small" dirty="0" smtClean="0">
                <a:solidFill>
                  <a:srgbClr val="5AA2AE">
                    <a:lumMod val="20000"/>
                    <a:lumOff val="80000"/>
                  </a:srgbClr>
                </a:solidFill>
              </a:rPr>
              <a:t>Comandantes:24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Patrulleros:8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Consolidado conductas </a:t>
            </a:r>
            <a:r>
              <a:rPr lang="es-ES" sz="1600" b="1" cap="small" dirty="0" smtClean="0">
                <a:solidFill>
                  <a:srgbClr val="5AA2AE">
                    <a:lumMod val="20000"/>
                    <a:lumOff val="80000"/>
                  </a:srgbClr>
                </a:solidFill>
              </a:rPr>
              <a:t>punibles:1927  </a:t>
            </a:r>
            <a:endParaRPr lang="es-ES" sz="1600" b="1" cap="small" dirty="0">
              <a:solidFill>
                <a:srgbClr val="5AA2AE">
                  <a:lumMod val="20000"/>
                  <a:lumOff val="80000"/>
                </a:srgbClr>
              </a:solidFill>
            </a:endParaRPr>
          </a:p>
          <a:p>
            <a:pPr algn="r"/>
            <a:r>
              <a:rPr lang="es-ES" sz="1600" b="1" cap="small" dirty="0" smtClean="0">
                <a:solidFill>
                  <a:srgbClr val="5AA2AE">
                    <a:lumMod val="20000"/>
                    <a:lumOff val="80000"/>
                  </a:srgbClr>
                </a:solidFill>
              </a:rPr>
              <a:t>Hechos:965 </a:t>
            </a:r>
            <a:endParaRPr lang="es-ES" sz="1600" b="1" cap="small" dirty="0">
              <a:solidFill>
                <a:srgbClr val="5AA2AE">
                  <a:lumMod val="20000"/>
                  <a:lumOff val="80000"/>
                </a:srgbClr>
              </a:solidFill>
            </a:endParaRPr>
          </a:p>
          <a:p>
            <a:pPr algn="r"/>
            <a:r>
              <a:rPr lang="es-ES" sz="1600" b="1" cap="small" dirty="0">
                <a:solidFill>
                  <a:srgbClr val="5AA2AE">
                    <a:lumMod val="20000"/>
                    <a:lumOff val="80000"/>
                  </a:srgbClr>
                </a:solidFill>
              </a:rPr>
              <a:t>Total </a:t>
            </a:r>
            <a:r>
              <a:rPr lang="es-ES" sz="1600" b="1" cap="small" dirty="0" smtClean="0">
                <a:solidFill>
                  <a:srgbClr val="5AA2AE">
                    <a:lumMod val="20000"/>
                    <a:lumOff val="80000"/>
                  </a:srgbClr>
                </a:solidFill>
              </a:rPr>
              <a:t>víctimas: 1463   </a:t>
            </a:r>
            <a:endParaRPr lang="es-ES" sz="1600" b="1" cap="small" dirty="0">
              <a:solidFill>
                <a:srgbClr val="5AA2AE">
                  <a:lumMod val="20000"/>
                  <a:lumOff val="80000"/>
                </a:srgbClr>
              </a:solidFill>
            </a:endParaRPr>
          </a:p>
        </p:txBody>
      </p:sp>
      <p:graphicFrame>
        <p:nvGraphicFramePr>
          <p:cNvPr id="17" name="16 Tabla"/>
          <p:cNvGraphicFramePr>
            <a:graphicFrameLocks noGrp="1"/>
          </p:cNvGraphicFramePr>
          <p:nvPr>
            <p:extLst/>
          </p:nvPr>
        </p:nvGraphicFramePr>
        <p:xfrm>
          <a:off x="436841" y="620688"/>
          <a:ext cx="6955303" cy="1577712"/>
        </p:xfrm>
        <a:graphic>
          <a:graphicData uri="http://schemas.openxmlformats.org/drawingml/2006/table">
            <a:tbl>
              <a:tblPr firstRow="1" bandRow="1">
                <a:tableStyleId>{5C22544A-7EE6-4342-B048-85BDC9FD1C3A}</a:tableStyleId>
              </a:tblPr>
              <a:tblGrid>
                <a:gridCol w="3714943"/>
                <a:gridCol w="3240360"/>
              </a:tblGrid>
              <a:tr h="648072">
                <a:tc gridSpan="2">
                  <a:txBody>
                    <a:bodyPr/>
                    <a:lstStyle/>
                    <a:p>
                      <a:pPr lvl="0" algn="ctr"/>
                      <a:r>
                        <a:rPr lang="en-US" sz="1800" b="1" kern="1200" cap="small" baseline="0" dirty="0" smtClean="0">
                          <a:solidFill>
                            <a:srgbClr val="FFFF66"/>
                          </a:solidFill>
                          <a:latin typeface="+mn-lt"/>
                          <a:ea typeface="+mn-ea"/>
                          <a:cs typeface="Arial" pitchFamily="34" charset="0"/>
                        </a:rPr>
                        <a:t>BLOQUE CENTRAL BOLÍVAR</a:t>
                      </a:r>
                      <a:endParaRPr lang="es-ES" sz="1800" b="1" kern="1200" cap="small" baseline="0" dirty="0">
                        <a:solidFill>
                          <a:srgbClr val="FFFF66"/>
                        </a:solidFill>
                        <a:latin typeface="+mn-lt"/>
                        <a:ea typeface="+mn-ea"/>
                        <a:cs typeface="+mn-cs"/>
                      </a:endParaRPr>
                    </a:p>
                  </a:txBody>
                  <a:tcPr/>
                </a:tc>
                <a:tc hMerge="1">
                  <a:txBody>
                    <a:bodyPr/>
                    <a:lstStyle/>
                    <a:p>
                      <a:endParaRPr lang="es-ES" dirty="0"/>
                    </a:p>
                  </a:txBody>
                  <a:tcPr/>
                </a:tc>
              </a:tr>
              <a:tr h="386004">
                <a:tc>
                  <a:txBody>
                    <a:bodyPr/>
                    <a:lstStyle/>
                    <a:p>
                      <a:r>
                        <a:rPr lang="es-ES" sz="1400" dirty="0" smtClean="0"/>
                        <a:t>Primera Instancia. </a:t>
                      </a:r>
                      <a:r>
                        <a:rPr lang="es-ES" sz="1050" dirty="0" smtClean="0"/>
                        <a:t>M.P. Dra. Alexandra Valencia Molina</a:t>
                      </a:r>
                    </a:p>
                    <a:p>
                      <a:endParaRPr lang="es-ES" sz="1050" dirty="0" smtClean="0"/>
                    </a:p>
                    <a:p>
                      <a:endParaRPr lang="es-ES" sz="1050" dirty="0" smtClean="0"/>
                    </a:p>
                  </a:txBody>
                  <a:tcPr/>
                </a:tc>
                <a:tc>
                  <a:txBody>
                    <a:bodyPr/>
                    <a:lstStyle/>
                    <a:p>
                      <a:r>
                        <a:rPr lang="es-ES" sz="1400" baseline="0" dirty="0" smtClean="0"/>
                        <a:t>11 de agosto de 2017.  </a:t>
                      </a:r>
                      <a:r>
                        <a:rPr lang="es-ES" sz="1400" u="sng" baseline="0" dirty="0" smtClean="0">
                          <a:solidFill>
                            <a:srgbClr val="7030A0"/>
                          </a:solidFill>
                          <a:hlinkClick r:id="rId3"/>
                        </a:rPr>
                        <a:t>Ver Sentencia</a:t>
                      </a:r>
                      <a:r>
                        <a:rPr lang="es-ES" sz="1400" u="sng" baseline="0" dirty="0" smtClean="0">
                          <a:solidFill>
                            <a:srgbClr val="7030A0"/>
                          </a:solidFill>
                        </a:rPr>
                        <a:t> </a:t>
                      </a:r>
                    </a:p>
                    <a:p>
                      <a:endParaRPr lang="es-ES" sz="1400" u="sng" dirty="0">
                        <a:solidFill>
                          <a:srgbClr val="7030A0"/>
                        </a:solidFill>
                      </a:endParaRPr>
                    </a:p>
                  </a:txBody>
                  <a:tcPr/>
                </a:tc>
              </a:tr>
              <a:tr h="173292">
                <a:tc>
                  <a:txBody>
                    <a:bodyPr/>
                    <a:lstStyle/>
                    <a:p>
                      <a:r>
                        <a:rPr lang="es-ES" sz="1400" dirty="0" smtClean="0"/>
                        <a:t>Postulados</a:t>
                      </a:r>
                      <a:endParaRPr lang="es-ES" sz="1050" dirty="0"/>
                    </a:p>
                  </a:txBody>
                  <a:tcPr/>
                </a:tc>
                <a:tc>
                  <a:txBody>
                    <a:bodyPr/>
                    <a:lstStyle/>
                    <a:p>
                      <a:r>
                        <a:rPr lang="es-ES" sz="1400" dirty="0" smtClean="0"/>
                        <a:t>32</a:t>
                      </a:r>
                      <a:endParaRPr lang="es-ES" sz="1400" dirty="0"/>
                    </a:p>
                  </a:txBody>
                  <a:tcPr/>
                </a:tc>
              </a:tr>
            </a:tbl>
          </a:graphicData>
        </a:graphic>
      </p:graphicFrame>
      <p:sp>
        <p:nvSpPr>
          <p:cNvPr id="57" name="18 CuadroTexto"/>
          <p:cNvSpPr txBox="1"/>
          <p:nvPr/>
        </p:nvSpPr>
        <p:spPr>
          <a:xfrm>
            <a:off x="7747283" y="63177"/>
            <a:ext cx="4248472" cy="369332"/>
          </a:xfrm>
          <a:prstGeom prst="rect">
            <a:avLst/>
          </a:prstGeom>
          <a:noFill/>
        </p:spPr>
        <p:txBody>
          <a:bodyPr wrap="square" rtlCol="0">
            <a:spAutoFit/>
          </a:bodyPr>
          <a:lstStyle/>
          <a:p>
            <a:pPr algn="r"/>
            <a:r>
              <a:rPr lang="es-ES" cap="small" dirty="0" smtClean="0">
                <a:solidFill>
                  <a:srgbClr val="C00000"/>
                </a:solidFill>
                <a:latin typeface="Agency FB" panose="020B0503020202020204" pitchFamily="34" charset="0"/>
              </a:rPr>
              <a:t>Sentencia 37</a:t>
            </a:r>
            <a:endParaRPr lang="es-ES" cap="small" dirty="0">
              <a:solidFill>
                <a:srgbClr val="C00000"/>
              </a:solidFill>
              <a:latin typeface="Agency FB" panose="020B0503020202020204" pitchFamily="34" charset="0"/>
            </a:endParaRPr>
          </a:p>
        </p:txBody>
      </p:sp>
      <p:sp>
        <p:nvSpPr>
          <p:cNvPr id="2" name="Rectángulo 1"/>
          <p:cNvSpPr/>
          <p:nvPr/>
        </p:nvSpPr>
        <p:spPr>
          <a:xfrm>
            <a:off x="436841" y="2198400"/>
            <a:ext cx="1598515" cy="369332"/>
          </a:xfrm>
          <a:prstGeom prst="rect">
            <a:avLst/>
          </a:prstGeom>
        </p:spPr>
        <p:txBody>
          <a:bodyPr wrap="none">
            <a:spAutoFit/>
          </a:bodyPr>
          <a:lstStyle/>
          <a:p>
            <a:r>
              <a:rPr lang="es-CO" dirty="0">
                <a:solidFill>
                  <a:schemeClr val="accent5">
                    <a:lumMod val="75000"/>
                  </a:schemeClr>
                </a:solidFill>
                <a:latin typeface="Agency FB" panose="020B0503020202020204" pitchFamily="34" charset="0"/>
              </a:rPr>
              <a:t>Conductas Punibles</a:t>
            </a:r>
          </a:p>
        </p:txBody>
      </p:sp>
      <p:graphicFrame>
        <p:nvGraphicFramePr>
          <p:cNvPr id="10" name="Tabla 9"/>
          <p:cNvGraphicFramePr>
            <a:graphicFrameLocks noGrp="1"/>
          </p:cNvGraphicFramePr>
          <p:nvPr>
            <p:extLst>
              <p:ext uri="{D42A27DB-BD31-4B8C-83A1-F6EECF244321}">
                <p14:modId xmlns:p14="http://schemas.microsoft.com/office/powerpoint/2010/main" val="1232236246"/>
              </p:ext>
            </p:extLst>
          </p:nvPr>
        </p:nvGraphicFramePr>
        <p:xfrm>
          <a:off x="448674" y="2622058"/>
          <a:ext cx="4229437" cy="3869277"/>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JOSÉ GERMÁN</a:t>
                      </a:r>
                      <a:r>
                        <a:rPr lang="es-ES" sz="1400" baseline="0" dirty="0" smtClean="0"/>
                        <a:t> SENA PICO</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414883">
                <a:tc>
                  <a:txBody>
                    <a:bodyPr/>
                    <a:lstStyle/>
                    <a:p>
                      <a:r>
                        <a:rPr lang="es-ES" sz="1100" dirty="0" smtClean="0"/>
                        <a:t>Exacciones o contribuciones arbitrarias</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Acceso carnal violento en PP</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Acceso carnal violento en PP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Tratos</a:t>
                      </a:r>
                      <a:r>
                        <a:rPr lang="es-ES" sz="1100" baseline="0" dirty="0" smtClean="0"/>
                        <a:t> inhumanos y degradantes</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Destrucción y apropiación de BP</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Concierto</a:t>
                      </a:r>
                      <a:r>
                        <a:rPr lang="es-ES" sz="1100" baseline="0" dirty="0" smtClean="0"/>
                        <a:t> para delinquir agravado</a:t>
                      </a:r>
                      <a:endParaRPr lang="es-ES" sz="1100" dirty="0"/>
                    </a:p>
                  </a:txBody>
                  <a:tcPr anchor="ctr"/>
                </a:tc>
                <a:tc>
                  <a:txBody>
                    <a:bodyPr/>
                    <a:lstStyle/>
                    <a:p>
                      <a:pPr algn="ctr"/>
                      <a:endParaRPr lang="es-ES" sz="1100" dirty="0">
                        <a:solidFill>
                          <a:schemeClr val="tx1"/>
                        </a:solidFill>
                      </a:endParaRPr>
                    </a:p>
                  </a:txBody>
                  <a:tcPr anchor="ctr"/>
                </a:tc>
              </a:tr>
              <a:tr h="251893">
                <a:tc>
                  <a:txBody>
                    <a:bodyPr/>
                    <a:lstStyle/>
                    <a:p>
                      <a:r>
                        <a:rPr lang="es-ES" sz="1100" dirty="0" smtClean="0"/>
                        <a:t>Secuestro simple y</a:t>
                      </a:r>
                      <a:r>
                        <a:rPr lang="es-ES" sz="1100" baseline="0" dirty="0" smtClean="0"/>
                        <a:t> extorsivo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bl>
          </a:graphicData>
        </a:graphic>
      </p:graphicFrame>
      <p:pic>
        <p:nvPicPr>
          <p:cNvPr id="3" name="Imagen 2"/>
          <p:cNvPicPr>
            <a:picLocks noChangeAspect="1"/>
          </p:cNvPicPr>
          <p:nvPr/>
        </p:nvPicPr>
        <p:blipFill>
          <a:blip r:embed="rId4"/>
          <a:stretch>
            <a:fillRect/>
          </a:stretch>
        </p:blipFill>
        <p:spPr>
          <a:xfrm>
            <a:off x="8918607" y="2110195"/>
            <a:ext cx="3005588" cy="2389839"/>
          </a:xfrm>
          <a:prstGeom prst="rect">
            <a:avLst/>
          </a:prstGeom>
        </p:spPr>
      </p:pic>
      <p:graphicFrame>
        <p:nvGraphicFramePr>
          <p:cNvPr id="6" name="Tabla 5"/>
          <p:cNvGraphicFramePr>
            <a:graphicFrameLocks noGrp="1"/>
          </p:cNvGraphicFramePr>
          <p:nvPr>
            <p:extLst>
              <p:ext uri="{D42A27DB-BD31-4B8C-83A1-F6EECF244321}">
                <p14:modId xmlns:p14="http://schemas.microsoft.com/office/powerpoint/2010/main" val="278240544"/>
              </p:ext>
            </p:extLst>
          </p:nvPr>
        </p:nvGraphicFramePr>
        <p:xfrm>
          <a:off x="4689170" y="2212340"/>
          <a:ext cx="4229437" cy="4231634"/>
        </p:xfrm>
        <a:graphic>
          <a:graphicData uri="http://schemas.openxmlformats.org/drawingml/2006/table">
            <a:tbl>
              <a:tblPr firstRow="1" bandRow="1">
                <a:tableStyleId>{5C22544A-7EE6-4342-B048-85BDC9FD1C3A}</a:tableStyleId>
              </a:tblPr>
              <a:tblGrid>
                <a:gridCol w="2436168"/>
                <a:gridCol w="1793269"/>
              </a:tblGrid>
              <a:tr h="735974">
                <a:tc gridSpan="2">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400" dirty="0" smtClean="0"/>
                        <a:t>CARLOS</a:t>
                      </a:r>
                      <a:r>
                        <a:rPr lang="es-ES" sz="1400" baseline="0" dirty="0" smtClean="0"/>
                        <a:t> FERNANDO MATEUS</a:t>
                      </a:r>
                      <a:endParaRPr lang="es-ES" sz="1400" dirty="0" smtClean="0"/>
                    </a:p>
                  </a:txBody>
                  <a:tcPr anchor="ctr"/>
                </a:tc>
                <a:tc hMerge="1">
                  <a:txBody>
                    <a:bodyPr/>
                    <a:lstStyle/>
                    <a:p>
                      <a:endParaRPr lang="es-CO"/>
                    </a:p>
                  </a:txBody>
                  <a:tcPr/>
                </a:tc>
              </a:tr>
              <a:tr h="386700">
                <a:tc>
                  <a:txBody>
                    <a:bodyPr/>
                    <a:lstStyle/>
                    <a:p>
                      <a:r>
                        <a:rPr lang="es-ES" sz="1100" dirty="0" smtClean="0"/>
                        <a:t>Homicidio en</a:t>
                      </a:r>
                      <a:r>
                        <a:rPr lang="es-ES" sz="1100" baseline="0" dirty="0" smtClean="0"/>
                        <a:t> persona protegida</a:t>
                      </a:r>
                      <a:endParaRPr lang="es-ES" sz="1100" dirty="0"/>
                    </a:p>
                  </a:txBody>
                  <a:tcPr anchor="ctr"/>
                </a:tc>
                <a:tc>
                  <a:txBody>
                    <a:bodyPr/>
                    <a:lstStyle/>
                    <a:p>
                      <a:pPr algn="ctr"/>
                      <a:r>
                        <a:rPr lang="es-ES" sz="1100" dirty="0" smtClean="0">
                          <a:solidFill>
                            <a:schemeClr val="tx1"/>
                          </a:solidFill>
                        </a:rPr>
                        <a:t>26</a:t>
                      </a:r>
                      <a:endParaRPr lang="es-ES" sz="1100" dirty="0">
                        <a:solidFill>
                          <a:schemeClr val="tx1"/>
                        </a:solidFill>
                      </a:endParaRPr>
                    </a:p>
                  </a:txBody>
                  <a:tcPr anchor="ctr"/>
                </a:tc>
              </a:tr>
              <a:tr h="251893">
                <a:tc>
                  <a:txBody>
                    <a:bodyPr/>
                    <a:lstStyle/>
                    <a:p>
                      <a:r>
                        <a:rPr lang="es-ES" sz="1100" dirty="0" smtClean="0"/>
                        <a:t>Reclutamiento ilícito</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Tortura en persona</a:t>
                      </a:r>
                      <a:r>
                        <a:rPr lang="es-ES" sz="1100" baseline="0" dirty="0" smtClean="0"/>
                        <a:t> protegida</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r h="251893">
                <a:tc>
                  <a:txBody>
                    <a:bodyPr/>
                    <a:lstStyle/>
                    <a:p>
                      <a:r>
                        <a:rPr lang="es-ES" sz="1100" dirty="0" smtClean="0"/>
                        <a:t>Acceso carnal violento agravado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s-ES" sz="1100" dirty="0" smtClean="0"/>
                        <a:t>Desaparición forzada</a:t>
                      </a:r>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Desaparición forzada agravada</a:t>
                      </a:r>
                      <a:endParaRPr lang="es-ES" sz="1100" dirty="0"/>
                    </a:p>
                  </a:txBody>
                  <a:tcPr anchor="ctr"/>
                </a:tc>
                <a:tc>
                  <a:txBody>
                    <a:bodyPr/>
                    <a:lstStyle/>
                    <a:p>
                      <a:pPr algn="ctr"/>
                      <a:r>
                        <a:rPr lang="es-ES" sz="1100" dirty="0" smtClean="0">
                          <a:solidFill>
                            <a:schemeClr val="tx1"/>
                          </a:solidFill>
                        </a:rPr>
                        <a:t>11</a:t>
                      </a:r>
                      <a:endParaRPr lang="es-ES" sz="1100" dirty="0">
                        <a:solidFill>
                          <a:schemeClr val="tx1"/>
                        </a:solidFill>
                      </a:endParaRPr>
                    </a:p>
                  </a:txBody>
                  <a:tcPr anchor="ctr"/>
                </a:tc>
              </a:tr>
              <a:tr h="251893">
                <a:tc>
                  <a:txBody>
                    <a:bodyPr/>
                    <a:lstStyle/>
                    <a:p>
                      <a:r>
                        <a:rPr lang="es-ES" sz="1100" dirty="0" smtClean="0"/>
                        <a:t>Secuestro simple</a:t>
                      </a:r>
                      <a:endParaRPr lang="es-ES" sz="1100" dirty="0"/>
                    </a:p>
                  </a:txBody>
                  <a:tcPr anchor="ctr"/>
                </a:tc>
                <a:tc>
                  <a:txBody>
                    <a:bodyPr/>
                    <a:lstStyle/>
                    <a:p>
                      <a:pPr algn="ctr"/>
                      <a:r>
                        <a:rPr lang="es-ES" sz="1100" dirty="0" smtClean="0">
                          <a:solidFill>
                            <a:schemeClr val="tx1"/>
                          </a:solidFill>
                        </a:rPr>
                        <a:t>5</a:t>
                      </a:r>
                      <a:endParaRPr lang="es-ES" sz="1100" dirty="0">
                        <a:solidFill>
                          <a:schemeClr val="tx1"/>
                        </a:solidFill>
                      </a:endParaRPr>
                    </a:p>
                  </a:txBody>
                  <a:tcPr anchor="ctr"/>
                </a:tc>
              </a:tr>
              <a:tr h="251893">
                <a:tc>
                  <a:txBody>
                    <a:bodyPr/>
                    <a:lstStyle/>
                    <a:p>
                      <a:r>
                        <a:rPr lang="es-ES" sz="1100" dirty="0" smtClean="0"/>
                        <a:t>Secuestro extorsivo</a:t>
                      </a:r>
                      <a:endParaRPr lang="es-ES" sz="1100" dirty="0"/>
                    </a:p>
                  </a:txBody>
                  <a:tcPr anchor="ctr"/>
                </a:tc>
                <a:tc>
                  <a:txBody>
                    <a:bodyPr/>
                    <a:lstStyle/>
                    <a:p>
                      <a:pPr algn="ctr"/>
                      <a:r>
                        <a:rPr lang="es-ES" sz="1100" dirty="0" smtClean="0">
                          <a:solidFill>
                            <a:schemeClr val="tx1"/>
                          </a:solidFill>
                        </a:rPr>
                        <a:t>1</a:t>
                      </a:r>
                      <a:endParaRPr lang="es-ES" sz="1100" dirty="0">
                        <a:solidFill>
                          <a:schemeClr val="tx1"/>
                        </a:solidFill>
                      </a:endParaRPr>
                    </a:p>
                  </a:txBody>
                  <a:tcPr anchor="ctr"/>
                </a:tc>
              </a:tr>
              <a:tr h="251893">
                <a:tc>
                  <a:txBody>
                    <a:bodyPr/>
                    <a:lstStyle/>
                    <a:p>
                      <a:r>
                        <a:rPr lang="es-ES" sz="1100" dirty="0" smtClean="0"/>
                        <a:t>Secuestro</a:t>
                      </a:r>
                      <a:r>
                        <a:rPr lang="es-ES" sz="1100" baseline="0" dirty="0" smtClean="0"/>
                        <a:t> agravado</a:t>
                      </a:r>
                      <a:endParaRPr lang="es-ES" sz="1100" dirty="0"/>
                    </a:p>
                  </a:txBody>
                  <a:tcPr anchor="ctr"/>
                </a:tc>
                <a:tc>
                  <a:txBody>
                    <a:bodyPr/>
                    <a:lstStyle/>
                    <a:p>
                      <a:pPr algn="ctr"/>
                      <a:r>
                        <a:rPr lang="es-ES" sz="1100" dirty="0" smtClean="0">
                          <a:solidFill>
                            <a:schemeClr val="tx1"/>
                          </a:solidFill>
                        </a:rPr>
                        <a:t>6</a:t>
                      </a:r>
                      <a:endParaRPr lang="es-ES" sz="1100" dirty="0">
                        <a:solidFill>
                          <a:schemeClr val="tx1"/>
                        </a:solidFill>
                      </a:endParaRPr>
                    </a:p>
                  </a:txBody>
                  <a:tcPr anchor="ctr"/>
                </a:tc>
              </a:tr>
              <a:tr h="251893">
                <a:tc>
                  <a:txBody>
                    <a:bodyPr/>
                    <a:lstStyle/>
                    <a:p>
                      <a:r>
                        <a:rPr lang="es-ES" sz="1100" dirty="0" smtClean="0"/>
                        <a:t>Exacciones</a:t>
                      </a:r>
                      <a:r>
                        <a:rPr lang="es-ES" sz="1100" baseline="0" dirty="0" smtClean="0"/>
                        <a:t> o contribuciones arbitrarias</a:t>
                      </a:r>
                      <a:endParaRPr lang="es-ES" sz="1100" dirty="0"/>
                    </a:p>
                  </a:txBody>
                  <a:tcPr anchor="ctr"/>
                </a:tc>
                <a:tc>
                  <a:txBody>
                    <a:bodyPr/>
                    <a:lstStyle/>
                    <a:p>
                      <a:pPr algn="ctr"/>
                      <a:r>
                        <a:rPr lang="es-ES" sz="1100" dirty="0" smtClean="0">
                          <a:solidFill>
                            <a:schemeClr val="tx1"/>
                          </a:solidFill>
                        </a:rPr>
                        <a:t>3</a:t>
                      </a:r>
                      <a:endParaRPr lang="es-ES" sz="1100" dirty="0">
                        <a:solidFill>
                          <a:schemeClr val="tx1"/>
                        </a:solidFill>
                      </a:endParaRPr>
                    </a:p>
                  </a:txBody>
                  <a:tcPr anchor="ctr"/>
                </a:tc>
              </a:tr>
              <a:tr h="251893">
                <a:tc>
                  <a:txBody>
                    <a:bodyPr/>
                    <a:lstStyle/>
                    <a:p>
                      <a:r>
                        <a:rPr lang="es-ES" sz="1100" dirty="0" smtClean="0"/>
                        <a:t>Deportación, expulsión, traslado</a:t>
                      </a:r>
                      <a:endParaRPr lang="es-ES" sz="1100" dirty="0"/>
                    </a:p>
                  </a:txBody>
                  <a:tcPr anchor="ctr"/>
                </a:tc>
                <a:tc>
                  <a:txBody>
                    <a:bodyPr/>
                    <a:lstStyle/>
                    <a:p>
                      <a:pPr algn="ctr"/>
                      <a:r>
                        <a:rPr lang="es-ES" sz="1100" dirty="0" smtClean="0">
                          <a:solidFill>
                            <a:schemeClr val="tx1"/>
                          </a:solidFill>
                        </a:rPr>
                        <a:t>10</a:t>
                      </a:r>
                      <a:endParaRPr lang="es-ES" sz="1100" dirty="0">
                        <a:solidFill>
                          <a:schemeClr val="tx1"/>
                        </a:solidFill>
                      </a:endParaRPr>
                    </a:p>
                  </a:txBody>
                  <a:tcPr anchor="ctr"/>
                </a:tc>
              </a:tr>
              <a:tr h="251893">
                <a:tc>
                  <a:txBody>
                    <a:bodyPr/>
                    <a:lstStyle/>
                    <a:p>
                      <a:r>
                        <a:rPr lang="es-ES" sz="1100" dirty="0" smtClean="0"/>
                        <a:t>Acceso carnal violento</a:t>
                      </a:r>
                      <a:endParaRPr lang="es-ES" sz="1100" dirty="0"/>
                    </a:p>
                  </a:txBody>
                  <a:tcPr anchor="ctr"/>
                </a:tc>
                <a:tc>
                  <a:txBody>
                    <a:bodyPr/>
                    <a:lstStyle/>
                    <a:p>
                      <a:pPr algn="ctr"/>
                      <a:r>
                        <a:rPr lang="es-ES" sz="1100" dirty="0" smtClean="0">
                          <a:solidFill>
                            <a:schemeClr val="tx1"/>
                          </a:solidFill>
                        </a:rPr>
                        <a:t>2</a:t>
                      </a:r>
                      <a:endParaRPr lang="es-ES" sz="1100" dirty="0">
                        <a:solidFill>
                          <a:schemeClr val="tx1"/>
                        </a:solidFill>
                      </a:endParaRPr>
                    </a:p>
                  </a:txBody>
                  <a:tcPr anchor="ctr"/>
                </a:tc>
              </a:tr>
              <a:tr h="251893">
                <a:tc>
                  <a:txBody>
                    <a:bodyPr/>
                    <a:lstStyle/>
                    <a:p>
                      <a:r>
                        <a:rPr lang="es-ES" sz="1100" dirty="0" smtClean="0"/>
                        <a:t>Destrucción y apropiación</a:t>
                      </a:r>
                      <a:r>
                        <a:rPr lang="es-ES" sz="1100" baseline="0" dirty="0" smtClean="0"/>
                        <a:t> de BP</a:t>
                      </a:r>
                      <a:endParaRPr lang="es-ES" sz="1100" dirty="0"/>
                    </a:p>
                  </a:txBody>
                  <a:tcPr anchor="ctr"/>
                </a:tc>
                <a:tc>
                  <a:txBody>
                    <a:bodyPr/>
                    <a:lstStyle/>
                    <a:p>
                      <a:pPr algn="ctr"/>
                      <a:r>
                        <a:rPr lang="es-ES" sz="1100" dirty="0" smtClean="0">
                          <a:solidFill>
                            <a:schemeClr val="tx1"/>
                          </a:solidFill>
                        </a:rPr>
                        <a:t>8</a:t>
                      </a:r>
                      <a:endParaRPr lang="es-ES" sz="1100" dirty="0">
                        <a:solidFill>
                          <a:schemeClr val="tx1"/>
                        </a:solidFill>
                      </a:endParaRPr>
                    </a:p>
                  </a:txBody>
                  <a:tcPr anchor="ctr"/>
                </a:tc>
              </a:tr>
            </a:tbl>
          </a:graphicData>
        </a:graphic>
      </p:graphicFrame>
      <p:pic>
        <p:nvPicPr>
          <p:cNvPr id="4" name="Imagen 3"/>
          <p:cNvPicPr>
            <a:picLocks noChangeAspect="1"/>
          </p:cNvPicPr>
          <p:nvPr/>
        </p:nvPicPr>
        <p:blipFill>
          <a:blip r:embed="rId5"/>
          <a:stretch>
            <a:fillRect/>
          </a:stretch>
        </p:blipFill>
        <p:spPr>
          <a:xfrm>
            <a:off x="3362666" y="2622059"/>
            <a:ext cx="647700" cy="662926"/>
          </a:xfrm>
          <a:prstGeom prst="rect">
            <a:avLst/>
          </a:prstGeom>
        </p:spPr>
      </p:pic>
      <p:pic>
        <p:nvPicPr>
          <p:cNvPr id="5" name="Imagen 4"/>
          <p:cNvPicPr>
            <a:picLocks noChangeAspect="1"/>
          </p:cNvPicPr>
          <p:nvPr/>
        </p:nvPicPr>
        <p:blipFill>
          <a:blip r:embed="rId6"/>
          <a:stretch>
            <a:fillRect/>
          </a:stretch>
        </p:blipFill>
        <p:spPr>
          <a:xfrm>
            <a:off x="7877220" y="2238529"/>
            <a:ext cx="556311" cy="695389"/>
          </a:xfrm>
          <a:prstGeom prst="rect">
            <a:avLst/>
          </a:prstGeom>
        </p:spPr>
      </p:pic>
    </p:spTree>
    <p:extLst>
      <p:ext uri="{BB962C8B-B14F-4D97-AF65-F5344CB8AC3E}">
        <p14:creationId xmlns:p14="http://schemas.microsoft.com/office/powerpoint/2010/main" val="921503750"/>
      </p:ext>
    </p:extLst>
  </p:cSld>
  <p:clrMapOvr>
    <a:masterClrMapping/>
  </p:clrMapOvr>
  <p:timing>
    <p:tnLst>
      <p:par>
        <p:cTn id="1" dur="indefinite" restart="never" nodeType="tmRoot"/>
      </p:par>
    </p:tnLst>
  </p:timing>
</p:sld>
</file>

<file path=ppt/theme/theme1.xml><?xml version="1.0" encoding="utf-8"?>
<a:theme xmlns:a="http://schemas.openxmlformats.org/drawingml/2006/main" name="Dividendo">
  <a:themeElements>
    <a:clrScheme name="Azul cálido">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Dividendo">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Dividendo">
      <a:fillStyleLst>
        <a:solidFill>
          <a:schemeClr val="phClr"/>
        </a:solidFill>
        <a:gradFill rotWithShape="1">
          <a:gsLst>
            <a:gs pos="0">
              <a:schemeClr val="phClr">
                <a:tint val="68000"/>
                <a:alpha val="90000"/>
                <a:lumMod val="100000"/>
              </a:schemeClr>
            </a:gs>
            <a:gs pos="100000">
              <a:schemeClr val="phClr">
                <a:tint val="90000"/>
                <a:lumMod val="95000"/>
              </a:schemeClr>
            </a:gs>
          </a:gsLst>
          <a:lin ang="5400000" scaled="1"/>
        </a:gradFill>
        <a:gradFill rotWithShape="1">
          <a:gsLst>
            <a:gs pos="0">
              <a:schemeClr val="phClr">
                <a:tint val="98000"/>
                <a:lumMod val="110000"/>
              </a:schemeClr>
            </a:gs>
            <a:gs pos="84000">
              <a:schemeClr val="phClr">
                <a:shade val="90000"/>
                <a:lumMod val="88000"/>
              </a:schemeClr>
            </a:gs>
          </a:gsLst>
          <a:lin ang="5400000" scaled="0"/>
        </a:gradFill>
      </a:fillStyleLst>
      <a:lnStyleLst>
        <a:ln w="12700" cap="rnd" cmpd="sng" algn="ctr">
          <a:solidFill>
            <a:schemeClr val="phClr">
              <a:lumMod val="90000"/>
            </a:schemeClr>
          </a:solidFill>
          <a:prstDash val="solid"/>
        </a:ln>
        <a:ln w="22225"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55000"/>
              </a:srgbClr>
            </a:outerShdw>
          </a:effectLst>
        </a:effectStyle>
        <a:effectStyle>
          <a:effectLst>
            <a:outerShdw blurRad="88900" dist="38100" dir="5040000" rotWithShape="0">
              <a:srgbClr val="000000">
                <a:alpha val="60000"/>
              </a:srgbClr>
            </a:outerShdw>
          </a:effectLst>
          <a:scene3d>
            <a:camera prst="orthographicFront">
              <a:rot lat="0" lon="0" rev="0"/>
            </a:camera>
            <a:lightRig rig="threePt" dir="tl">
              <a:rot lat="0" lon="0" rev="1200000"/>
            </a:lightRig>
          </a:scene3d>
          <a:sp3d>
            <a:bevelT w="38100" h="50800"/>
          </a:sp3d>
        </a:effectStyle>
      </a:effectStyleLst>
      <a:bgFillStyleLst>
        <a:solidFill>
          <a:schemeClr val="phClr"/>
        </a:solidFill>
        <a:gradFill rotWithShape="1">
          <a:gsLst>
            <a:gs pos="0">
              <a:schemeClr val="phClr">
                <a:tint val="90000"/>
                <a:lumMod val="110000"/>
              </a:schemeClr>
            </a:gs>
            <a:gs pos="88000">
              <a:schemeClr val="phClr">
                <a:shade val="94000"/>
                <a:satMod val="110000"/>
                <a:lumMod val="88000"/>
              </a:schemeClr>
            </a:gs>
          </a:gsLst>
          <a:lin ang="5400000" scaled="0"/>
        </a:gradFill>
        <a:gradFill rotWithShape="1">
          <a:gsLst>
            <a:gs pos="0">
              <a:schemeClr val="phClr">
                <a:tint val="90000"/>
                <a:lumMod val="110000"/>
              </a:schemeClr>
            </a:gs>
            <a:gs pos="100000">
              <a:schemeClr val="phClr">
                <a:shade val="98000"/>
                <a:satMod val="110000"/>
                <a:lumMod val="8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Dividend" id="{9697A71B-4AB7-4A1A-BD5B-BB2D22835B57}" vid="{C21699FF-00E4-43C8-BBCC-D7E5536C3717}"/>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Wisp</Template>
  <TotalTime>24490</TotalTime>
  <Words>21668</Words>
  <Application>Microsoft Office PowerPoint</Application>
  <PresentationFormat>Panorámica</PresentationFormat>
  <Paragraphs>5332</Paragraphs>
  <Slides>163</Slides>
  <Notes>100</Notes>
  <HiddenSlides>0</HiddenSlides>
  <MMClips>0</MMClips>
  <ScaleCrop>false</ScaleCrop>
  <HeadingPairs>
    <vt:vector size="6" baseType="variant">
      <vt:variant>
        <vt:lpstr>Fuentes usadas</vt:lpstr>
      </vt:variant>
      <vt:variant>
        <vt:i4>15</vt:i4>
      </vt:variant>
      <vt:variant>
        <vt:lpstr>Tema</vt:lpstr>
      </vt:variant>
      <vt:variant>
        <vt:i4>1</vt:i4>
      </vt:variant>
      <vt:variant>
        <vt:lpstr>Títulos de diapositiva</vt:lpstr>
      </vt:variant>
      <vt:variant>
        <vt:i4>163</vt:i4>
      </vt:variant>
    </vt:vector>
  </HeadingPairs>
  <TitlesOfParts>
    <vt:vector size="179" baseType="lpstr">
      <vt:lpstr>Malgun Gothic</vt:lpstr>
      <vt:lpstr>Agency FB</vt:lpstr>
      <vt:lpstr>Arial</vt:lpstr>
      <vt:lpstr>Arial</vt:lpstr>
      <vt:lpstr>Arial Narrow</vt:lpstr>
      <vt:lpstr>Calibri</vt:lpstr>
      <vt:lpstr>Corbel</vt:lpstr>
      <vt:lpstr>Gill Sans MT</vt:lpstr>
      <vt:lpstr>Helvetica</vt:lpstr>
      <vt:lpstr>Helvetica-Bold</vt:lpstr>
      <vt:lpstr>Symbol</vt:lpstr>
      <vt:lpstr>Tahoma</vt:lpstr>
      <vt:lpstr>Times New Roman</vt:lpstr>
      <vt:lpstr>Verdana</vt:lpstr>
      <vt:lpstr>Wingdings 2</vt:lpstr>
      <vt:lpstr>Dividendo</vt:lpstr>
      <vt:lpstr>Salas de Justicia y Paz  Tribunales Superiores de Bogotá, BARRANQUILLA Y MEDELLÍN</vt:lpstr>
      <vt:lpstr>SALAS DE JUSTICIA Y PAZ  Tribunales Superiores de Bogotá, BARRANQUILLA Y MEDELLÍN </vt:lpstr>
      <vt:lpstr>Presentación de PowerPoint</vt:lpstr>
      <vt:lpstr>Presentación de PowerPoint</vt:lpstr>
      <vt:lpstr>Presentación de PowerPoint</vt:lpstr>
      <vt:lpstr>Presentación de PowerPoint</vt:lpstr>
      <vt:lpstr>Presentación de PowerPoint</vt:lpstr>
      <vt:lpstr>SalaS de Justicia y Paz  TribunalES SuperiorES de Bogotá, MEDELLÍN Y BARRANQUILLA</vt:lpstr>
      <vt:lpstr>Sala de Justicia y Paz  Tribunal Superior de Bogotá</vt:lpstr>
      <vt:lpstr>Presentación de PowerPoint</vt:lpstr>
      <vt:lpstr>Sentencia 1 Bloque Montes de María y Frente Canal del Dique del Bloque Norte de las Autodefensas Unidas de Colombia AUC Zonas de Injerencia</vt:lpstr>
      <vt:lpstr>Presentación de PowerPoint</vt:lpstr>
      <vt:lpstr>Sentencia 2 Frente Fronteras del Bloque Catatumbo de las Autodefensas Unidas de Colombia AUC Zonas de Injerencia</vt:lpstr>
      <vt:lpstr>Presentación de PowerPoint</vt:lpstr>
      <vt:lpstr>Sentencia 3 Frente Fronteras del Bloque Catatumbo de las Autodefensas Unidas de Colombia AUC Zonas de Injerencia</vt:lpstr>
      <vt:lpstr>Presentación de PowerPoint</vt:lpstr>
      <vt:lpstr>Sentencia 4 Bloque Vencedores de Arauca de las Autodefensas unidas de Colombia AUC Zonas de Injerencia</vt:lpstr>
      <vt:lpstr>Presentación de PowerPoint</vt:lpstr>
      <vt:lpstr>Sentencia 5 Frentes José Pablo Díaz y Mártires del César del Bloque Norte de las Autodefensas unidas de Colombia AUC Zonas de Injerencia</vt:lpstr>
      <vt:lpstr>Presentación de PowerPoint</vt:lpstr>
      <vt:lpstr>Sentencia 6 Bloque Elmer Cárdenas de las Autodefensas Campesinas Zonas de Injerencia</vt:lpstr>
      <vt:lpstr>Presentación de PowerPoint</vt:lpstr>
      <vt:lpstr>Sentencia 7 Bloque Calima de las Autodefensas Unidas de Colombia Auc Zonas de Injerencia</vt:lpstr>
      <vt:lpstr>Presentación de PowerPoint</vt:lpstr>
      <vt:lpstr>Sentencia 8 Bloque Vencedores de Arauca de las Autodefensas Unidas de Colombia Auc  Zonas de Injerencia</vt:lpstr>
      <vt:lpstr>Presentación de PowerPoint</vt:lpstr>
      <vt:lpstr>Sentencia 9 Bloques Metro, Nutibara y Héroes de Granada de las Auc  Zonas de Injerencia</vt:lpstr>
      <vt:lpstr>Presentación de PowerPoint</vt:lpstr>
      <vt:lpstr>Sentencia 10 Bloque Calima de las Autodefensas Unidas de Colombia Auc  Zonas de Injerencia</vt:lpstr>
      <vt:lpstr>Presentación de PowerPoint</vt:lpstr>
      <vt:lpstr>Sentencia 11 Bloque Central Bolívar de las Autodefensas Unidas de Colombia Auc  Zonas de Injerencia</vt:lpstr>
      <vt:lpstr>Presentación de PowerPoint</vt:lpstr>
      <vt:lpstr>Sentencia 12 Bloque Bananero de las Autodefensas Unidas de Colombia Auc  Zonas de Injerencia</vt:lpstr>
      <vt:lpstr>Presentación de PowerPoint</vt:lpstr>
      <vt:lpstr>Sentencia 13 Frente Héctor Julio becerra de las Autodefensas Unidas de Colombia Auc  Zonas de Injerencia</vt:lpstr>
      <vt:lpstr>Presentación de PowerPoint</vt:lpstr>
      <vt:lpstr>Presentación de PowerPoint</vt:lpstr>
      <vt:lpstr>Presentación de PowerPoint</vt:lpstr>
      <vt:lpstr>Sentencia 14 Autodefensas Campesinas del Meta y Vichada Zonas de Injerencia</vt:lpstr>
      <vt:lpstr>Presentación de PowerPoint</vt:lpstr>
      <vt:lpstr>Presentación de PowerPoint</vt:lpstr>
      <vt:lpstr>Sentencia 15 Autodefensas Campesinas del Magdalena Medio Zonas de Injerencia</vt:lpstr>
      <vt:lpstr>Sentencia 15 Autodefensas Campesinas del Magdalena Medio Zonas de Injerencia (Continuación)</vt:lpstr>
      <vt:lpstr>Presentación de PowerPoint</vt:lpstr>
      <vt:lpstr>Presentación de PowerPoint</vt:lpstr>
      <vt:lpstr>Sentencia 16 Bloque Cundinamarca Zonas de Injerencia </vt:lpstr>
      <vt:lpstr>Presentación de PowerPoint</vt:lpstr>
      <vt:lpstr>Presentación de PowerPoint</vt:lpstr>
      <vt:lpstr>Presentación de PowerPoint</vt:lpstr>
      <vt:lpstr>Sentencia 17 Bloque Libertadores del Sur del Bloque Central Bolívar Zonas de Injerencia </vt:lpstr>
      <vt:lpstr>Presentación de PowerPoint</vt:lpstr>
      <vt:lpstr>Sentencia 18 Bloque Catatumbo de las Autodefensas Unidas de Colombia Auc Zonas de Injerencia </vt:lpstr>
      <vt:lpstr>Presentación de PowerPoint</vt:lpstr>
      <vt:lpstr>Sentencia 19 Bloque Córdoba, Catatumbo, Montes de María y Norte de las Autodefensas Unidas de Colombia Auc Zonas de Injerencia</vt:lpstr>
      <vt:lpstr>Sentencia 19 Bloque Córdoba, Catatumbo, Montes de María y Norte de las Autodefensas Unidas de Colombia Auc Zonas de Injerencia (Continuación) </vt:lpstr>
      <vt:lpstr>Presentación de PowerPoint</vt:lpstr>
      <vt:lpstr>Presentación de PowerPoint</vt:lpstr>
      <vt:lpstr>Sentencia 21 Autodefensas Campesinas de Puerto Boyacá Zonas de Injerencia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Sentencia 24 Bloque Tolima de las Autodefensas Unidas de Colombia Auc Zonas de Injerencia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SENTENCIA 35 GRUPO URBANO DE CARTAGENA VINCULADO AL BLOQUE MONTES DE MARÍA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Sala de Justicia y Paz  Tribunal Superior de BARRANQUILLA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Sala de Justicia y Paz  Tribunal Superior de MEDELLÍN</vt:lpstr>
      <vt:lpstr>Presentación de PowerPoint</vt:lpstr>
      <vt:lpstr>Presentación de PowerPoint</vt:lpstr>
      <vt:lpstr>Presentación de PowerPoint</vt:lpstr>
      <vt:lpstr>Presentación de PowerPoint</vt:lpstr>
      <vt:lpstr>Sentencia 3 Bloque Mineros Zonas de Injerencia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Sentencia 6 EJERCITO REVOLUCIONARIO GUEVARISTA Y FRENTE ERNESTO CHE GUEVARA DEL E.L.N. Zonas de Injerencia</vt:lpstr>
      <vt:lpstr>Presentación de PowerPoint</vt:lpstr>
      <vt:lpstr>Presentación de PowerPoint</vt:lpstr>
      <vt:lpstr>Sentencia 7 Bloque Mineros de las AUC.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vt:lpstr>
      <vt:lpstr>Situación actual de los jefes paramilitares extraditados a estados unidos  consolidado </vt:lpstr>
    </vt:vector>
  </TitlesOfParts>
  <Company>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Diapositiva 1</dc:title>
  <dc:subject>Informe Justicia y Paz</dc:subject>
  <dc:creator>Martha Moyano  Vera</dc:creator>
  <dc:description>Informe de actividad sala de conocimiento a 17 de abril de 2013</dc:description>
  <cp:lastModifiedBy>Fabiola Cañas Polo</cp:lastModifiedBy>
  <cp:revision>1102</cp:revision>
  <cp:lastPrinted>2017-10-11T15:17:36Z</cp:lastPrinted>
  <dcterms:created xsi:type="dcterms:W3CDTF">2013-04-14T03:46:01Z</dcterms:created>
  <dcterms:modified xsi:type="dcterms:W3CDTF">2017-10-20T14:16:43Z</dcterms:modified>
  <cp:category>Tribunal Superior de Bogotá</cp:category>
</cp:coreProperties>
</file>