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62" r:id="rId2"/>
    <p:sldId id="261" r:id="rId3"/>
    <p:sldId id="257" r:id="rId4"/>
    <p:sldId id="296" r:id="rId5"/>
    <p:sldId id="297" r:id="rId6"/>
    <p:sldId id="298" r:id="rId7"/>
    <p:sldId id="299" r:id="rId8"/>
    <p:sldId id="300" r:id="rId9"/>
    <p:sldId id="301" r:id="rId10"/>
    <p:sldId id="302" r:id="rId11"/>
    <p:sldId id="303" r:id="rId12"/>
    <p:sldId id="304" r:id="rId13"/>
    <p:sldId id="305" r:id="rId14"/>
    <p:sldId id="276" r:id="rId15"/>
    <p:sldId id="277" r:id="rId16"/>
    <p:sldId id="278" r:id="rId17"/>
    <p:sldId id="279" r:id="rId18"/>
    <p:sldId id="280" r:id="rId19"/>
    <p:sldId id="281" r:id="rId20"/>
    <p:sldId id="282" r:id="rId21"/>
    <p:sldId id="295" r:id="rId22"/>
  </p:sldIdLst>
  <p:sldSz cx="12192000" cy="6858000"/>
  <p:notesSz cx="6858000" cy="9144000"/>
  <p:defaultTex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41"/>
    <a:srgbClr val="263238"/>
    <a:srgbClr val="F6C042"/>
    <a:srgbClr val="EE7D2E"/>
    <a:srgbClr val="FBE57A"/>
    <a:srgbClr val="C2E6E4"/>
    <a:srgbClr val="A0DADD"/>
    <a:srgbClr val="0092C8"/>
    <a:srgbClr val="00AEEF"/>
    <a:srgbClr val="6DCF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94674"/>
  </p:normalViewPr>
  <p:slideViewPr>
    <p:cSldViewPr snapToGrid="0" snapToObjects="1">
      <p:cViewPr varScale="1">
        <p:scale>
          <a:sx n="68" d="100"/>
          <a:sy n="68" d="100"/>
        </p:scale>
        <p:origin x="624"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FFEB7-59AB-2C43-BEE9-FF11E5E92E83}" type="datetimeFigureOut">
              <a:rPr lang="es-ES_tradnl" smtClean="0"/>
              <a:t>26/07/2022</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3FACA-4BC1-5145-BF68-2CBB72169D6C}" type="slidenum">
              <a:rPr lang="es-ES_tradnl" smtClean="0"/>
              <a:t>‹Nº›</a:t>
            </a:fld>
            <a:endParaRPr lang="es-ES_tradnl"/>
          </a:p>
        </p:txBody>
      </p:sp>
    </p:spTree>
    <p:extLst>
      <p:ext uri="{BB962C8B-B14F-4D97-AF65-F5344CB8AC3E}">
        <p14:creationId xmlns:p14="http://schemas.microsoft.com/office/powerpoint/2010/main" val="294533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3C3FACA-4BC1-5145-BF68-2CBB72169D6C}" type="slidenum">
              <a:rPr lang="es-ES_tradnl" smtClean="0"/>
              <a:t>7</a:t>
            </a:fld>
            <a:endParaRPr lang="es-ES_tradnl"/>
          </a:p>
        </p:txBody>
      </p:sp>
    </p:spTree>
    <p:extLst>
      <p:ext uri="{BB962C8B-B14F-4D97-AF65-F5344CB8AC3E}">
        <p14:creationId xmlns:p14="http://schemas.microsoft.com/office/powerpoint/2010/main" val="355264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20</a:t>
            </a:fld>
            <a:endParaRPr lang="es-ES_tradnl" dirty="0"/>
          </a:p>
        </p:txBody>
      </p:sp>
    </p:spTree>
    <p:extLst>
      <p:ext uri="{BB962C8B-B14F-4D97-AF65-F5344CB8AC3E}">
        <p14:creationId xmlns:p14="http://schemas.microsoft.com/office/powerpoint/2010/main" val="856280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21</a:t>
            </a:fld>
            <a:endParaRPr lang="es-ES_tradnl"/>
          </a:p>
        </p:txBody>
      </p:sp>
    </p:spTree>
    <p:extLst>
      <p:ext uri="{BB962C8B-B14F-4D97-AF65-F5344CB8AC3E}">
        <p14:creationId xmlns:p14="http://schemas.microsoft.com/office/powerpoint/2010/main" val="33895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C0605-FC1C-A949-83B8-ACF4A1DEA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10E091AA-FB07-E746-9B9F-38BF01FB7C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2F7D274E-34E9-6541-A8C1-9E93D33AC503}"/>
              </a:ext>
            </a:extLst>
          </p:cNvPr>
          <p:cNvSpPr>
            <a:spLocks noGrp="1"/>
          </p:cNvSpPr>
          <p:nvPr>
            <p:ph type="dt" sz="half" idx="10"/>
          </p:nvPr>
        </p:nvSpPr>
        <p:spPr/>
        <p:txBody>
          <a:bodyPr/>
          <a:lstStyle/>
          <a:p>
            <a:fld id="{2B5EAFC6-05A9-B847-BCB9-5872B191CEF2}" type="datetimeFigureOut">
              <a:rPr lang="es-ES_tradnl" smtClean="0"/>
              <a:t>26/07/2022</a:t>
            </a:fld>
            <a:endParaRPr lang="es-ES_tradnl"/>
          </a:p>
        </p:txBody>
      </p:sp>
      <p:sp>
        <p:nvSpPr>
          <p:cNvPr id="5" name="Footer Placeholder 4">
            <a:extLst>
              <a:ext uri="{FF2B5EF4-FFF2-40B4-BE49-F238E27FC236}">
                <a16:creationId xmlns:a16="http://schemas.microsoft.com/office/drawing/2014/main" id="{A3A433CC-B7A7-CC4F-9C68-C309357D3DCA}"/>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5B23497E-5FF8-D246-907A-3C6242840F6D}"/>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109747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6C7D-3A5C-364D-8D30-D786A53552C9}"/>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8721FA6B-2BA4-9847-9CB4-F1A383D75C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828F9804-E907-8C42-8858-48CAFD58E1EE}"/>
              </a:ext>
            </a:extLst>
          </p:cNvPr>
          <p:cNvSpPr>
            <a:spLocks noGrp="1"/>
          </p:cNvSpPr>
          <p:nvPr>
            <p:ph type="dt" sz="half" idx="10"/>
          </p:nvPr>
        </p:nvSpPr>
        <p:spPr/>
        <p:txBody>
          <a:bodyPr/>
          <a:lstStyle/>
          <a:p>
            <a:fld id="{2B5EAFC6-05A9-B847-BCB9-5872B191CEF2}" type="datetimeFigureOut">
              <a:rPr lang="es-ES_tradnl" smtClean="0"/>
              <a:t>26/07/2022</a:t>
            </a:fld>
            <a:endParaRPr lang="es-ES_tradnl"/>
          </a:p>
        </p:txBody>
      </p:sp>
      <p:sp>
        <p:nvSpPr>
          <p:cNvPr id="5" name="Footer Placeholder 4">
            <a:extLst>
              <a:ext uri="{FF2B5EF4-FFF2-40B4-BE49-F238E27FC236}">
                <a16:creationId xmlns:a16="http://schemas.microsoft.com/office/drawing/2014/main" id="{701B8A40-ED05-D34E-9575-6F6365313540}"/>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E92FEA94-A8BE-1445-9062-6B602F128B52}"/>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1800354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860491-5BC2-434D-9C8A-8A9534A1EA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0424459B-EC0E-8945-ADAD-A8E1733828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E9236BD1-9E83-6B43-82C9-9790917CEBA8}"/>
              </a:ext>
            </a:extLst>
          </p:cNvPr>
          <p:cNvSpPr>
            <a:spLocks noGrp="1"/>
          </p:cNvSpPr>
          <p:nvPr>
            <p:ph type="dt" sz="half" idx="10"/>
          </p:nvPr>
        </p:nvSpPr>
        <p:spPr/>
        <p:txBody>
          <a:bodyPr/>
          <a:lstStyle/>
          <a:p>
            <a:fld id="{2B5EAFC6-05A9-B847-BCB9-5872B191CEF2}" type="datetimeFigureOut">
              <a:rPr lang="es-ES_tradnl" smtClean="0"/>
              <a:t>26/07/2022</a:t>
            </a:fld>
            <a:endParaRPr lang="es-ES_tradnl"/>
          </a:p>
        </p:txBody>
      </p:sp>
      <p:sp>
        <p:nvSpPr>
          <p:cNvPr id="5" name="Footer Placeholder 4">
            <a:extLst>
              <a:ext uri="{FF2B5EF4-FFF2-40B4-BE49-F238E27FC236}">
                <a16:creationId xmlns:a16="http://schemas.microsoft.com/office/drawing/2014/main" id="{2023BEBA-536C-2F4A-894B-3AC34786DCDF}"/>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8764AF0E-5A74-2D46-B335-667403C4F044}"/>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83670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2B25-5100-534B-8482-77234A9837D5}"/>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A5DFC3B7-7AFB-6A45-A78C-4FCCBC7414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F4F5AB8-8D67-A542-927D-79E1E38C713A}"/>
              </a:ext>
            </a:extLst>
          </p:cNvPr>
          <p:cNvSpPr>
            <a:spLocks noGrp="1"/>
          </p:cNvSpPr>
          <p:nvPr>
            <p:ph type="dt" sz="half" idx="10"/>
          </p:nvPr>
        </p:nvSpPr>
        <p:spPr/>
        <p:txBody>
          <a:bodyPr/>
          <a:lstStyle/>
          <a:p>
            <a:fld id="{2B5EAFC6-05A9-B847-BCB9-5872B191CEF2}" type="datetimeFigureOut">
              <a:rPr lang="es-ES_tradnl" smtClean="0"/>
              <a:t>26/07/2022</a:t>
            </a:fld>
            <a:endParaRPr lang="es-ES_tradnl"/>
          </a:p>
        </p:txBody>
      </p:sp>
      <p:sp>
        <p:nvSpPr>
          <p:cNvPr id="5" name="Footer Placeholder 4">
            <a:extLst>
              <a:ext uri="{FF2B5EF4-FFF2-40B4-BE49-F238E27FC236}">
                <a16:creationId xmlns:a16="http://schemas.microsoft.com/office/drawing/2014/main" id="{D7104F74-8DB7-4642-9A9B-2E38BC37F6EC}"/>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478DC96F-E4D6-884F-9301-C933D57ADDC4}"/>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84273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C605-64B1-9947-A024-3285BDAD1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4A3580BD-325B-8744-BA86-CCCFE759E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70687-E494-D44B-ACEE-2CBF7BA4798D}"/>
              </a:ext>
            </a:extLst>
          </p:cNvPr>
          <p:cNvSpPr>
            <a:spLocks noGrp="1"/>
          </p:cNvSpPr>
          <p:nvPr>
            <p:ph type="dt" sz="half" idx="10"/>
          </p:nvPr>
        </p:nvSpPr>
        <p:spPr/>
        <p:txBody>
          <a:bodyPr/>
          <a:lstStyle/>
          <a:p>
            <a:fld id="{2B5EAFC6-05A9-B847-BCB9-5872B191CEF2}" type="datetimeFigureOut">
              <a:rPr lang="es-ES_tradnl" smtClean="0"/>
              <a:t>26/07/2022</a:t>
            </a:fld>
            <a:endParaRPr lang="es-ES_tradnl"/>
          </a:p>
        </p:txBody>
      </p:sp>
      <p:sp>
        <p:nvSpPr>
          <p:cNvPr id="5" name="Footer Placeholder 4">
            <a:extLst>
              <a:ext uri="{FF2B5EF4-FFF2-40B4-BE49-F238E27FC236}">
                <a16:creationId xmlns:a16="http://schemas.microsoft.com/office/drawing/2014/main" id="{44EBC164-6CE9-2447-8B5B-C59B0558A853}"/>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B6092DDC-00B9-CE4A-B68F-4C5579932E45}"/>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353939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60F6-20FC-6F4C-947C-983C88EA2E49}"/>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9122D58C-999D-E146-A5F3-A648C0B6E9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25F669A0-372F-9245-8C0F-EB56A19345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D0609F3C-AA2F-EB44-85C9-7E0542F5B525}"/>
              </a:ext>
            </a:extLst>
          </p:cNvPr>
          <p:cNvSpPr>
            <a:spLocks noGrp="1"/>
          </p:cNvSpPr>
          <p:nvPr>
            <p:ph type="dt" sz="half" idx="10"/>
          </p:nvPr>
        </p:nvSpPr>
        <p:spPr/>
        <p:txBody>
          <a:bodyPr/>
          <a:lstStyle/>
          <a:p>
            <a:fld id="{2B5EAFC6-05A9-B847-BCB9-5872B191CEF2}" type="datetimeFigureOut">
              <a:rPr lang="es-ES_tradnl" smtClean="0"/>
              <a:t>26/07/2022</a:t>
            </a:fld>
            <a:endParaRPr lang="es-ES_tradnl"/>
          </a:p>
        </p:txBody>
      </p:sp>
      <p:sp>
        <p:nvSpPr>
          <p:cNvPr id="6" name="Footer Placeholder 5">
            <a:extLst>
              <a:ext uri="{FF2B5EF4-FFF2-40B4-BE49-F238E27FC236}">
                <a16:creationId xmlns:a16="http://schemas.microsoft.com/office/drawing/2014/main" id="{0F7CB142-0E6D-0146-B3B2-56E995FFEE3E}"/>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95C1DC5E-9D75-8244-9D51-6AB791A4EB9C}"/>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090119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0D1C4-E9C4-9C4D-BCBF-AE5617ACF597}"/>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EB199EB3-56A0-7548-9F1A-58B7A438A2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CFE1BB-C31E-6F4F-9BB9-F08FB5A784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639084E1-6D04-454F-955C-2FB8DCDE57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812DF8-A8D0-6848-96F5-B0BC5103B3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EEE82989-556F-9941-94F9-A50BCA7FF1CE}"/>
              </a:ext>
            </a:extLst>
          </p:cNvPr>
          <p:cNvSpPr>
            <a:spLocks noGrp="1"/>
          </p:cNvSpPr>
          <p:nvPr>
            <p:ph type="dt" sz="half" idx="10"/>
          </p:nvPr>
        </p:nvSpPr>
        <p:spPr/>
        <p:txBody>
          <a:bodyPr/>
          <a:lstStyle/>
          <a:p>
            <a:fld id="{2B5EAFC6-05A9-B847-BCB9-5872B191CEF2}" type="datetimeFigureOut">
              <a:rPr lang="es-ES_tradnl" smtClean="0"/>
              <a:t>26/07/2022</a:t>
            </a:fld>
            <a:endParaRPr lang="es-ES_tradnl"/>
          </a:p>
        </p:txBody>
      </p:sp>
      <p:sp>
        <p:nvSpPr>
          <p:cNvPr id="8" name="Footer Placeholder 7">
            <a:extLst>
              <a:ext uri="{FF2B5EF4-FFF2-40B4-BE49-F238E27FC236}">
                <a16:creationId xmlns:a16="http://schemas.microsoft.com/office/drawing/2014/main" id="{95DE4D8E-7870-5549-9439-9D60ECCF0133}"/>
              </a:ext>
            </a:extLst>
          </p:cNvPr>
          <p:cNvSpPr>
            <a:spLocks noGrp="1"/>
          </p:cNvSpPr>
          <p:nvPr>
            <p:ph type="ftr" sz="quarter" idx="11"/>
          </p:nvPr>
        </p:nvSpPr>
        <p:spPr/>
        <p:txBody>
          <a:bodyPr/>
          <a:lstStyle/>
          <a:p>
            <a:endParaRPr lang="es-ES_tradnl"/>
          </a:p>
        </p:txBody>
      </p:sp>
      <p:sp>
        <p:nvSpPr>
          <p:cNvPr id="9" name="Slide Number Placeholder 8">
            <a:extLst>
              <a:ext uri="{FF2B5EF4-FFF2-40B4-BE49-F238E27FC236}">
                <a16:creationId xmlns:a16="http://schemas.microsoft.com/office/drawing/2014/main" id="{2CB1BD09-E217-9A41-9792-A2F3AA972895}"/>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122912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0A51-3A47-D54C-9F88-8DAB8166C2B9}"/>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7018A2A1-F14A-864D-8D49-A4F58690EDF3}"/>
              </a:ext>
            </a:extLst>
          </p:cNvPr>
          <p:cNvSpPr>
            <a:spLocks noGrp="1"/>
          </p:cNvSpPr>
          <p:nvPr>
            <p:ph type="dt" sz="half" idx="10"/>
          </p:nvPr>
        </p:nvSpPr>
        <p:spPr/>
        <p:txBody>
          <a:bodyPr/>
          <a:lstStyle/>
          <a:p>
            <a:fld id="{2B5EAFC6-05A9-B847-BCB9-5872B191CEF2}" type="datetimeFigureOut">
              <a:rPr lang="es-ES_tradnl" smtClean="0"/>
              <a:t>26/07/2022</a:t>
            </a:fld>
            <a:endParaRPr lang="es-ES_tradnl"/>
          </a:p>
        </p:txBody>
      </p:sp>
      <p:sp>
        <p:nvSpPr>
          <p:cNvPr id="4" name="Footer Placeholder 3">
            <a:extLst>
              <a:ext uri="{FF2B5EF4-FFF2-40B4-BE49-F238E27FC236}">
                <a16:creationId xmlns:a16="http://schemas.microsoft.com/office/drawing/2014/main" id="{61CF9B98-09B3-D041-B312-48C5F700F553}"/>
              </a:ext>
            </a:extLst>
          </p:cNvPr>
          <p:cNvSpPr>
            <a:spLocks noGrp="1"/>
          </p:cNvSpPr>
          <p:nvPr>
            <p:ph type="ftr" sz="quarter" idx="11"/>
          </p:nvPr>
        </p:nvSpPr>
        <p:spPr/>
        <p:txBody>
          <a:bodyPr/>
          <a:lstStyle/>
          <a:p>
            <a:endParaRPr lang="es-ES_tradnl"/>
          </a:p>
        </p:txBody>
      </p:sp>
      <p:sp>
        <p:nvSpPr>
          <p:cNvPr id="5" name="Slide Number Placeholder 4">
            <a:extLst>
              <a:ext uri="{FF2B5EF4-FFF2-40B4-BE49-F238E27FC236}">
                <a16:creationId xmlns:a16="http://schemas.microsoft.com/office/drawing/2014/main" id="{CDAD1139-2DA2-7A45-95AC-623780B8CFE0}"/>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045030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98B49A-9B43-CB40-B7E4-9957B1FE9841}"/>
              </a:ext>
            </a:extLst>
          </p:cNvPr>
          <p:cNvSpPr>
            <a:spLocks noGrp="1"/>
          </p:cNvSpPr>
          <p:nvPr>
            <p:ph type="dt" sz="half" idx="10"/>
          </p:nvPr>
        </p:nvSpPr>
        <p:spPr/>
        <p:txBody>
          <a:bodyPr/>
          <a:lstStyle/>
          <a:p>
            <a:fld id="{2B5EAFC6-05A9-B847-BCB9-5872B191CEF2}" type="datetimeFigureOut">
              <a:rPr lang="es-ES_tradnl" smtClean="0"/>
              <a:t>26/07/2022</a:t>
            </a:fld>
            <a:endParaRPr lang="es-ES_tradnl"/>
          </a:p>
        </p:txBody>
      </p:sp>
      <p:sp>
        <p:nvSpPr>
          <p:cNvPr id="3" name="Footer Placeholder 2">
            <a:extLst>
              <a:ext uri="{FF2B5EF4-FFF2-40B4-BE49-F238E27FC236}">
                <a16:creationId xmlns:a16="http://schemas.microsoft.com/office/drawing/2014/main" id="{E035EE04-3DE1-574F-BB8B-44F9F1DC3F81}"/>
              </a:ext>
            </a:extLst>
          </p:cNvPr>
          <p:cNvSpPr>
            <a:spLocks noGrp="1"/>
          </p:cNvSpPr>
          <p:nvPr>
            <p:ph type="ftr" sz="quarter" idx="11"/>
          </p:nvPr>
        </p:nvSpPr>
        <p:spPr/>
        <p:txBody>
          <a:bodyPr/>
          <a:lstStyle/>
          <a:p>
            <a:endParaRPr lang="es-ES_tradnl"/>
          </a:p>
        </p:txBody>
      </p:sp>
      <p:sp>
        <p:nvSpPr>
          <p:cNvPr id="4" name="Slide Number Placeholder 3">
            <a:extLst>
              <a:ext uri="{FF2B5EF4-FFF2-40B4-BE49-F238E27FC236}">
                <a16:creationId xmlns:a16="http://schemas.microsoft.com/office/drawing/2014/main" id="{C9BD8E3E-9828-EC46-82E9-38BA64E55B28}"/>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211680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7EF9-1CAA-DF44-BC1F-A029D6558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97DA7956-55EB-7846-A44A-7C165D55A6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0FC45418-D20A-3942-AF99-2245C929C6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510B2-C0DA-2C40-A457-7C6EA31815E6}"/>
              </a:ext>
            </a:extLst>
          </p:cNvPr>
          <p:cNvSpPr>
            <a:spLocks noGrp="1"/>
          </p:cNvSpPr>
          <p:nvPr>
            <p:ph type="dt" sz="half" idx="10"/>
          </p:nvPr>
        </p:nvSpPr>
        <p:spPr/>
        <p:txBody>
          <a:bodyPr/>
          <a:lstStyle/>
          <a:p>
            <a:fld id="{2B5EAFC6-05A9-B847-BCB9-5872B191CEF2}" type="datetimeFigureOut">
              <a:rPr lang="es-ES_tradnl" smtClean="0"/>
              <a:t>26/07/2022</a:t>
            </a:fld>
            <a:endParaRPr lang="es-ES_tradnl"/>
          </a:p>
        </p:txBody>
      </p:sp>
      <p:sp>
        <p:nvSpPr>
          <p:cNvPr id="6" name="Footer Placeholder 5">
            <a:extLst>
              <a:ext uri="{FF2B5EF4-FFF2-40B4-BE49-F238E27FC236}">
                <a16:creationId xmlns:a16="http://schemas.microsoft.com/office/drawing/2014/main" id="{B88E8761-989A-4C4D-8877-5905A3616937}"/>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D96DB9CB-103F-F14B-8F5C-5500867E4D1A}"/>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469377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E286-0430-794C-962A-0B0DD566D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E279C52E-3BF7-5E44-9DB5-7804DDB4B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a:extLst>
              <a:ext uri="{FF2B5EF4-FFF2-40B4-BE49-F238E27FC236}">
                <a16:creationId xmlns:a16="http://schemas.microsoft.com/office/drawing/2014/main" id="{3831CD21-100E-4C4D-B9E9-983F0B7C1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0CFE00-3C93-9B45-864A-841C8AF89A24}"/>
              </a:ext>
            </a:extLst>
          </p:cNvPr>
          <p:cNvSpPr>
            <a:spLocks noGrp="1"/>
          </p:cNvSpPr>
          <p:nvPr>
            <p:ph type="dt" sz="half" idx="10"/>
          </p:nvPr>
        </p:nvSpPr>
        <p:spPr/>
        <p:txBody>
          <a:bodyPr/>
          <a:lstStyle/>
          <a:p>
            <a:fld id="{2B5EAFC6-05A9-B847-BCB9-5872B191CEF2}" type="datetimeFigureOut">
              <a:rPr lang="es-ES_tradnl" smtClean="0"/>
              <a:t>26/07/2022</a:t>
            </a:fld>
            <a:endParaRPr lang="es-ES_tradnl"/>
          </a:p>
        </p:txBody>
      </p:sp>
      <p:sp>
        <p:nvSpPr>
          <p:cNvPr id="6" name="Footer Placeholder 5">
            <a:extLst>
              <a:ext uri="{FF2B5EF4-FFF2-40B4-BE49-F238E27FC236}">
                <a16:creationId xmlns:a16="http://schemas.microsoft.com/office/drawing/2014/main" id="{87729D4F-DFD7-864B-908F-E00A22868EAC}"/>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7747C26D-FCEB-7342-936E-3C84C1F7AED0}"/>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433168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l="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6B4E2-F3C5-864F-8269-F9F30DF2E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E546C182-ED62-8440-AA35-E5970127CE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77F0BBD-1D63-D147-9A76-2CD45CAAA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EAFC6-05A9-B847-BCB9-5872B191CEF2}" type="datetimeFigureOut">
              <a:rPr lang="es-ES_tradnl" smtClean="0"/>
              <a:t>26/07/2022</a:t>
            </a:fld>
            <a:endParaRPr lang="es-ES_tradnl"/>
          </a:p>
        </p:txBody>
      </p:sp>
      <p:sp>
        <p:nvSpPr>
          <p:cNvPr id="5" name="Footer Placeholder 4">
            <a:extLst>
              <a:ext uri="{FF2B5EF4-FFF2-40B4-BE49-F238E27FC236}">
                <a16:creationId xmlns:a16="http://schemas.microsoft.com/office/drawing/2014/main" id="{5281E2F6-FCB8-F949-BEDA-E5AC70579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a:extLst>
              <a:ext uri="{FF2B5EF4-FFF2-40B4-BE49-F238E27FC236}">
                <a16:creationId xmlns:a16="http://schemas.microsoft.com/office/drawing/2014/main" id="{7AE5E8BC-54D6-E547-BF77-54613F38DF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864253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 Id="rId9"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0.emf"/><Relationship Id="rId2" Type="http://schemas.openxmlformats.org/officeDocument/2006/relationships/image" Target="../media/image16.tiff"/><Relationship Id="rId1" Type="http://schemas.openxmlformats.org/officeDocument/2006/relationships/slideLayout" Target="../slideLayouts/slideLayout7.xml"/><Relationship Id="rId6" Type="http://schemas.openxmlformats.org/officeDocument/2006/relationships/hyperlink" Target="https://www.ramajudicial.gov.co/web/transformacion-digital-de-la-rama-judicial" TargetMode="External"/><Relationship Id="rId5" Type="http://schemas.openxmlformats.org/officeDocument/2006/relationships/image" Target="../media/image19.emf"/><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6.tiff"/><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www.ramajudicial.gov.co/documents/1545778/5597675/Informe+al+Congreso+2020.pdf/2d4e49be-c9a2-4335-8db2-6cad58139b17" TargetMode="External"/><Relationship Id="rId3" Type="http://schemas.openxmlformats.org/officeDocument/2006/relationships/image" Target="../media/image16.tiff"/><Relationship Id="rId7" Type="http://schemas.openxmlformats.org/officeDocument/2006/relationships/image" Target="../media/image20.emf"/><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hyperlink" Target="https://actosadministrativos.ramajudicial.gov.co/GetFile.ashx?url=~/App_Data/Upload/PCSJA21-11760ANEXO1Documento+Plan+Anticorrupci&#242;n.docx" TargetMode="External"/><Relationship Id="rId5" Type="http://schemas.openxmlformats.org/officeDocument/2006/relationships/image" Target="../media/image19.emf"/><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95620A-FB36-DAF4-CF9C-2A129D706287}"/>
              </a:ext>
            </a:extLst>
          </p:cNvPr>
          <p:cNvSpPr txBox="1"/>
          <p:nvPr/>
        </p:nvSpPr>
        <p:spPr>
          <a:xfrm>
            <a:off x="4105835" y="2554941"/>
            <a:ext cx="3980329" cy="353943"/>
          </a:xfrm>
          <a:prstGeom prst="rect">
            <a:avLst/>
          </a:prstGeom>
          <a:noFill/>
        </p:spPr>
        <p:txBody>
          <a:bodyPr wrap="square" rtlCol="0">
            <a:spAutoFit/>
          </a:bodyPr>
          <a:lstStyle/>
          <a:p>
            <a:pPr algn="ctr"/>
            <a:r>
              <a:rPr lang="es-ES_tradnl" sz="1700" dirty="0">
                <a:solidFill>
                  <a:schemeClr val="bg1"/>
                </a:solidFill>
                <a:latin typeface="Filson Pro Book" panose="02000000000000000000" pitchFamily="2" charset="77"/>
              </a:rPr>
              <a:t>AUDITORÍAS 2022</a:t>
            </a:r>
          </a:p>
        </p:txBody>
      </p:sp>
      <p:sp>
        <p:nvSpPr>
          <p:cNvPr id="5" name="TextBox 4">
            <a:extLst>
              <a:ext uri="{FF2B5EF4-FFF2-40B4-BE49-F238E27FC236}">
                <a16:creationId xmlns:a16="http://schemas.microsoft.com/office/drawing/2014/main" id="{38D64434-B3C5-BFD4-C56B-6B09C6115E3C}"/>
              </a:ext>
            </a:extLst>
          </p:cNvPr>
          <p:cNvSpPr txBox="1"/>
          <p:nvPr/>
        </p:nvSpPr>
        <p:spPr>
          <a:xfrm>
            <a:off x="0" y="3049285"/>
            <a:ext cx="12191999" cy="2185214"/>
          </a:xfrm>
          <a:prstGeom prst="rect">
            <a:avLst/>
          </a:prstGeom>
          <a:noFill/>
        </p:spPr>
        <p:txBody>
          <a:bodyPr wrap="square" rtlCol="0">
            <a:spAutoFit/>
          </a:bodyPr>
          <a:lstStyle/>
          <a:p>
            <a:pPr algn="ctr"/>
            <a:r>
              <a:rPr lang="es-ES_tradnl" sz="5000" b="1" dirty="0">
                <a:solidFill>
                  <a:schemeClr val="bg1"/>
                </a:solidFill>
                <a:effectLst>
                  <a:outerShdw dist="38100" dir="2700000" algn="tl" rotWithShape="0">
                    <a:srgbClr val="263238"/>
                  </a:outerShdw>
                </a:effectLst>
                <a:latin typeface="Filson Pro Bold" panose="02000000000000000000" pitchFamily="2" charset="77"/>
              </a:rPr>
              <a:t>PLAN SECTORIAL DE DESARROLLO RAMA JUDICIAL 2019-2022</a:t>
            </a:r>
          </a:p>
          <a:p>
            <a:pPr algn="ctr"/>
            <a:endParaRPr lang="es-ES_tradnl" sz="1200" b="1" dirty="0">
              <a:solidFill>
                <a:schemeClr val="bg1"/>
              </a:solidFill>
              <a:effectLst>
                <a:outerShdw dist="38100" dir="2700000" algn="tl" rotWithShape="0">
                  <a:srgbClr val="263238"/>
                </a:outerShdw>
              </a:effectLst>
              <a:latin typeface="Filson Pro Bold" panose="02000000000000000000" pitchFamily="2" charset="77"/>
            </a:endParaRPr>
          </a:p>
          <a:p>
            <a:pPr algn="ctr"/>
            <a:r>
              <a:rPr lang="es-ES_tradnl" sz="2400" b="1" i="1" dirty="0">
                <a:solidFill>
                  <a:schemeClr val="bg1"/>
                </a:solidFill>
                <a:effectLst>
                  <a:outerShdw dist="38100" dir="2700000" algn="tl" rotWithShape="0">
                    <a:srgbClr val="263238"/>
                  </a:outerShdw>
                </a:effectLst>
                <a:latin typeface="Filson Pro Bold" panose="02000000000000000000" pitchFamily="2" charset="77"/>
              </a:rPr>
              <a:t>“JUSTICIA MODERNA CON TRANSPARENCIA Y EQUIDAD”</a:t>
            </a:r>
          </a:p>
        </p:txBody>
      </p:sp>
      <p:sp>
        <p:nvSpPr>
          <p:cNvPr id="6" name="TextBox 5">
            <a:extLst>
              <a:ext uri="{FF2B5EF4-FFF2-40B4-BE49-F238E27FC236}">
                <a16:creationId xmlns:a16="http://schemas.microsoft.com/office/drawing/2014/main" id="{6D9BF524-09A3-3755-7FE8-E0BFC3005A25}"/>
              </a:ext>
            </a:extLst>
          </p:cNvPr>
          <p:cNvSpPr txBox="1"/>
          <p:nvPr/>
        </p:nvSpPr>
        <p:spPr>
          <a:xfrm>
            <a:off x="2720787" y="5661211"/>
            <a:ext cx="2286000" cy="276999"/>
          </a:xfrm>
          <a:prstGeom prst="rect">
            <a:avLst/>
          </a:prstGeom>
          <a:noFill/>
        </p:spPr>
        <p:txBody>
          <a:bodyPr wrap="square" rtlCol="0">
            <a:spAutoFit/>
          </a:bodyPr>
          <a:lstStyle/>
          <a:p>
            <a:r>
              <a:rPr lang="es-ES_tradnl" sz="1200" b="1" dirty="0">
                <a:solidFill>
                  <a:srgbClr val="002A41"/>
                </a:solidFill>
                <a:latin typeface="Montserrat" pitchFamily="2" charset="77"/>
              </a:rPr>
              <a:t>Fecha: 01/08/2022</a:t>
            </a:r>
          </a:p>
        </p:txBody>
      </p:sp>
      <p:sp>
        <p:nvSpPr>
          <p:cNvPr id="7" name="TextBox 6">
            <a:extLst>
              <a:ext uri="{FF2B5EF4-FFF2-40B4-BE49-F238E27FC236}">
                <a16:creationId xmlns:a16="http://schemas.microsoft.com/office/drawing/2014/main" id="{6153E0BC-46F3-E2F2-91F8-1769BD5626D6}"/>
              </a:ext>
            </a:extLst>
          </p:cNvPr>
          <p:cNvSpPr txBox="1"/>
          <p:nvPr/>
        </p:nvSpPr>
        <p:spPr>
          <a:xfrm>
            <a:off x="4952999" y="5661209"/>
            <a:ext cx="2286000" cy="276999"/>
          </a:xfrm>
          <a:prstGeom prst="rect">
            <a:avLst/>
          </a:prstGeom>
          <a:noFill/>
        </p:spPr>
        <p:txBody>
          <a:bodyPr wrap="square" rtlCol="0">
            <a:spAutoFit/>
          </a:bodyPr>
          <a:lstStyle/>
          <a:p>
            <a:r>
              <a:rPr lang="es-ES_tradnl" sz="1200" b="1" dirty="0">
                <a:solidFill>
                  <a:srgbClr val="002A41"/>
                </a:solidFill>
                <a:latin typeface="Montserrat" pitchFamily="2" charset="77"/>
              </a:rPr>
              <a:t>Hora: 8:00 am – 12:00 m</a:t>
            </a:r>
          </a:p>
        </p:txBody>
      </p:sp>
      <p:sp>
        <p:nvSpPr>
          <p:cNvPr id="8" name="TextBox 7">
            <a:extLst>
              <a:ext uri="{FF2B5EF4-FFF2-40B4-BE49-F238E27FC236}">
                <a16:creationId xmlns:a16="http://schemas.microsoft.com/office/drawing/2014/main" id="{FECC2001-16C2-D02E-79F5-8F0969DDDA0A}"/>
              </a:ext>
            </a:extLst>
          </p:cNvPr>
          <p:cNvSpPr txBox="1"/>
          <p:nvPr/>
        </p:nvSpPr>
        <p:spPr>
          <a:xfrm>
            <a:off x="7893423" y="5661209"/>
            <a:ext cx="2286000" cy="276999"/>
          </a:xfrm>
          <a:prstGeom prst="rect">
            <a:avLst/>
          </a:prstGeom>
          <a:noFill/>
        </p:spPr>
        <p:txBody>
          <a:bodyPr wrap="square" rtlCol="0">
            <a:spAutoFit/>
          </a:bodyPr>
          <a:lstStyle/>
          <a:p>
            <a:r>
              <a:rPr lang="es-ES_tradnl" sz="1200" b="1" dirty="0">
                <a:solidFill>
                  <a:srgbClr val="002A41"/>
                </a:solidFill>
                <a:latin typeface="Montserrat" pitchFamily="2" charset="77"/>
              </a:rPr>
              <a:t>CICLO: 2022</a:t>
            </a:r>
          </a:p>
        </p:txBody>
      </p:sp>
    </p:spTree>
    <p:extLst>
      <p:ext uri="{BB962C8B-B14F-4D97-AF65-F5344CB8AC3E}">
        <p14:creationId xmlns:p14="http://schemas.microsoft.com/office/powerpoint/2010/main" val="2610687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5C479C1E-EEB7-3D46-BED3-DE0A1CAD8A52}"/>
              </a:ext>
            </a:extLst>
          </p:cNvPr>
          <p:cNvSpPr txBox="1"/>
          <p:nvPr/>
        </p:nvSpPr>
        <p:spPr>
          <a:xfrm>
            <a:off x="1332907" y="1430563"/>
            <a:ext cx="10022172" cy="523220"/>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PLATAFORMA ESTRATÉGICA</a:t>
            </a:r>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496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58" name="Rectangle 57">
            <a:extLst>
              <a:ext uri="{FF2B5EF4-FFF2-40B4-BE49-F238E27FC236}">
                <a16:creationId xmlns:a16="http://schemas.microsoft.com/office/drawing/2014/main" id="{4E9A00FC-CF20-9040-ADD8-53CE1E0AB2C3}"/>
              </a:ext>
            </a:extLst>
          </p:cNvPr>
          <p:cNvSpPr/>
          <p:nvPr/>
        </p:nvSpPr>
        <p:spPr>
          <a:xfrm>
            <a:off x="0" y="236268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1" y="2363797"/>
            <a:ext cx="1907646"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0" name="Picture 59">
            <a:extLst>
              <a:ext uri="{FF2B5EF4-FFF2-40B4-BE49-F238E27FC236}">
                <a16:creationId xmlns:a16="http://schemas.microsoft.com/office/drawing/2014/main" id="{303BD535-FDA7-AC4D-82C4-E85A25DC123B}"/>
              </a:ext>
            </a:extLst>
          </p:cNvPr>
          <p:cNvPicPr>
            <a:picLocks noChangeAspect="1"/>
          </p:cNvPicPr>
          <p:nvPr/>
        </p:nvPicPr>
        <p:blipFill rotWithShape="1">
          <a:blip r:embed="rId3"/>
          <a:srcRect/>
          <a:stretch/>
        </p:blipFill>
        <p:spPr>
          <a:xfrm>
            <a:off x="1579279" y="3224129"/>
            <a:ext cx="169433" cy="669448"/>
          </a:xfrm>
          <a:prstGeom prst="rect">
            <a:avLst/>
          </a:prstGeom>
        </p:spPr>
      </p:pic>
      <p:sp>
        <p:nvSpPr>
          <p:cNvPr id="61" name="TextBox 60">
            <a:extLst>
              <a:ext uri="{FF2B5EF4-FFF2-40B4-BE49-F238E27FC236}">
                <a16:creationId xmlns:a16="http://schemas.microsoft.com/office/drawing/2014/main" id="{58C20ECE-5A79-434F-8546-A88AB2674772}"/>
              </a:ext>
            </a:extLst>
          </p:cNvPr>
          <p:cNvSpPr txBox="1"/>
          <p:nvPr/>
        </p:nvSpPr>
        <p:spPr>
          <a:xfrm>
            <a:off x="191887" y="2273357"/>
            <a:ext cx="1960470" cy="400110"/>
          </a:xfrm>
          <a:prstGeom prst="rect">
            <a:avLst/>
          </a:prstGeom>
          <a:noFill/>
        </p:spPr>
        <p:txBody>
          <a:bodyPr wrap="square" rtlCol="0">
            <a:spAutoFit/>
          </a:bodyPr>
          <a:lstStyle/>
          <a:p>
            <a:r>
              <a:rPr lang="es-ES_tradnl" sz="2000" b="1" dirty="0">
                <a:solidFill>
                  <a:schemeClr val="bg1"/>
                </a:solidFill>
                <a:latin typeface="Gotham Medium" panose="02000604030000020004" pitchFamily="2" charset="0"/>
              </a:rPr>
              <a:t>2.4. / VALORES</a:t>
            </a:r>
          </a:p>
        </p:txBody>
      </p:sp>
      <p:sp>
        <p:nvSpPr>
          <p:cNvPr id="156" name="Rectangle 155">
            <a:extLst>
              <a:ext uri="{FF2B5EF4-FFF2-40B4-BE49-F238E27FC236}">
                <a16:creationId xmlns:a16="http://schemas.microsoft.com/office/drawing/2014/main" id="{7CFE619B-5ED8-604E-B1AE-53990EE77E7C}"/>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7" name="Rectangle 156">
            <a:extLst>
              <a:ext uri="{FF2B5EF4-FFF2-40B4-BE49-F238E27FC236}">
                <a16:creationId xmlns:a16="http://schemas.microsoft.com/office/drawing/2014/main" id="{09FF5893-E7AB-3943-A593-CC89ACCD5DC7}"/>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aphicFrame>
        <p:nvGraphicFramePr>
          <p:cNvPr id="29" name="Table 21">
            <a:extLst>
              <a:ext uri="{FF2B5EF4-FFF2-40B4-BE49-F238E27FC236}">
                <a16:creationId xmlns:a16="http://schemas.microsoft.com/office/drawing/2014/main" id="{02FC5454-D8C7-5A49-BE75-55A9B44C52EE}"/>
              </a:ext>
            </a:extLst>
          </p:cNvPr>
          <p:cNvGraphicFramePr>
            <a:graphicFrameLocks noGrp="1"/>
          </p:cNvGraphicFramePr>
          <p:nvPr>
            <p:extLst>
              <p:ext uri="{D42A27DB-BD31-4B8C-83A1-F6EECF244321}">
                <p14:modId xmlns:p14="http://schemas.microsoft.com/office/powerpoint/2010/main" val="364410380"/>
              </p:ext>
            </p:extLst>
          </p:nvPr>
        </p:nvGraphicFramePr>
        <p:xfrm>
          <a:off x="569147" y="3110398"/>
          <a:ext cx="10800000" cy="3546240"/>
        </p:xfrm>
        <a:graphic>
          <a:graphicData uri="http://schemas.openxmlformats.org/drawingml/2006/table">
            <a:tbl>
              <a:tblPr firstRow="1" bandRow="1">
                <a:tableStyleId>{5C22544A-7EE6-4342-B048-85BDC9FD1C3A}</a:tableStyleId>
              </a:tblPr>
              <a:tblGrid>
                <a:gridCol w="1646025">
                  <a:extLst>
                    <a:ext uri="{9D8B030D-6E8A-4147-A177-3AD203B41FA5}">
                      <a16:colId xmlns:a16="http://schemas.microsoft.com/office/drawing/2014/main" val="258485860"/>
                    </a:ext>
                  </a:extLst>
                </a:gridCol>
                <a:gridCol w="9153975">
                  <a:extLst>
                    <a:ext uri="{9D8B030D-6E8A-4147-A177-3AD203B41FA5}">
                      <a16:colId xmlns:a16="http://schemas.microsoft.com/office/drawing/2014/main" val="34344762"/>
                    </a:ext>
                  </a:extLst>
                </a:gridCol>
              </a:tblGrid>
              <a:tr h="288000">
                <a:tc>
                  <a:txBody>
                    <a:bodyPr/>
                    <a:lstStyle/>
                    <a:p>
                      <a:pPr algn="ctr"/>
                      <a:r>
                        <a:rPr lang="es-ES_tradnl" sz="2000" b="1" dirty="0">
                          <a:solidFill>
                            <a:srgbClr val="003D58"/>
                          </a:solidFill>
                          <a:latin typeface="Gotham Medium" panose="02000604030000020004" pitchFamily="2" charset="0"/>
                        </a:rPr>
                        <a:t>Principio</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algn="ctr" defTabSz="914400" rtl="0" eaLnBrk="1" latinLnBrk="0" hangingPunct="1"/>
                      <a:r>
                        <a:rPr lang="es-ES_tradnl" sz="2000" b="1" kern="1200" dirty="0">
                          <a:solidFill>
                            <a:srgbClr val="003D58"/>
                          </a:solidFill>
                          <a:latin typeface="Gotham Medium" panose="02000604030000020004" pitchFamily="2" charset="0"/>
                          <a:ea typeface="+mn-ea"/>
                          <a:cs typeface="+mn-cs"/>
                        </a:rPr>
                        <a:t>Definición</a:t>
                      </a:r>
                    </a:p>
                  </a:txBody>
                  <a:tcPr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195539906"/>
                  </a:ext>
                </a:extLst>
              </a:tr>
              <a:tr h="288000">
                <a:tc>
                  <a:txBody>
                    <a:bodyPr/>
                    <a:lstStyle/>
                    <a:p>
                      <a:pPr algn="ctr"/>
                      <a:r>
                        <a:rPr lang="es-ES_tradnl" sz="1500" dirty="0">
                          <a:solidFill>
                            <a:srgbClr val="00AEEF"/>
                          </a:solidFill>
                          <a:latin typeface="Gotham Medium" panose="02000604030000020004" pitchFamily="2" charset="0"/>
                        </a:rPr>
                        <a:t>Diligencia y Compromiso</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algn="just">
                        <a:spcAft>
                          <a:spcPts val="0"/>
                        </a:spcAft>
                      </a:pPr>
                      <a:r>
                        <a:rPr lang="es-ES_tradnl" sz="1500" dirty="0">
                          <a:solidFill>
                            <a:srgbClr val="6D6E71"/>
                          </a:solidFill>
                          <a:latin typeface="Gotham Medium" panose="02000604030000020004" pitchFamily="2" charset="0"/>
                        </a:rPr>
                        <a:t>Actuamos de manera pronta y responsable para brindar una acertada y adecuada prestación del servicio de justicia, cumpliendo a cabalidad las funciones, actividades y tareas requeridas de acuerdo con los procedimientos establecidos.</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734700207"/>
                  </a:ext>
                </a:extLst>
              </a:tr>
              <a:tr h="288000">
                <a:tc>
                  <a:txBody>
                    <a:bodyPr/>
                    <a:lstStyle/>
                    <a:p>
                      <a:pPr marL="0" algn="ctr" defTabSz="914400" rtl="0" eaLnBrk="1" latinLnBrk="0" hangingPunct="1"/>
                      <a:r>
                        <a:rPr lang="es-ES_tradnl" sz="1500" kern="1200" dirty="0">
                          <a:solidFill>
                            <a:srgbClr val="00AEEF"/>
                          </a:solidFill>
                          <a:latin typeface="Gotham Medium" panose="02000604030000020004" pitchFamily="2" charset="0"/>
                          <a:ea typeface="+mn-ea"/>
                          <a:cs typeface="+mn-cs"/>
                        </a:rPr>
                        <a:t>Transparencia e Integridad</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500" kern="1200" dirty="0">
                          <a:solidFill>
                            <a:srgbClr val="6D6E71"/>
                          </a:solidFill>
                          <a:latin typeface="Gotham Medium" panose="02000604030000020004" pitchFamily="2" charset="0"/>
                          <a:ea typeface="+mn-ea"/>
                          <a:cs typeface="+mn-cs"/>
                        </a:rPr>
                        <a:t>Actuamos con claridad y de acuerdo con el conjunto de reglas definidas por la Ley. Rendimos cuentas y brindamos información del servicio de justicia a cualquier persona interesada.</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3814214244"/>
                  </a:ext>
                </a:extLst>
              </a:tr>
              <a:tr h="28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500" kern="1200" dirty="0">
                          <a:solidFill>
                            <a:srgbClr val="00AEEF"/>
                          </a:solidFill>
                          <a:latin typeface="Gotham Medium" panose="02000604030000020004" pitchFamily="2" charset="0"/>
                          <a:ea typeface="+mn-ea"/>
                          <a:cs typeface="+mn-cs"/>
                        </a:rPr>
                        <a:t>Cultura de Servicio</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500" kern="1200" dirty="0">
                          <a:solidFill>
                            <a:srgbClr val="6D6E71"/>
                          </a:solidFill>
                          <a:latin typeface="Gotham Medium" panose="02000604030000020004" pitchFamily="2" charset="0"/>
                          <a:ea typeface="+mn-ea"/>
                          <a:cs typeface="+mn-cs"/>
                        </a:rPr>
                        <a:t>Nos caracterizamos por nuestra vocación y disposición de servicio, atendiendo con dignidad, respeto y efectividad a todos los que requieran de nuestra atención.</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639967562"/>
                  </a:ext>
                </a:extLst>
              </a:tr>
              <a:tr h="28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500" kern="1200" dirty="0">
                          <a:solidFill>
                            <a:srgbClr val="00AEEF"/>
                          </a:solidFill>
                          <a:latin typeface="Gotham Medium" panose="02000604030000020004" pitchFamily="2" charset="0"/>
                          <a:ea typeface="+mn-ea"/>
                          <a:cs typeface="+mn-cs"/>
                        </a:rPr>
                        <a:t>Colaboración y trabajo en equipo</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500" kern="1200" dirty="0">
                          <a:solidFill>
                            <a:srgbClr val="6D6E71"/>
                          </a:solidFill>
                          <a:latin typeface="Gotham Medium" panose="02000604030000020004" pitchFamily="2" charset="0"/>
                          <a:ea typeface="+mn-ea"/>
                          <a:cs typeface="+mn-cs"/>
                        </a:rPr>
                        <a:t>Cooperamos con todos los compañeros servidores judiciales y propendemos por trabajar en equipo, en forma armónica y coordinada con las diferentes instituciones, para prestarle un servicio de excelencia al usuario de la Rama.</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848475762"/>
                  </a:ext>
                </a:extLst>
              </a:tr>
            </a:tbl>
          </a:graphicData>
        </a:graphic>
      </p:graphicFrame>
      <p:sp>
        <p:nvSpPr>
          <p:cNvPr id="33" name="Rectangle 32">
            <a:extLst>
              <a:ext uri="{FF2B5EF4-FFF2-40B4-BE49-F238E27FC236}">
                <a16:creationId xmlns:a16="http://schemas.microsoft.com/office/drawing/2014/main" id="{ADE098D0-0427-AB48-83F3-0D73D21F9CDD}"/>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4" name="Rectangle 33">
            <a:extLst>
              <a:ext uri="{FF2B5EF4-FFF2-40B4-BE49-F238E27FC236}">
                <a16:creationId xmlns:a16="http://schemas.microsoft.com/office/drawing/2014/main" id="{AA5FE945-1EFE-EB46-B585-DC4D9A8BC94E}"/>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2432C437-E7E3-1249-838B-F9A39B1CF8A8}"/>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sp>
        <p:nvSpPr>
          <p:cNvPr id="2" name="Rectangle 1">
            <a:extLst>
              <a:ext uri="{FF2B5EF4-FFF2-40B4-BE49-F238E27FC236}">
                <a16:creationId xmlns:a16="http://schemas.microsoft.com/office/drawing/2014/main" id="{B29934C3-B21C-DC44-A906-2D913CA50DF5}"/>
              </a:ext>
            </a:extLst>
          </p:cNvPr>
          <p:cNvSpPr/>
          <p:nvPr/>
        </p:nvSpPr>
        <p:spPr>
          <a:xfrm>
            <a:off x="1907614" y="2608876"/>
            <a:ext cx="9191120" cy="415498"/>
          </a:xfrm>
          <a:prstGeom prst="rect">
            <a:avLst/>
          </a:prstGeom>
        </p:spPr>
        <p:txBody>
          <a:bodyPr wrap="square">
            <a:spAutoFit/>
          </a:bodyPr>
          <a:lstStyle/>
          <a:p>
            <a:pPr algn="just" fontAlgn="base">
              <a:spcAft>
                <a:spcPts val="0"/>
              </a:spcAft>
            </a:pPr>
            <a:r>
              <a:rPr lang="es-CO" sz="2100" dirty="0">
                <a:solidFill>
                  <a:srgbClr val="2D2D2D"/>
                </a:solidFill>
                <a:latin typeface="Gotham Book" panose="02000604040000020004" pitchFamily="2" charset="0"/>
                <a:ea typeface="Times New Roman" panose="02020603050405020304" pitchFamily="18" charset="0"/>
              </a:rPr>
              <a:t>Son valores de la Rama Judicial para construir la visión de futuro deseada:</a:t>
            </a:r>
          </a:p>
        </p:txBody>
      </p:sp>
    </p:spTree>
    <p:extLst>
      <p:ext uri="{BB962C8B-B14F-4D97-AF65-F5344CB8AC3E}">
        <p14:creationId xmlns:p14="http://schemas.microsoft.com/office/powerpoint/2010/main" val="362122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5C479C1E-EEB7-3D46-BED3-DE0A1CAD8A52}"/>
              </a:ext>
            </a:extLst>
          </p:cNvPr>
          <p:cNvSpPr txBox="1"/>
          <p:nvPr/>
        </p:nvSpPr>
        <p:spPr>
          <a:xfrm>
            <a:off x="1332907" y="1430563"/>
            <a:ext cx="10022172" cy="523220"/>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PLATAFORMA ESTRATÉGICA</a:t>
            </a:r>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496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58" name="Rectangle 57">
            <a:extLst>
              <a:ext uri="{FF2B5EF4-FFF2-40B4-BE49-F238E27FC236}">
                <a16:creationId xmlns:a16="http://schemas.microsoft.com/office/drawing/2014/main" id="{4E9A00FC-CF20-9040-ADD8-53CE1E0AB2C3}"/>
              </a:ext>
            </a:extLst>
          </p:cNvPr>
          <p:cNvSpPr/>
          <p:nvPr/>
        </p:nvSpPr>
        <p:spPr>
          <a:xfrm>
            <a:off x="0"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1" y="2771761"/>
            <a:ext cx="3652039"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0" name="Picture 59">
            <a:extLst>
              <a:ext uri="{FF2B5EF4-FFF2-40B4-BE49-F238E27FC236}">
                <a16:creationId xmlns:a16="http://schemas.microsoft.com/office/drawing/2014/main" id="{303BD535-FDA7-AC4D-82C4-E85A25DC123B}"/>
              </a:ext>
            </a:extLst>
          </p:cNvPr>
          <p:cNvPicPr>
            <a:picLocks noChangeAspect="1"/>
          </p:cNvPicPr>
          <p:nvPr/>
        </p:nvPicPr>
        <p:blipFill rotWithShape="1">
          <a:blip r:embed="rId3"/>
          <a:srcRect/>
          <a:stretch/>
        </p:blipFill>
        <p:spPr>
          <a:xfrm>
            <a:off x="1579279" y="3224129"/>
            <a:ext cx="169433" cy="669448"/>
          </a:xfrm>
          <a:prstGeom prst="rect">
            <a:avLst/>
          </a:prstGeom>
        </p:spPr>
      </p:pic>
      <p:sp>
        <p:nvSpPr>
          <p:cNvPr id="61" name="TextBox 60">
            <a:extLst>
              <a:ext uri="{FF2B5EF4-FFF2-40B4-BE49-F238E27FC236}">
                <a16:creationId xmlns:a16="http://schemas.microsoft.com/office/drawing/2014/main" id="{58C20ECE-5A79-434F-8546-A88AB2674772}"/>
              </a:ext>
            </a:extLst>
          </p:cNvPr>
          <p:cNvSpPr txBox="1"/>
          <p:nvPr/>
        </p:nvSpPr>
        <p:spPr>
          <a:xfrm>
            <a:off x="205955" y="2681322"/>
            <a:ext cx="4270773" cy="707886"/>
          </a:xfrm>
          <a:prstGeom prst="rect">
            <a:avLst/>
          </a:prstGeom>
          <a:noFill/>
        </p:spPr>
        <p:txBody>
          <a:bodyPr wrap="square" rtlCol="0">
            <a:spAutoFit/>
          </a:bodyPr>
          <a:lstStyle/>
          <a:p>
            <a:r>
              <a:rPr lang="es-ES_tradnl" sz="2000" b="1" dirty="0">
                <a:solidFill>
                  <a:schemeClr val="bg1"/>
                </a:solidFill>
                <a:latin typeface="Gotham Medium" panose="02000604030000020004" pitchFamily="2" charset="0"/>
              </a:rPr>
              <a:t>2.5. / OBJETIVOS ESTRATÉGICOS</a:t>
            </a:r>
          </a:p>
          <a:p>
            <a:endParaRPr lang="es-ES_tradnl" sz="2000" b="1" dirty="0">
              <a:solidFill>
                <a:schemeClr val="bg1"/>
              </a:solidFill>
              <a:latin typeface="Gotham Medium" panose="02000604030000020004" pitchFamily="2" charset="0"/>
            </a:endParaRPr>
          </a:p>
        </p:txBody>
      </p:sp>
      <p:sp>
        <p:nvSpPr>
          <p:cNvPr id="156" name="Rectangle 155">
            <a:extLst>
              <a:ext uri="{FF2B5EF4-FFF2-40B4-BE49-F238E27FC236}">
                <a16:creationId xmlns:a16="http://schemas.microsoft.com/office/drawing/2014/main" id="{7CFE619B-5ED8-604E-B1AE-53990EE77E7C}"/>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7" name="Rectangle 156">
            <a:extLst>
              <a:ext uri="{FF2B5EF4-FFF2-40B4-BE49-F238E27FC236}">
                <a16:creationId xmlns:a16="http://schemas.microsoft.com/office/drawing/2014/main" id="{09FF5893-E7AB-3943-A593-CC89ACCD5DC7}"/>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6" name="Rectangle 15">
            <a:extLst>
              <a:ext uri="{FF2B5EF4-FFF2-40B4-BE49-F238E27FC236}">
                <a16:creationId xmlns:a16="http://schemas.microsoft.com/office/drawing/2014/main" id="{3DCF30CA-2408-0D4F-ABF6-09A6ED8965E1}"/>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 name="Rectangle 16">
            <a:extLst>
              <a:ext uri="{FF2B5EF4-FFF2-40B4-BE49-F238E27FC236}">
                <a16:creationId xmlns:a16="http://schemas.microsoft.com/office/drawing/2014/main" id="{9BB6DD7A-4EDC-DF41-B0F8-54F4B1A9F491}"/>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8" name="TextBox 17">
            <a:extLst>
              <a:ext uri="{FF2B5EF4-FFF2-40B4-BE49-F238E27FC236}">
                <a16:creationId xmlns:a16="http://schemas.microsoft.com/office/drawing/2014/main" id="{132D21ED-2FE2-A74A-BF66-13D7035129C2}"/>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sp>
        <p:nvSpPr>
          <p:cNvPr id="21" name="Rectangle 20">
            <a:extLst>
              <a:ext uri="{FF2B5EF4-FFF2-40B4-BE49-F238E27FC236}">
                <a16:creationId xmlns:a16="http://schemas.microsoft.com/office/drawing/2014/main" id="{C38C718C-088F-2641-90F8-33136ED2BD9F}"/>
              </a:ext>
            </a:extLst>
          </p:cNvPr>
          <p:cNvSpPr/>
          <p:nvPr/>
        </p:nvSpPr>
        <p:spPr>
          <a:xfrm>
            <a:off x="829994" y="3611555"/>
            <a:ext cx="4111436" cy="2431435"/>
          </a:xfrm>
          <a:prstGeom prst="rect">
            <a:avLst/>
          </a:prstGeom>
        </p:spPr>
        <p:txBody>
          <a:bodyPr wrap="square">
            <a:spAutoFit/>
          </a:bodyPr>
          <a:lstStyle/>
          <a:p>
            <a:pPr algn="just"/>
            <a:r>
              <a:rPr lang="es-CO" sz="1900" dirty="0">
                <a:latin typeface="Gotham Medium" panose="02000604030000020004" pitchFamily="2" charset="0"/>
              </a:rPr>
              <a:t>Los objetivos estratégicos del Plan orientan en forma clara el desarrollo de los proyectos y acciones de los servidores de la Rama.  En torno a los objetivos se deben definir métricas que permitan realizar el seguimiento y evaluación del impacto del Plan al final del cuatrienio. </a:t>
            </a:r>
          </a:p>
        </p:txBody>
      </p:sp>
      <p:pic>
        <p:nvPicPr>
          <p:cNvPr id="6" name="Picture 5" descr="Diagram&#10;&#10;Description automatically generated">
            <a:extLst>
              <a:ext uri="{FF2B5EF4-FFF2-40B4-BE49-F238E27FC236}">
                <a16:creationId xmlns:a16="http://schemas.microsoft.com/office/drawing/2014/main" id="{877E7A5C-B6BD-0B49-B283-D2965E3983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5902" y="1304096"/>
            <a:ext cx="5232400" cy="5105400"/>
          </a:xfrm>
          <a:prstGeom prst="rect">
            <a:avLst/>
          </a:prstGeom>
        </p:spPr>
      </p:pic>
    </p:spTree>
    <p:extLst>
      <p:ext uri="{BB962C8B-B14F-4D97-AF65-F5344CB8AC3E}">
        <p14:creationId xmlns:p14="http://schemas.microsoft.com/office/powerpoint/2010/main" val="2252700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3CF16A38-CE8B-B84C-A9E9-687C8134D84F}"/>
              </a:ext>
            </a:extLst>
          </p:cNvPr>
          <p:cNvSpPr/>
          <p:nvPr/>
        </p:nvSpPr>
        <p:spPr>
          <a:xfrm>
            <a:off x="244709" y="2130968"/>
            <a:ext cx="11059290" cy="289218"/>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096799"/>
            <a:ext cx="11116154" cy="400110"/>
          </a:xfrm>
          <a:prstGeom prst="rect">
            <a:avLst/>
          </a:prstGeom>
          <a:noFill/>
        </p:spPr>
        <p:txBody>
          <a:bodyPr wrap="square" rtlCol="0">
            <a:spAutoFit/>
          </a:bodyPr>
          <a:lstStyle/>
          <a:p>
            <a:r>
              <a:rPr lang="es-ES_tradnl" sz="2000" b="1" dirty="0">
                <a:solidFill>
                  <a:schemeClr val="bg1"/>
                </a:solidFill>
                <a:latin typeface="Gotham Medium" panose="02000604030000020004" pitchFamily="2" charset="0"/>
              </a:rPr>
              <a:t>3.1. / FORMULACIÓN DE LOS PILARES ESTRATÉGICOS DEL PLAN SECTORIAL DE DESARROLLO 2019-2022</a:t>
            </a:r>
          </a:p>
        </p:txBody>
      </p:sp>
      <p:sp>
        <p:nvSpPr>
          <p:cNvPr id="56" name="TextBox 55">
            <a:extLst>
              <a:ext uri="{FF2B5EF4-FFF2-40B4-BE49-F238E27FC236}">
                <a16:creationId xmlns:a16="http://schemas.microsoft.com/office/drawing/2014/main" id="{5C479C1E-EEB7-3D46-BED3-DE0A1CAD8A52}"/>
              </a:ext>
            </a:extLst>
          </p:cNvPr>
          <p:cNvSpPr txBox="1"/>
          <p:nvPr/>
        </p:nvSpPr>
        <p:spPr>
          <a:xfrm>
            <a:off x="1332907" y="1111904"/>
            <a:ext cx="10022172" cy="1200329"/>
          </a:xfrm>
          <a:prstGeom prst="rect">
            <a:avLst/>
          </a:prstGeom>
          <a:noFill/>
        </p:spPr>
        <p:txBody>
          <a:bodyPr wrap="square" rtlCol="0">
            <a:spAutoFit/>
          </a:bodyPr>
          <a:lstStyle/>
          <a:p>
            <a:pPr algn="just"/>
            <a:r>
              <a:rPr lang="es-ES_tradnl" sz="2400" b="1" dirty="0">
                <a:solidFill>
                  <a:srgbClr val="00AEEF"/>
                </a:solidFill>
                <a:latin typeface="Filson Pro Book" panose="02000000000000000000" pitchFamily="2" charset="77"/>
              </a:rPr>
              <a:t>PILARES ESTRATÉGICOS PLAN SECTORIAL DE </a:t>
            </a:r>
          </a:p>
          <a:p>
            <a:pPr algn="just"/>
            <a:r>
              <a:rPr lang="es-ES_tradnl" sz="2400" b="1" dirty="0">
                <a:solidFill>
                  <a:srgbClr val="00AEEF"/>
                </a:solidFill>
                <a:latin typeface="Filson Pro Book" panose="02000000000000000000" pitchFamily="2" charset="77"/>
              </a:rPr>
              <a:t>DESARROLLO (PSD) 2019 - 2022</a:t>
            </a:r>
          </a:p>
          <a:p>
            <a:pPr algn="just"/>
            <a:endParaRPr lang="es-ES_tradnl" sz="2400" b="1" dirty="0">
              <a:solidFill>
                <a:srgbClr val="00AEEF"/>
              </a:solidFill>
              <a:latin typeface="Filson Pro Book" panose="02000000000000000000" pitchFamily="2" charset="77"/>
            </a:endParaRPr>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396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58" name="Rectangle 57">
            <a:extLst>
              <a:ext uri="{FF2B5EF4-FFF2-40B4-BE49-F238E27FC236}">
                <a16:creationId xmlns:a16="http://schemas.microsoft.com/office/drawing/2014/main" id="{4E9A00FC-CF20-9040-ADD8-53CE1E0AB2C3}"/>
              </a:ext>
            </a:extLst>
          </p:cNvPr>
          <p:cNvSpPr/>
          <p:nvPr/>
        </p:nvSpPr>
        <p:spPr>
          <a:xfrm>
            <a:off x="0" y="2129852"/>
            <a:ext cx="256598" cy="29056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156" name="Rectangle 155">
            <a:extLst>
              <a:ext uri="{FF2B5EF4-FFF2-40B4-BE49-F238E27FC236}">
                <a16:creationId xmlns:a16="http://schemas.microsoft.com/office/drawing/2014/main" id="{7CFE619B-5ED8-604E-B1AE-53990EE77E7C}"/>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7" name="Rectangle 156">
            <a:extLst>
              <a:ext uri="{FF2B5EF4-FFF2-40B4-BE49-F238E27FC236}">
                <a16:creationId xmlns:a16="http://schemas.microsoft.com/office/drawing/2014/main" id="{09FF5893-E7AB-3943-A593-CC89ACCD5DC7}"/>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3" name="Rectangle 32">
            <a:extLst>
              <a:ext uri="{FF2B5EF4-FFF2-40B4-BE49-F238E27FC236}">
                <a16:creationId xmlns:a16="http://schemas.microsoft.com/office/drawing/2014/main" id="{ADE098D0-0427-AB48-83F3-0D73D21F9CDD}"/>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4" name="Rectangle 33">
            <a:extLst>
              <a:ext uri="{FF2B5EF4-FFF2-40B4-BE49-F238E27FC236}">
                <a16:creationId xmlns:a16="http://schemas.microsoft.com/office/drawing/2014/main" id="{AA5FE945-1EFE-EB46-B585-DC4D9A8BC94E}"/>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2432C437-E7E3-1249-838B-F9A39B1CF8A8}"/>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cxnSp>
        <p:nvCxnSpPr>
          <p:cNvPr id="16" name="Straight Connector 15">
            <a:extLst>
              <a:ext uri="{FF2B5EF4-FFF2-40B4-BE49-F238E27FC236}">
                <a16:creationId xmlns:a16="http://schemas.microsoft.com/office/drawing/2014/main" id="{C092AD16-57AA-094C-BD3D-4156C26A8A0A}"/>
              </a:ext>
            </a:extLst>
          </p:cNvPr>
          <p:cNvCxnSpPr>
            <a:cxnSpLocks/>
          </p:cNvCxnSpPr>
          <p:nvPr/>
        </p:nvCxnSpPr>
        <p:spPr>
          <a:xfrm>
            <a:off x="1421601" y="1512731"/>
            <a:ext cx="684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59D49F2-F0DA-6B46-B070-62E9A60ADDB2}"/>
              </a:ext>
            </a:extLst>
          </p:cNvPr>
          <p:cNvSpPr txBox="1"/>
          <p:nvPr/>
        </p:nvSpPr>
        <p:spPr>
          <a:xfrm>
            <a:off x="1164090" y="2532604"/>
            <a:ext cx="10028071" cy="1938992"/>
          </a:xfrm>
          <a:prstGeom prst="rect">
            <a:avLst/>
          </a:prstGeom>
          <a:noFill/>
        </p:spPr>
        <p:txBody>
          <a:bodyPr wrap="square" rtlCol="0">
            <a:spAutoFit/>
          </a:bodyPr>
          <a:lstStyle/>
          <a:p>
            <a:pPr algn="just"/>
            <a:r>
              <a:rPr lang="en-US" sz="1500" dirty="0">
                <a:latin typeface="Gotham Medium" panose="02000604030000020004" pitchFamily="2" charset="0"/>
              </a:rPr>
              <a:t>Como parte del proceso de planeación estratégica de la Rama Judicial se ajustaron y definieron los siguientes pilares estratégicos que en su conjunto propenden por el logro de los objetivos estratégicos planteados. En otras palabras, corresponde a la definición de las orientaciones o directrices que regirán el destino de la Rama, a fin de alcanzar los objetivos propuestos y la visión de futuro que nos hemos planteado.</a:t>
            </a:r>
          </a:p>
          <a:p>
            <a:pPr algn="just"/>
            <a:endParaRPr lang="en-US" sz="1500" dirty="0">
              <a:latin typeface="Gotham Medium" panose="02000604030000020004" pitchFamily="2" charset="0"/>
            </a:endParaRPr>
          </a:p>
          <a:p>
            <a:pPr algn="just"/>
            <a:r>
              <a:rPr lang="en-US" sz="1500" dirty="0">
                <a:latin typeface="Gotham Medium" panose="02000604030000020004" pitchFamily="2" charset="0"/>
              </a:rPr>
              <a:t>Se han definido siete grandes pilares estratégicos que orientarán el quehacer de los programas, proyectos y actividades a desarrollar durante los próximos cuatro años en la Rama Judicial:</a:t>
            </a:r>
          </a:p>
          <a:p>
            <a:pPr algn="just"/>
            <a:endParaRPr lang="en-US" sz="1500" dirty="0" err="1">
              <a:latin typeface="Gotham Medium" panose="02000604030000020004" pitchFamily="2" charset="0"/>
            </a:endParaRPr>
          </a:p>
        </p:txBody>
      </p:sp>
      <p:cxnSp>
        <p:nvCxnSpPr>
          <p:cNvPr id="18" name="Straight Connector 17">
            <a:extLst>
              <a:ext uri="{FF2B5EF4-FFF2-40B4-BE49-F238E27FC236}">
                <a16:creationId xmlns:a16="http://schemas.microsoft.com/office/drawing/2014/main" id="{784A851B-9457-4641-B29D-C043B8416607}"/>
              </a:ext>
            </a:extLst>
          </p:cNvPr>
          <p:cNvCxnSpPr>
            <a:cxnSpLocks/>
          </p:cNvCxnSpPr>
          <p:nvPr/>
        </p:nvCxnSpPr>
        <p:spPr>
          <a:xfrm>
            <a:off x="999832" y="2686929"/>
            <a:ext cx="0" cy="1432678"/>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A222371-D348-D649-89AA-CBE73266D8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000" y="4509888"/>
            <a:ext cx="720000" cy="720000"/>
          </a:xfrm>
          <a:prstGeom prst="rect">
            <a:avLst/>
          </a:prstGeom>
        </p:spPr>
      </p:pic>
      <p:pic>
        <p:nvPicPr>
          <p:cNvPr id="4" name="Picture 3">
            <a:extLst>
              <a:ext uri="{FF2B5EF4-FFF2-40B4-BE49-F238E27FC236}">
                <a16:creationId xmlns:a16="http://schemas.microsoft.com/office/drawing/2014/main" id="{58065BAD-AA6D-5F43-BE24-2DA1CCC6E9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000" y="5481888"/>
            <a:ext cx="720000" cy="720000"/>
          </a:xfrm>
          <a:prstGeom prst="rect">
            <a:avLst/>
          </a:prstGeom>
        </p:spPr>
      </p:pic>
      <p:pic>
        <p:nvPicPr>
          <p:cNvPr id="5" name="Picture 4">
            <a:extLst>
              <a:ext uri="{FF2B5EF4-FFF2-40B4-BE49-F238E27FC236}">
                <a16:creationId xmlns:a16="http://schemas.microsoft.com/office/drawing/2014/main" id="{45049FD2-A192-404F-9C95-C3DD596324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0000" y="4509888"/>
            <a:ext cx="720000" cy="720000"/>
          </a:xfrm>
          <a:prstGeom prst="rect">
            <a:avLst/>
          </a:prstGeom>
        </p:spPr>
      </p:pic>
      <p:pic>
        <p:nvPicPr>
          <p:cNvPr id="6" name="Picture 5">
            <a:extLst>
              <a:ext uri="{FF2B5EF4-FFF2-40B4-BE49-F238E27FC236}">
                <a16:creationId xmlns:a16="http://schemas.microsoft.com/office/drawing/2014/main" id="{367AE3ED-D0AE-A64E-877E-FD1B34F124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20000" y="5481888"/>
            <a:ext cx="720000" cy="720000"/>
          </a:xfrm>
          <a:prstGeom prst="rect">
            <a:avLst/>
          </a:prstGeom>
        </p:spPr>
      </p:pic>
      <p:pic>
        <p:nvPicPr>
          <p:cNvPr id="7" name="Picture 6">
            <a:extLst>
              <a:ext uri="{FF2B5EF4-FFF2-40B4-BE49-F238E27FC236}">
                <a16:creationId xmlns:a16="http://schemas.microsoft.com/office/drawing/2014/main" id="{D56DA664-F919-E246-99D8-AE28A5EAA2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20000" y="4509888"/>
            <a:ext cx="720000" cy="720000"/>
          </a:xfrm>
          <a:prstGeom prst="rect">
            <a:avLst/>
          </a:prstGeom>
        </p:spPr>
      </p:pic>
      <p:pic>
        <p:nvPicPr>
          <p:cNvPr id="8" name="Picture 7">
            <a:extLst>
              <a:ext uri="{FF2B5EF4-FFF2-40B4-BE49-F238E27FC236}">
                <a16:creationId xmlns:a16="http://schemas.microsoft.com/office/drawing/2014/main" id="{1A2808B0-E5E5-3342-9FD4-4717E25A86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20000" y="5481888"/>
            <a:ext cx="720000" cy="720000"/>
          </a:xfrm>
          <a:prstGeom prst="rect">
            <a:avLst/>
          </a:prstGeom>
        </p:spPr>
      </p:pic>
      <p:pic>
        <p:nvPicPr>
          <p:cNvPr id="9" name="Picture 8">
            <a:extLst>
              <a:ext uri="{FF2B5EF4-FFF2-40B4-BE49-F238E27FC236}">
                <a16:creationId xmlns:a16="http://schemas.microsoft.com/office/drawing/2014/main" id="{475D18F7-6604-3D4B-AAF6-8DDD812016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8820000" y="4611105"/>
            <a:ext cx="720000" cy="720000"/>
          </a:xfrm>
          <a:prstGeom prst="rect">
            <a:avLst/>
          </a:prstGeom>
        </p:spPr>
      </p:pic>
      <p:sp>
        <p:nvSpPr>
          <p:cNvPr id="26" name="TextBox 25">
            <a:extLst>
              <a:ext uri="{FF2B5EF4-FFF2-40B4-BE49-F238E27FC236}">
                <a16:creationId xmlns:a16="http://schemas.microsoft.com/office/drawing/2014/main" id="{4140AAB2-A141-5E40-A58B-775AE10562CF}"/>
              </a:ext>
            </a:extLst>
          </p:cNvPr>
          <p:cNvSpPr txBox="1"/>
          <p:nvPr/>
        </p:nvSpPr>
        <p:spPr>
          <a:xfrm>
            <a:off x="1547999" y="4509887"/>
            <a:ext cx="1656000" cy="892552"/>
          </a:xfrm>
          <a:prstGeom prst="rect">
            <a:avLst/>
          </a:prstGeom>
          <a:noFill/>
        </p:spPr>
        <p:txBody>
          <a:bodyPr wrap="square" rtlCol="0">
            <a:spAutoFit/>
          </a:bodyPr>
          <a:lstStyle/>
          <a:p>
            <a:r>
              <a:rPr lang="es-CO" sz="1300" dirty="0">
                <a:latin typeface="Gotham Medium" panose="02000604030000020004" pitchFamily="2" charset="0"/>
              </a:rPr>
              <a:t>Modernización Tecnológica y Transformación Digital</a:t>
            </a:r>
          </a:p>
        </p:txBody>
      </p:sp>
      <p:sp>
        <p:nvSpPr>
          <p:cNvPr id="27" name="TextBox 26">
            <a:extLst>
              <a:ext uri="{FF2B5EF4-FFF2-40B4-BE49-F238E27FC236}">
                <a16:creationId xmlns:a16="http://schemas.microsoft.com/office/drawing/2014/main" id="{A02B4F2D-D48C-C441-A1BD-C982240E0E77}"/>
              </a:ext>
            </a:extLst>
          </p:cNvPr>
          <p:cNvSpPr txBox="1"/>
          <p:nvPr/>
        </p:nvSpPr>
        <p:spPr>
          <a:xfrm>
            <a:off x="1547999" y="5481888"/>
            <a:ext cx="1656000" cy="692497"/>
          </a:xfrm>
          <a:prstGeom prst="rect">
            <a:avLst/>
          </a:prstGeom>
          <a:noFill/>
        </p:spPr>
        <p:txBody>
          <a:bodyPr wrap="square" rtlCol="0">
            <a:spAutoFit/>
          </a:bodyPr>
          <a:lstStyle/>
          <a:p>
            <a:r>
              <a:rPr lang="es-CO" sz="1300" dirty="0">
                <a:latin typeface="Gotham Medium" panose="02000604030000020004" pitchFamily="2" charset="0"/>
              </a:rPr>
              <a:t>Modernización de la Infraestructura Judicial y Seguridad</a:t>
            </a:r>
          </a:p>
        </p:txBody>
      </p:sp>
      <p:sp>
        <p:nvSpPr>
          <p:cNvPr id="28" name="TextBox 27">
            <a:extLst>
              <a:ext uri="{FF2B5EF4-FFF2-40B4-BE49-F238E27FC236}">
                <a16:creationId xmlns:a16="http://schemas.microsoft.com/office/drawing/2014/main" id="{8A53B5CA-6862-7448-BC50-7F9627A3479B}"/>
              </a:ext>
            </a:extLst>
          </p:cNvPr>
          <p:cNvSpPr txBox="1"/>
          <p:nvPr/>
        </p:nvSpPr>
        <p:spPr>
          <a:xfrm>
            <a:off x="4247999" y="4485167"/>
            <a:ext cx="1656000" cy="892552"/>
          </a:xfrm>
          <a:prstGeom prst="rect">
            <a:avLst/>
          </a:prstGeom>
          <a:noFill/>
        </p:spPr>
        <p:txBody>
          <a:bodyPr wrap="square" rtlCol="0">
            <a:spAutoFit/>
          </a:bodyPr>
          <a:lstStyle/>
          <a:p>
            <a:r>
              <a:rPr lang="es-CO" sz="1300" dirty="0">
                <a:latin typeface="Gotham Medium" panose="02000604030000020004" pitchFamily="2" charset="0"/>
              </a:rPr>
              <a:t>Carrera Judicial, Desarrollo del Talento Humano y Gestión del Conocimiento</a:t>
            </a:r>
          </a:p>
        </p:txBody>
      </p:sp>
      <p:sp>
        <p:nvSpPr>
          <p:cNvPr id="30" name="TextBox 29">
            <a:extLst>
              <a:ext uri="{FF2B5EF4-FFF2-40B4-BE49-F238E27FC236}">
                <a16:creationId xmlns:a16="http://schemas.microsoft.com/office/drawing/2014/main" id="{3734946E-1CE8-E245-884D-207D0071A4FB}"/>
              </a:ext>
            </a:extLst>
          </p:cNvPr>
          <p:cNvSpPr txBox="1"/>
          <p:nvPr/>
        </p:nvSpPr>
        <p:spPr>
          <a:xfrm>
            <a:off x="4247998" y="5457167"/>
            <a:ext cx="1656000" cy="692497"/>
          </a:xfrm>
          <a:prstGeom prst="rect">
            <a:avLst/>
          </a:prstGeom>
          <a:noFill/>
        </p:spPr>
        <p:txBody>
          <a:bodyPr wrap="square" rtlCol="0">
            <a:spAutoFit/>
          </a:bodyPr>
          <a:lstStyle/>
          <a:p>
            <a:r>
              <a:rPr lang="es-CO" sz="1300" dirty="0">
                <a:latin typeface="Gotham Medium" panose="02000604030000020004" pitchFamily="2" charset="0"/>
              </a:rPr>
              <a:t>Transformación de la Arquitectura Organizacional</a:t>
            </a:r>
          </a:p>
        </p:txBody>
      </p:sp>
      <p:sp>
        <p:nvSpPr>
          <p:cNvPr id="31" name="TextBox 30">
            <a:extLst>
              <a:ext uri="{FF2B5EF4-FFF2-40B4-BE49-F238E27FC236}">
                <a16:creationId xmlns:a16="http://schemas.microsoft.com/office/drawing/2014/main" id="{A9A9A118-4F0D-E44E-9615-EEC9560129D8}"/>
              </a:ext>
            </a:extLst>
          </p:cNvPr>
          <p:cNvSpPr txBox="1"/>
          <p:nvPr/>
        </p:nvSpPr>
        <p:spPr>
          <a:xfrm>
            <a:off x="6947999" y="4485167"/>
            <a:ext cx="1656000" cy="692497"/>
          </a:xfrm>
          <a:prstGeom prst="rect">
            <a:avLst/>
          </a:prstGeom>
          <a:noFill/>
        </p:spPr>
        <p:txBody>
          <a:bodyPr wrap="square" rtlCol="0">
            <a:spAutoFit/>
          </a:bodyPr>
          <a:lstStyle/>
          <a:p>
            <a:r>
              <a:rPr lang="es-CO" sz="1300" dirty="0">
                <a:latin typeface="Gotham Medium" panose="02000604030000020004" pitchFamily="2" charset="0"/>
              </a:rPr>
              <a:t>Justicia Cercana al Ciudadano y Comunicación</a:t>
            </a:r>
          </a:p>
        </p:txBody>
      </p:sp>
      <p:sp>
        <p:nvSpPr>
          <p:cNvPr id="32" name="TextBox 31">
            <a:extLst>
              <a:ext uri="{FF2B5EF4-FFF2-40B4-BE49-F238E27FC236}">
                <a16:creationId xmlns:a16="http://schemas.microsoft.com/office/drawing/2014/main" id="{F2CD27C6-8C0B-DA44-A47D-71ADC51B2F95}"/>
              </a:ext>
            </a:extLst>
          </p:cNvPr>
          <p:cNvSpPr txBox="1"/>
          <p:nvPr/>
        </p:nvSpPr>
        <p:spPr>
          <a:xfrm>
            <a:off x="6947999" y="5566295"/>
            <a:ext cx="1656000" cy="292388"/>
          </a:xfrm>
          <a:prstGeom prst="rect">
            <a:avLst/>
          </a:prstGeom>
          <a:noFill/>
        </p:spPr>
        <p:txBody>
          <a:bodyPr wrap="square" rtlCol="0">
            <a:spAutoFit/>
          </a:bodyPr>
          <a:lstStyle/>
          <a:p>
            <a:r>
              <a:rPr lang="es-CO" sz="1300" dirty="0">
                <a:latin typeface="Gotham Medium" panose="02000604030000020004" pitchFamily="2" charset="0"/>
              </a:rPr>
              <a:t>Calidad de la Justicia</a:t>
            </a:r>
          </a:p>
        </p:txBody>
      </p:sp>
      <p:sp>
        <p:nvSpPr>
          <p:cNvPr id="36" name="TextBox 35">
            <a:extLst>
              <a:ext uri="{FF2B5EF4-FFF2-40B4-BE49-F238E27FC236}">
                <a16:creationId xmlns:a16="http://schemas.microsoft.com/office/drawing/2014/main" id="{25D17188-3330-0F47-B626-43523F4220AA}"/>
              </a:ext>
            </a:extLst>
          </p:cNvPr>
          <p:cNvSpPr txBox="1"/>
          <p:nvPr/>
        </p:nvSpPr>
        <p:spPr>
          <a:xfrm>
            <a:off x="9647999" y="4509104"/>
            <a:ext cx="1656000" cy="492443"/>
          </a:xfrm>
          <a:prstGeom prst="rect">
            <a:avLst/>
          </a:prstGeom>
          <a:noFill/>
        </p:spPr>
        <p:txBody>
          <a:bodyPr wrap="square" rtlCol="0">
            <a:spAutoFit/>
          </a:bodyPr>
          <a:lstStyle/>
          <a:p>
            <a:r>
              <a:rPr lang="es-CO" sz="1300" dirty="0">
                <a:latin typeface="Gotham Medium" panose="02000604030000020004" pitchFamily="2" charset="0"/>
              </a:rPr>
              <a:t>Anticorrupción y Transparencia</a:t>
            </a:r>
          </a:p>
        </p:txBody>
      </p:sp>
    </p:spTree>
    <p:extLst>
      <p:ext uri="{BB962C8B-B14F-4D97-AF65-F5344CB8AC3E}">
        <p14:creationId xmlns:p14="http://schemas.microsoft.com/office/powerpoint/2010/main" val="676277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1FAA9AAF-F280-3049-943C-1AB17425B234}"/>
              </a:ext>
            </a:extLst>
          </p:cNvPr>
          <p:cNvSpPr txBox="1"/>
          <p:nvPr/>
        </p:nvSpPr>
        <p:spPr>
          <a:xfrm>
            <a:off x="1332906" y="1111904"/>
            <a:ext cx="10417815" cy="815608"/>
          </a:xfrm>
          <a:prstGeom prst="rect">
            <a:avLst/>
          </a:prstGeom>
          <a:noFill/>
        </p:spPr>
        <p:txBody>
          <a:bodyPr wrap="square" rtlCol="0">
            <a:spAutoFit/>
          </a:bodyPr>
          <a:lstStyle/>
          <a:p>
            <a:r>
              <a:rPr lang="es-ES_tradnl" sz="2400" b="1" dirty="0">
                <a:solidFill>
                  <a:srgbClr val="00AEEF"/>
                </a:solidFill>
                <a:latin typeface="Filson Pro Book" panose="02000000000000000000" pitchFamily="2" charset="77"/>
              </a:rPr>
              <a:t>PILARES ESTRATÉGICOS PSD 2019 – 2022  </a:t>
            </a:r>
          </a:p>
          <a:p>
            <a:r>
              <a:rPr lang="es-ES_tradnl" sz="2300" dirty="0">
                <a:solidFill>
                  <a:srgbClr val="00AEEF"/>
                </a:solidFill>
                <a:latin typeface="Filson Pro Book" panose="02000000000000000000" pitchFamily="2" charset="77"/>
              </a:rPr>
              <a:t>MODERNIZACIÓN TECNOLÓGICA Y TRANSFORMACIÓN DIGITAL</a:t>
            </a:r>
          </a:p>
        </p:txBody>
      </p:sp>
      <p:sp>
        <p:nvSpPr>
          <p:cNvPr id="108" name="Rectangle 107">
            <a:extLst>
              <a:ext uri="{FF2B5EF4-FFF2-40B4-BE49-F238E27FC236}">
                <a16:creationId xmlns:a16="http://schemas.microsoft.com/office/drawing/2014/main" id="{2E5D39B9-7215-AA4E-9B60-022E5A7AE440}"/>
              </a:ext>
            </a:extLst>
          </p:cNvPr>
          <p:cNvSpPr/>
          <p:nvPr/>
        </p:nvSpPr>
        <p:spPr>
          <a:xfrm>
            <a:off x="241533" y="4344821"/>
            <a:ext cx="6559373"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338045"/>
            <a:ext cx="2847139" cy="239670"/>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261675"/>
            <a:ext cx="2899961" cy="400110"/>
          </a:xfrm>
          <a:prstGeom prst="rect">
            <a:avLst/>
          </a:prstGeom>
          <a:noFill/>
        </p:spPr>
        <p:txBody>
          <a:bodyPr wrap="none" rtlCol="0">
            <a:spAutoFit/>
          </a:bodyPr>
          <a:lstStyle/>
          <a:p>
            <a:r>
              <a:rPr lang="es-ES_tradnl" sz="2000" b="1" dirty="0">
                <a:solidFill>
                  <a:schemeClr val="bg1"/>
                </a:solidFill>
                <a:latin typeface="Gotham Medium" panose="02000604030000020004" pitchFamily="2" charset="0"/>
              </a:rPr>
              <a:t>1.2. / OBJETIVO GENERAL</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p:nvPr/>
        </p:nvCxnSpPr>
        <p:spPr>
          <a:xfrm>
            <a:off x="1324841" y="1886802"/>
            <a:ext cx="910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BC7E7B-F73B-F640-8A7E-1865D5496B3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Rectangle 39">
            <a:extLst>
              <a:ext uri="{FF2B5EF4-FFF2-40B4-BE49-F238E27FC236}">
                <a16:creationId xmlns:a16="http://schemas.microsoft.com/office/drawing/2014/main" id="{39C12620-C17D-4642-9CC3-D416C2233A62}"/>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6" name="TextBox 45">
            <a:extLst>
              <a:ext uri="{FF2B5EF4-FFF2-40B4-BE49-F238E27FC236}">
                <a16:creationId xmlns:a16="http://schemas.microsoft.com/office/drawing/2014/main" id="{B0AF407C-07F4-8F49-BAE4-5A7FAE929793}"/>
              </a:ext>
            </a:extLst>
          </p:cNvPr>
          <p:cNvSpPr txBox="1"/>
          <p:nvPr/>
        </p:nvSpPr>
        <p:spPr>
          <a:xfrm>
            <a:off x="186372"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42" name="Rectangle 41">
            <a:extLst>
              <a:ext uri="{FF2B5EF4-FFF2-40B4-BE49-F238E27FC236}">
                <a16:creationId xmlns:a16="http://schemas.microsoft.com/office/drawing/2014/main" id="{56EBD097-8271-9043-815D-316183F4065A}"/>
              </a:ext>
            </a:extLst>
          </p:cNvPr>
          <p:cNvSpPr/>
          <p:nvPr/>
        </p:nvSpPr>
        <p:spPr>
          <a:xfrm>
            <a:off x="3175" y="2109463"/>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110578"/>
            <a:ext cx="1999598" cy="239670"/>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020137"/>
            <a:ext cx="2052421" cy="400110"/>
          </a:xfrm>
          <a:prstGeom prst="rect">
            <a:avLst/>
          </a:prstGeom>
          <a:noFill/>
        </p:spPr>
        <p:txBody>
          <a:bodyPr wrap="none" rtlCol="0">
            <a:spAutoFit/>
          </a:bodyPr>
          <a:lstStyle/>
          <a:p>
            <a:r>
              <a:rPr lang="es-ES_tradnl" sz="2000" b="1" dirty="0">
                <a:solidFill>
                  <a:schemeClr val="bg1"/>
                </a:solidFill>
                <a:latin typeface="Gotham Medium" panose="02000604030000020004" pitchFamily="2" charset="0"/>
              </a:rPr>
              <a:t>1.1. / PROPÓSITO</a:t>
            </a: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547702" y="2409448"/>
            <a:ext cx="10888752" cy="830997"/>
          </a:xfrm>
          <a:prstGeom prst="rect">
            <a:avLst/>
          </a:prstGeom>
          <a:noFill/>
        </p:spPr>
        <p:txBody>
          <a:bodyPr wrap="square" rtlCol="0">
            <a:spAutoFit/>
          </a:bodyPr>
          <a:lstStyle/>
          <a:p>
            <a:pPr algn="just"/>
            <a:r>
              <a:rPr lang="es-ES_tradnl" sz="1600" b="1" i="1" dirty="0">
                <a:latin typeface="Gotham Medium" panose="02000604030000020004" pitchFamily="2" charset="0"/>
              </a:rPr>
              <a:t>Contribuir a ampliar, mejorar, facilitar y agilizar la prestación del servicio de administración de justicia, en el marco del desarrollo escalonado de una justicia en línea y abierta, que además propenda por el aprovechamiento de los datos y la información para la generación de conocimiento.</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33692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107" name="TextBox 106">
            <a:extLst>
              <a:ext uri="{FF2B5EF4-FFF2-40B4-BE49-F238E27FC236}">
                <a16:creationId xmlns:a16="http://schemas.microsoft.com/office/drawing/2014/main" id="{043B612F-E6C6-954A-B14D-202C203ECB02}"/>
              </a:ext>
            </a:extLst>
          </p:cNvPr>
          <p:cNvSpPr txBox="1"/>
          <p:nvPr/>
        </p:nvSpPr>
        <p:spPr>
          <a:xfrm>
            <a:off x="589906" y="3567057"/>
            <a:ext cx="10846548" cy="1077218"/>
          </a:xfrm>
          <a:prstGeom prst="rect">
            <a:avLst/>
          </a:prstGeom>
          <a:noFill/>
        </p:spPr>
        <p:txBody>
          <a:bodyPr wrap="square" rtlCol="0">
            <a:spAutoFit/>
          </a:bodyPr>
          <a:lstStyle/>
          <a:p>
            <a:pPr algn="just"/>
            <a:r>
              <a:rPr lang="es-ES_tradnl" sz="1600" b="1" i="1" dirty="0">
                <a:latin typeface="Gotham Medium" panose="02000604030000020004" pitchFamily="2" charset="0"/>
              </a:rPr>
              <a:t>Este pilar estratégico tiene como objetivo general impulsar la transformación  digital, de manera escalonada, en la gestión judicial y administrativa de la Rama Judicial, incluyendo la definición e implementación de un modelo de negocio basado en procesos.</a:t>
            </a:r>
          </a:p>
          <a:p>
            <a:pPr algn="just"/>
            <a:endParaRPr lang="es-ES_tradnl" sz="1600" b="1" i="1" dirty="0">
              <a:latin typeface="Gotham Medium" panose="02000604030000020004" pitchFamily="2" charset="0"/>
            </a:endParaRPr>
          </a:p>
        </p:txBody>
      </p:sp>
      <p:sp>
        <p:nvSpPr>
          <p:cNvPr id="109" name="TextBox 108">
            <a:extLst>
              <a:ext uri="{FF2B5EF4-FFF2-40B4-BE49-F238E27FC236}">
                <a16:creationId xmlns:a16="http://schemas.microsoft.com/office/drawing/2014/main" id="{CB4BBD85-A3BA-7A41-80F9-0B9EFA1BF74D}"/>
              </a:ext>
            </a:extLst>
          </p:cNvPr>
          <p:cNvSpPr txBox="1"/>
          <p:nvPr/>
        </p:nvSpPr>
        <p:spPr>
          <a:xfrm>
            <a:off x="188711" y="4310653"/>
            <a:ext cx="6612195"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1.3. / IMPACTO EN LOS OBJETIVOS ESTRATÉGICOS Y EN LO SOCIAL</a:t>
            </a:r>
          </a:p>
        </p:txBody>
      </p:sp>
      <p:sp>
        <p:nvSpPr>
          <p:cNvPr id="110" name="Rectangle 109">
            <a:extLst>
              <a:ext uri="{FF2B5EF4-FFF2-40B4-BE49-F238E27FC236}">
                <a16:creationId xmlns:a16="http://schemas.microsoft.com/office/drawing/2014/main" id="{8DA4CB99-850F-BC46-8A1E-0F24D8C7785E}"/>
              </a:ext>
            </a:extLst>
          </p:cNvPr>
          <p:cNvSpPr/>
          <p:nvPr/>
        </p:nvSpPr>
        <p:spPr>
          <a:xfrm>
            <a:off x="-1" y="4343706"/>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1" name="TextBox 110">
            <a:extLst>
              <a:ext uri="{FF2B5EF4-FFF2-40B4-BE49-F238E27FC236}">
                <a16:creationId xmlns:a16="http://schemas.microsoft.com/office/drawing/2014/main" id="{2763B644-C414-2748-BF1C-1B478A3AB6C9}"/>
              </a:ext>
            </a:extLst>
          </p:cNvPr>
          <p:cNvSpPr txBox="1"/>
          <p:nvPr/>
        </p:nvSpPr>
        <p:spPr>
          <a:xfrm>
            <a:off x="671138" y="4671827"/>
            <a:ext cx="6612195" cy="338554"/>
          </a:xfrm>
          <a:prstGeom prst="rect">
            <a:avLst/>
          </a:prstGeom>
          <a:noFill/>
        </p:spPr>
        <p:txBody>
          <a:bodyPr wrap="square" rtlCol="0">
            <a:spAutoFit/>
          </a:bodyPr>
          <a:lstStyle/>
          <a:p>
            <a:pPr algn="just"/>
            <a:r>
              <a:rPr lang="es-ES_tradnl" sz="1600" b="1" i="1" dirty="0">
                <a:latin typeface="Gotham Medium" panose="02000604030000020004" pitchFamily="2" charset="0"/>
              </a:rPr>
              <a:t>Se esperan los siguientes impactos sociales:</a:t>
            </a:r>
          </a:p>
        </p:txBody>
      </p:sp>
      <p:sp>
        <p:nvSpPr>
          <p:cNvPr id="112" name="TextBox 111">
            <a:extLst>
              <a:ext uri="{FF2B5EF4-FFF2-40B4-BE49-F238E27FC236}">
                <a16:creationId xmlns:a16="http://schemas.microsoft.com/office/drawing/2014/main" id="{DE49023D-2398-BA4D-BC90-710F2BA70F00}"/>
              </a:ext>
            </a:extLst>
          </p:cNvPr>
          <p:cNvSpPr txBox="1"/>
          <p:nvPr/>
        </p:nvSpPr>
        <p:spPr>
          <a:xfrm>
            <a:off x="828000" y="5454587"/>
            <a:ext cx="540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1.3.2</a:t>
            </a:r>
          </a:p>
        </p:txBody>
      </p:sp>
      <p:sp>
        <p:nvSpPr>
          <p:cNvPr id="113" name="TextBox 112">
            <a:extLst>
              <a:ext uri="{FF2B5EF4-FFF2-40B4-BE49-F238E27FC236}">
                <a16:creationId xmlns:a16="http://schemas.microsoft.com/office/drawing/2014/main" id="{40543DAC-112F-D84C-9235-77B7C9D449DC}"/>
              </a:ext>
            </a:extLst>
          </p:cNvPr>
          <p:cNvSpPr txBox="1"/>
          <p:nvPr/>
        </p:nvSpPr>
        <p:spPr>
          <a:xfrm>
            <a:off x="1468635" y="4996304"/>
            <a:ext cx="5523008" cy="553998"/>
          </a:xfrm>
          <a:prstGeom prst="rect">
            <a:avLst/>
          </a:prstGeom>
          <a:noFill/>
        </p:spPr>
        <p:txBody>
          <a:bodyPr wrap="square" rtlCol="0">
            <a:spAutoFit/>
          </a:bodyPr>
          <a:lstStyle/>
          <a:p>
            <a:pPr algn="just"/>
            <a:r>
              <a:rPr lang="es-ES_tradnl" sz="1500" dirty="0">
                <a:latin typeface="Gotham Medium" panose="02000604030000020004" pitchFamily="2" charset="0"/>
              </a:rPr>
              <a:t>*Aumento en el nivel de confianza en el sistema judicial por parte de la ciudadanía.</a:t>
            </a:r>
          </a:p>
        </p:txBody>
      </p:sp>
      <p:sp>
        <p:nvSpPr>
          <p:cNvPr id="114" name="TextBox 113">
            <a:extLst>
              <a:ext uri="{FF2B5EF4-FFF2-40B4-BE49-F238E27FC236}">
                <a16:creationId xmlns:a16="http://schemas.microsoft.com/office/drawing/2014/main" id="{344238AB-19CD-954D-9433-8D824B1EC851}"/>
              </a:ext>
            </a:extLst>
          </p:cNvPr>
          <p:cNvSpPr txBox="1"/>
          <p:nvPr/>
        </p:nvSpPr>
        <p:spPr>
          <a:xfrm>
            <a:off x="1468635" y="5437534"/>
            <a:ext cx="5523008" cy="553998"/>
          </a:xfrm>
          <a:prstGeom prst="rect">
            <a:avLst/>
          </a:prstGeom>
          <a:noFill/>
        </p:spPr>
        <p:txBody>
          <a:bodyPr wrap="square" rtlCol="0">
            <a:spAutoFit/>
          </a:bodyPr>
          <a:lstStyle/>
          <a:p>
            <a:pPr algn="just"/>
            <a:r>
              <a:rPr lang="es-ES_tradnl" sz="1500" dirty="0">
                <a:latin typeface="Gotham Medium" panose="02000604030000020004" pitchFamily="2" charset="0"/>
              </a:rPr>
              <a:t>*Mayor y más fácil acceso y comunicación de los ciudadanos al sistema judicial.</a:t>
            </a:r>
          </a:p>
        </p:txBody>
      </p:sp>
      <p:cxnSp>
        <p:nvCxnSpPr>
          <p:cNvPr id="115" name="Straight Connector 114">
            <a:extLst>
              <a:ext uri="{FF2B5EF4-FFF2-40B4-BE49-F238E27FC236}">
                <a16:creationId xmlns:a16="http://schemas.microsoft.com/office/drawing/2014/main" id="{31476ED4-2B97-0841-BA85-498E2934E268}"/>
              </a:ext>
            </a:extLst>
          </p:cNvPr>
          <p:cNvCxnSpPr>
            <a:cxnSpLocks/>
          </p:cNvCxnSpPr>
          <p:nvPr/>
        </p:nvCxnSpPr>
        <p:spPr>
          <a:xfrm flipH="1">
            <a:off x="1352586" y="5047118"/>
            <a:ext cx="3150" cy="1585534"/>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58A9F156-517D-844F-B35E-E5804C1B365E}"/>
              </a:ext>
            </a:extLst>
          </p:cNvPr>
          <p:cNvGrpSpPr/>
          <p:nvPr/>
        </p:nvGrpSpPr>
        <p:grpSpPr>
          <a:xfrm>
            <a:off x="1301046" y="5097296"/>
            <a:ext cx="109440" cy="109440"/>
            <a:chOff x="4200892" y="4432105"/>
            <a:chExt cx="109440" cy="109440"/>
          </a:xfrm>
        </p:grpSpPr>
        <p:grpSp>
          <p:nvGrpSpPr>
            <p:cNvPr id="117" name="Group 116">
              <a:extLst>
                <a:ext uri="{FF2B5EF4-FFF2-40B4-BE49-F238E27FC236}">
                  <a16:creationId xmlns:a16="http://schemas.microsoft.com/office/drawing/2014/main" id="{02A62634-3A3A-0C40-A15A-9272117D1514}"/>
                </a:ext>
              </a:extLst>
            </p:cNvPr>
            <p:cNvGrpSpPr>
              <a:grpSpLocks noChangeAspect="1"/>
            </p:cNvGrpSpPr>
            <p:nvPr/>
          </p:nvGrpSpPr>
          <p:grpSpPr>
            <a:xfrm rot="10800000">
              <a:off x="4210817" y="4439517"/>
              <a:ext cx="89587" cy="90000"/>
              <a:chOff x="3994150" y="4504881"/>
              <a:chExt cx="108000" cy="108498"/>
            </a:xfrm>
          </p:grpSpPr>
          <p:sp>
            <p:nvSpPr>
              <p:cNvPr id="120" name="Pie 119">
                <a:extLst>
                  <a:ext uri="{FF2B5EF4-FFF2-40B4-BE49-F238E27FC236}">
                    <a16:creationId xmlns:a16="http://schemas.microsoft.com/office/drawing/2014/main" id="{E9F442B9-2E42-FC44-B726-64AE7F25BD5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1" name="Pie 120">
                <a:extLst>
                  <a:ext uri="{FF2B5EF4-FFF2-40B4-BE49-F238E27FC236}">
                    <a16:creationId xmlns:a16="http://schemas.microsoft.com/office/drawing/2014/main" id="{42F2B4AF-B916-514F-AEE7-842DDB510AC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18" name="Arc 117">
              <a:extLst>
                <a:ext uri="{FF2B5EF4-FFF2-40B4-BE49-F238E27FC236}">
                  <a16:creationId xmlns:a16="http://schemas.microsoft.com/office/drawing/2014/main" id="{481E4566-B17B-EA46-8762-9145DF19110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9" name="Arc 118">
              <a:extLst>
                <a:ext uri="{FF2B5EF4-FFF2-40B4-BE49-F238E27FC236}">
                  <a16:creationId xmlns:a16="http://schemas.microsoft.com/office/drawing/2014/main" id="{834F58C2-547F-5245-8C7C-1DCDDC2FE6B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22" name="Group 121">
            <a:extLst>
              <a:ext uri="{FF2B5EF4-FFF2-40B4-BE49-F238E27FC236}">
                <a16:creationId xmlns:a16="http://schemas.microsoft.com/office/drawing/2014/main" id="{6E01D833-0FF7-C542-8730-35A2F98D8219}"/>
              </a:ext>
            </a:extLst>
          </p:cNvPr>
          <p:cNvGrpSpPr/>
          <p:nvPr/>
        </p:nvGrpSpPr>
        <p:grpSpPr>
          <a:xfrm>
            <a:off x="1297868" y="5526587"/>
            <a:ext cx="109440" cy="109440"/>
            <a:chOff x="4200892" y="4432105"/>
            <a:chExt cx="109440" cy="109440"/>
          </a:xfrm>
        </p:grpSpPr>
        <p:grpSp>
          <p:nvGrpSpPr>
            <p:cNvPr id="123" name="Group 122">
              <a:extLst>
                <a:ext uri="{FF2B5EF4-FFF2-40B4-BE49-F238E27FC236}">
                  <a16:creationId xmlns:a16="http://schemas.microsoft.com/office/drawing/2014/main" id="{2768A4D2-487A-0E48-8259-7763BC8887F2}"/>
                </a:ext>
              </a:extLst>
            </p:cNvPr>
            <p:cNvGrpSpPr>
              <a:grpSpLocks noChangeAspect="1"/>
            </p:cNvGrpSpPr>
            <p:nvPr/>
          </p:nvGrpSpPr>
          <p:grpSpPr>
            <a:xfrm rot="10800000">
              <a:off x="4210817" y="4439517"/>
              <a:ext cx="89587" cy="90000"/>
              <a:chOff x="3994150" y="4504881"/>
              <a:chExt cx="108000" cy="108498"/>
            </a:xfrm>
          </p:grpSpPr>
          <p:sp>
            <p:nvSpPr>
              <p:cNvPr id="126" name="Pie 125">
                <a:extLst>
                  <a:ext uri="{FF2B5EF4-FFF2-40B4-BE49-F238E27FC236}">
                    <a16:creationId xmlns:a16="http://schemas.microsoft.com/office/drawing/2014/main" id="{923A8713-2E2A-CE4D-A911-909D03EA41A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3" name="Pie 132">
                <a:extLst>
                  <a:ext uri="{FF2B5EF4-FFF2-40B4-BE49-F238E27FC236}">
                    <a16:creationId xmlns:a16="http://schemas.microsoft.com/office/drawing/2014/main" id="{4C6A8C90-0D51-6D4B-8A96-ADAB9BF9BD3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24" name="Arc 123">
              <a:extLst>
                <a:ext uri="{FF2B5EF4-FFF2-40B4-BE49-F238E27FC236}">
                  <a16:creationId xmlns:a16="http://schemas.microsoft.com/office/drawing/2014/main" id="{6CB4568D-DC27-FB40-8101-9567D3FA2B0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5" name="Arc 124">
              <a:extLst>
                <a:ext uri="{FF2B5EF4-FFF2-40B4-BE49-F238E27FC236}">
                  <a16:creationId xmlns:a16="http://schemas.microsoft.com/office/drawing/2014/main" id="{309C7CE2-C7D8-A049-BFA9-10F62C1FB19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34" name="TextBox 133">
            <a:extLst>
              <a:ext uri="{FF2B5EF4-FFF2-40B4-BE49-F238E27FC236}">
                <a16:creationId xmlns:a16="http://schemas.microsoft.com/office/drawing/2014/main" id="{E99FAD43-3EF1-4F4A-A905-98372966A099}"/>
              </a:ext>
            </a:extLst>
          </p:cNvPr>
          <p:cNvSpPr txBox="1"/>
          <p:nvPr/>
        </p:nvSpPr>
        <p:spPr>
          <a:xfrm>
            <a:off x="828000" y="5025296"/>
            <a:ext cx="540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1.3.1</a:t>
            </a:r>
          </a:p>
        </p:txBody>
      </p:sp>
      <p:sp>
        <p:nvSpPr>
          <p:cNvPr id="135" name="TextBox 134">
            <a:extLst>
              <a:ext uri="{FF2B5EF4-FFF2-40B4-BE49-F238E27FC236}">
                <a16:creationId xmlns:a16="http://schemas.microsoft.com/office/drawing/2014/main" id="{5D383F51-F6BB-F845-B3CE-235118E523EC}"/>
              </a:ext>
            </a:extLst>
          </p:cNvPr>
          <p:cNvSpPr txBox="1"/>
          <p:nvPr/>
        </p:nvSpPr>
        <p:spPr>
          <a:xfrm>
            <a:off x="827999" y="5920096"/>
            <a:ext cx="540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1.3.3</a:t>
            </a:r>
          </a:p>
        </p:txBody>
      </p:sp>
      <p:sp>
        <p:nvSpPr>
          <p:cNvPr id="136" name="TextBox 135">
            <a:extLst>
              <a:ext uri="{FF2B5EF4-FFF2-40B4-BE49-F238E27FC236}">
                <a16:creationId xmlns:a16="http://schemas.microsoft.com/office/drawing/2014/main" id="{BF58CC73-B1D0-AE4D-8631-5FCCAC34D663}"/>
              </a:ext>
            </a:extLst>
          </p:cNvPr>
          <p:cNvSpPr txBox="1"/>
          <p:nvPr/>
        </p:nvSpPr>
        <p:spPr>
          <a:xfrm>
            <a:off x="1468635" y="5874907"/>
            <a:ext cx="5523008" cy="323165"/>
          </a:xfrm>
          <a:prstGeom prst="rect">
            <a:avLst/>
          </a:prstGeom>
          <a:noFill/>
        </p:spPr>
        <p:txBody>
          <a:bodyPr wrap="square" rtlCol="0">
            <a:spAutoFit/>
          </a:bodyPr>
          <a:lstStyle/>
          <a:p>
            <a:pPr algn="just"/>
            <a:r>
              <a:rPr lang="es-ES_tradnl" sz="1500" dirty="0">
                <a:latin typeface="Gotham Medium" panose="02000604030000020004" pitchFamily="2" charset="0"/>
              </a:rPr>
              <a:t>*Mayor celeridad y transparencia a las decisiones judiciales.</a:t>
            </a:r>
          </a:p>
        </p:txBody>
      </p:sp>
      <p:grpSp>
        <p:nvGrpSpPr>
          <p:cNvPr id="137" name="Group 136">
            <a:extLst>
              <a:ext uri="{FF2B5EF4-FFF2-40B4-BE49-F238E27FC236}">
                <a16:creationId xmlns:a16="http://schemas.microsoft.com/office/drawing/2014/main" id="{396B286C-69A0-834C-AEE3-C335C304BD5A}"/>
              </a:ext>
            </a:extLst>
          </p:cNvPr>
          <p:cNvGrpSpPr/>
          <p:nvPr/>
        </p:nvGrpSpPr>
        <p:grpSpPr>
          <a:xfrm>
            <a:off x="1297868" y="5978028"/>
            <a:ext cx="109440" cy="109440"/>
            <a:chOff x="4200892" y="4432105"/>
            <a:chExt cx="109440" cy="109440"/>
          </a:xfrm>
        </p:grpSpPr>
        <p:grpSp>
          <p:nvGrpSpPr>
            <p:cNvPr id="180" name="Group 179">
              <a:extLst>
                <a:ext uri="{FF2B5EF4-FFF2-40B4-BE49-F238E27FC236}">
                  <a16:creationId xmlns:a16="http://schemas.microsoft.com/office/drawing/2014/main" id="{798E6E79-9338-6D42-8754-7510AC735911}"/>
                </a:ext>
              </a:extLst>
            </p:cNvPr>
            <p:cNvGrpSpPr>
              <a:grpSpLocks noChangeAspect="1"/>
            </p:cNvGrpSpPr>
            <p:nvPr/>
          </p:nvGrpSpPr>
          <p:grpSpPr>
            <a:xfrm rot="10800000">
              <a:off x="4210817" y="4439517"/>
              <a:ext cx="89587" cy="90000"/>
              <a:chOff x="3994150" y="4504881"/>
              <a:chExt cx="108000" cy="108498"/>
            </a:xfrm>
          </p:grpSpPr>
          <p:sp>
            <p:nvSpPr>
              <p:cNvPr id="183" name="Pie 182">
                <a:extLst>
                  <a:ext uri="{FF2B5EF4-FFF2-40B4-BE49-F238E27FC236}">
                    <a16:creationId xmlns:a16="http://schemas.microsoft.com/office/drawing/2014/main" id="{72D478FB-FFEE-7941-94E7-836C403C1F7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4" name="Pie 183">
                <a:extLst>
                  <a:ext uri="{FF2B5EF4-FFF2-40B4-BE49-F238E27FC236}">
                    <a16:creationId xmlns:a16="http://schemas.microsoft.com/office/drawing/2014/main" id="{D24743B0-C3F3-2C49-AE27-97B1740BE52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1" name="Arc 180">
              <a:extLst>
                <a:ext uri="{FF2B5EF4-FFF2-40B4-BE49-F238E27FC236}">
                  <a16:creationId xmlns:a16="http://schemas.microsoft.com/office/drawing/2014/main" id="{91BA57B3-CD56-144D-AE4D-EC8100B996F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2" name="Arc 181">
              <a:extLst>
                <a:ext uri="{FF2B5EF4-FFF2-40B4-BE49-F238E27FC236}">
                  <a16:creationId xmlns:a16="http://schemas.microsoft.com/office/drawing/2014/main" id="{438A400A-9211-094B-B8F4-E027FABCDC7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85" name="TextBox 184">
            <a:extLst>
              <a:ext uri="{FF2B5EF4-FFF2-40B4-BE49-F238E27FC236}">
                <a16:creationId xmlns:a16="http://schemas.microsoft.com/office/drawing/2014/main" id="{111F9E02-4D23-B140-8468-9D3D743B0F70}"/>
              </a:ext>
            </a:extLst>
          </p:cNvPr>
          <p:cNvSpPr txBox="1"/>
          <p:nvPr/>
        </p:nvSpPr>
        <p:spPr>
          <a:xfrm>
            <a:off x="827999" y="6227259"/>
            <a:ext cx="540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1.3.4</a:t>
            </a:r>
          </a:p>
        </p:txBody>
      </p:sp>
      <p:sp>
        <p:nvSpPr>
          <p:cNvPr id="186" name="TextBox 185">
            <a:extLst>
              <a:ext uri="{FF2B5EF4-FFF2-40B4-BE49-F238E27FC236}">
                <a16:creationId xmlns:a16="http://schemas.microsoft.com/office/drawing/2014/main" id="{9C191856-E3AE-D14D-86A5-1F4C6881052E}"/>
              </a:ext>
            </a:extLst>
          </p:cNvPr>
          <p:cNvSpPr txBox="1"/>
          <p:nvPr/>
        </p:nvSpPr>
        <p:spPr>
          <a:xfrm>
            <a:off x="1468635" y="6157534"/>
            <a:ext cx="5523008" cy="553998"/>
          </a:xfrm>
          <a:prstGeom prst="rect">
            <a:avLst/>
          </a:prstGeom>
          <a:noFill/>
        </p:spPr>
        <p:txBody>
          <a:bodyPr wrap="square" rtlCol="0">
            <a:spAutoFit/>
          </a:bodyPr>
          <a:lstStyle/>
          <a:p>
            <a:pPr algn="just"/>
            <a:r>
              <a:rPr lang="es-ES_tradnl" sz="1500" dirty="0">
                <a:latin typeface="Gotham Medium" panose="02000604030000020004" pitchFamily="2" charset="0"/>
              </a:rPr>
              <a:t>*Ahorro en tiempo y recursos en el sistema judicial con el uso de la tecnología.</a:t>
            </a:r>
          </a:p>
        </p:txBody>
      </p:sp>
      <p:grpSp>
        <p:nvGrpSpPr>
          <p:cNvPr id="187" name="Group 186">
            <a:extLst>
              <a:ext uri="{FF2B5EF4-FFF2-40B4-BE49-F238E27FC236}">
                <a16:creationId xmlns:a16="http://schemas.microsoft.com/office/drawing/2014/main" id="{B0CF7114-FDD5-6147-AEAE-B15F9497BF53}"/>
              </a:ext>
            </a:extLst>
          </p:cNvPr>
          <p:cNvGrpSpPr/>
          <p:nvPr/>
        </p:nvGrpSpPr>
        <p:grpSpPr>
          <a:xfrm>
            <a:off x="1297868" y="6288791"/>
            <a:ext cx="109440" cy="109440"/>
            <a:chOff x="4200892" y="4432105"/>
            <a:chExt cx="109440" cy="109440"/>
          </a:xfrm>
        </p:grpSpPr>
        <p:grpSp>
          <p:nvGrpSpPr>
            <p:cNvPr id="188" name="Group 187">
              <a:extLst>
                <a:ext uri="{FF2B5EF4-FFF2-40B4-BE49-F238E27FC236}">
                  <a16:creationId xmlns:a16="http://schemas.microsoft.com/office/drawing/2014/main" id="{744AB771-A152-8345-A78F-5C186B1364E4}"/>
                </a:ext>
              </a:extLst>
            </p:cNvPr>
            <p:cNvGrpSpPr>
              <a:grpSpLocks noChangeAspect="1"/>
            </p:cNvGrpSpPr>
            <p:nvPr/>
          </p:nvGrpSpPr>
          <p:grpSpPr>
            <a:xfrm rot="10800000">
              <a:off x="4210817" y="4439517"/>
              <a:ext cx="89587" cy="90000"/>
              <a:chOff x="3994150" y="4504881"/>
              <a:chExt cx="108000" cy="108498"/>
            </a:xfrm>
          </p:grpSpPr>
          <p:sp>
            <p:nvSpPr>
              <p:cNvPr id="191" name="Pie 190">
                <a:extLst>
                  <a:ext uri="{FF2B5EF4-FFF2-40B4-BE49-F238E27FC236}">
                    <a16:creationId xmlns:a16="http://schemas.microsoft.com/office/drawing/2014/main" id="{5EE71EE9-D18A-7A45-98B9-96CE0E4FB71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2" name="Pie 191">
                <a:extLst>
                  <a:ext uri="{FF2B5EF4-FFF2-40B4-BE49-F238E27FC236}">
                    <a16:creationId xmlns:a16="http://schemas.microsoft.com/office/drawing/2014/main" id="{919BF980-9DBB-114E-B22B-3D4A32870C5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9" name="Arc 188">
              <a:extLst>
                <a:ext uri="{FF2B5EF4-FFF2-40B4-BE49-F238E27FC236}">
                  <a16:creationId xmlns:a16="http://schemas.microsoft.com/office/drawing/2014/main" id="{A3795B3C-CAD3-474A-9305-B7A678FC953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0" name="Arc 189">
              <a:extLst>
                <a:ext uri="{FF2B5EF4-FFF2-40B4-BE49-F238E27FC236}">
                  <a16:creationId xmlns:a16="http://schemas.microsoft.com/office/drawing/2014/main" id="{13C0EEFC-78EB-7448-8EE6-B68FA557C2F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pic>
        <p:nvPicPr>
          <p:cNvPr id="193" name="Picture 192">
            <a:extLst>
              <a:ext uri="{FF2B5EF4-FFF2-40B4-BE49-F238E27FC236}">
                <a16:creationId xmlns:a16="http://schemas.microsoft.com/office/drawing/2014/main" id="{6A34FECE-B849-8F4A-A0C5-933BFED0D1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222457" y="4589588"/>
            <a:ext cx="1905401" cy="753548"/>
          </a:xfrm>
          <a:prstGeom prst="rect">
            <a:avLst/>
          </a:prstGeom>
        </p:spPr>
      </p:pic>
      <p:pic>
        <p:nvPicPr>
          <p:cNvPr id="194" name="Picture 193">
            <a:extLst>
              <a:ext uri="{FF2B5EF4-FFF2-40B4-BE49-F238E27FC236}">
                <a16:creationId xmlns:a16="http://schemas.microsoft.com/office/drawing/2014/main" id="{5F08253B-F1C1-4B49-ADC3-86FE0E7CD04A}"/>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flipV="1">
            <a:off x="7264661" y="5010905"/>
            <a:ext cx="3773086" cy="411633"/>
          </a:xfrm>
          <a:prstGeom prst="rect">
            <a:avLst/>
          </a:prstGeom>
        </p:spPr>
      </p:pic>
      <p:pic>
        <p:nvPicPr>
          <p:cNvPr id="195" name="Picture 194">
            <a:extLst>
              <a:ext uri="{FF2B5EF4-FFF2-40B4-BE49-F238E27FC236}">
                <a16:creationId xmlns:a16="http://schemas.microsoft.com/office/drawing/2014/main" id="{B7AB813E-8023-464E-A2A9-28431756996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7441236" y="4622062"/>
            <a:ext cx="3609241" cy="416563"/>
          </a:xfrm>
          <a:prstGeom prst="rect">
            <a:avLst/>
          </a:prstGeom>
        </p:spPr>
      </p:pic>
      <p:pic>
        <p:nvPicPr>
          <p:cNvPr id="196" name="Picture 195">
            <a:hlinkClick r:id="rId6"/>
            <a:extLst>
              <a:ext uri="{FF2B5EF4-FFF2-40B4-BE49-F238E27FC236}">
                <a16:creationId xmlns:a16="http://schemas.microsoft.com/office/drawing/2014/main" id="{1EC64F10-9C44-A846-9996-863DC1CCAC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13906" y="5392741"/>
            <a:ext cx="806365" cy="1271575"/>
          </a:xfrm>
          <a:prstGeom prst="rect">
            <a:avLst/>
          </a:prstGeom>
        </p:spPr>
      </p:pic>
      <p:sp>
        <p:nvSpPr>
          <p:cNvPr id="197" name="TextBox 196">
            <a:extLst>
              <a:ext uri="{FF2B5EF4-FFF2-40B4-BE49-F238E27FC236}">
                <a16:creationId xmlns:a16="http://schemas.microsoft.com/office/drawing/2014/main" id="{65073B4D-935D-414E-A203-1E311222A8D0}"/>
              </a:ext>
            </a:extLst>
          </p:cNvPr>
          <p:cNvSpPr txBox="1">
            <a:spLocks noChangeAspect="1"/>
          </p:cNvSpPr>
          <p:nvPr/>
        </p:nvSpPr>
        <p:spPr>
          <a:xfrm>
            <a:off x="7377214" y="4536867"/>
            <a:ext cx="3693695" cy="584775"/>
          </a:xfrm>
          <a:prstGeom prst="rect">
            <a:avLst/>
          </a:prstGeom>
          <a:noFill/>
        </p:spPr>
        <p:txBody>
          <a:bodyPr wrap="square" rtlCol="0">
            <a:spAutoFit/>
          </a:bodyPr>
          <a:lstStyle/>
          <a:p>
            <a:pPr algn="ctr"/>
            <a:r>
              <a:rPr lang="es-ES_tradnl" sz="1600" b="1" dirty="0">
                <a:solidFill>
                  <a:srgbClr val="003D58"/>
                </a:solidFill>
                <a:latin typeface="Gotham Medium" panose="02000604030000020004" pitchFamily="2" charset="0"/>
              </a:rPr>
              <a:t>TRANSFORMACIÓN DIGITAL DE LA RAMA</a:t>
            </a:r>
            <a:endParaRPr lang="es-ES_tradnl" sz="1600" b="1" dirty="0">
              <a:solidFill>
                <a:srgbClr val="414042"/>
              </a:solidFill>
              <a:latin typeface="Gotham Medium" panose="02000604030000020004" pitchFamily="2" charset="0"/>
            </a:endParaRPr>
          </a:p>
          <a:p>
            <a:pPr algn="ctr"/>
            <a:r>
              <a:rPr lang="es-ES_tradnl" sz="1600" dirty="0">
                <a:solidFill>
                  <a:srgbClr val="414042"/>
                </a:solidFill>
                <a:latin typeface="Gotham Medium" panose="02000604030000020004" pitchFamily="2" charset="0"/>
              </a:rPr>
              <a:t>Visualícelo en el siguiente link</a:t>
            </a:r>
          </a:p>
        </p:txBody>
      </p:sp>
      <p:sp>
        <p:nvSpPr>
          <p:cNvPr id="198" name="TextBox 197">
            <a:hlinkClick r:id="rId6"/>
            <a:extLst>
              <a:ext uri="{FF2B5EF4-FFF2-40B4-BE49-F238E27FC236}">
                <a16:creationId xmlns:a16="http://schemas.microsoft.com/office/drawing/2014/main" id="{737B4D01-1166-FC41-854C-356B526CE778}"/>
              </a:ext>
            </a:extLst>
          </p:cNvPr>
          <p:cNvSpPr txBox="1">
            <a:spLocks/>
          </p:cNvSpPr>
          <p:nvPr/>
        </p:nvSpPr>
        <p:spPr>
          <a:xfrm>
            <a:off x="7485317" y="5032746"/>
            <a:ext cx="3168000" cy="600164"/>
          </a:xfrm>
          <a:prstGeom prst="rect">
            <a:avLst/>
          </a:prstGeom>
          <a:noFill/>
        </p:spPr>
        <p:txBody>
          <a:bodyPr wrap="square" rtlCol="0">
            <a:spAutoFit/>
          </a:bodyPr>
          <a:lstStyle/>
          <a:p>
            <a:pPr algn="ctr"/>
            <a:r>
              <a:rPr lang="es-ES_tradnl" sz="1100" b="1" dirty="0" err="1">
                <a:solidFill>
                  <a:schemeClr val="bg1"/>
                </a:solidFill>
                <a:latin typeface="Gotham Medium" panose="02000604030000020004" pitchFamily="2" charset="0"/>
              </a:rPr>
              <a:t>www.ramajudicial.gov.co</a:t>
            </a:r>
            <a:r>
              <a:rPr lang="es-ES_tradnl" sz="1100" b="1" dirty="0">
                <a:solidFill>
                  <a:schemeClr val="bg1"/>
                </a:solidFill>
                <a:latin typeface="Gotham Medium" panose="02000604030000020004" pitchFamily="2" charset="0"/>
              </a:rPr>
              <a:t>/web/</a:t>
            </a:r>
            <a:r>
              <a:rPr lang="es-ES_tradnl" sz="1100" b="1" dirty="0" err="1">
                <a:solidFill>
                  <a:schemeClr val="bg1"/>
                </a:solidFill>
                <a:latin typeface="Gotham Medium" panose="02000604030000020004" pitchFamily="2" charset="0"/>
              </a:rPr>
              <a:t>transformacion</a:t>
            </a:r>
            <a:r>
              <a:rPr lang="es-ES_tradnl" sz="1100" b="1" dirty="0">
                <a:solidFill>
                  <a:schemeClr val="bg1"/>
                </a:solidFill>
                <a:latin typeface="Gotham Medium" panose="02000604030000020004" pitchFamily="2" charset="0"/>
              </a:rPr>
              <a:t>-digital-de-la-rama-judicial</a:t>
            </a:r>
          </a:p>
          <a:p>
            <a:pPr algn="ctr"/>
            <a:endParaRPr lang="es-ES_tradnl" sz="1100" b="1" dirty="0">
              <a:solidFill>
                <a:schemeClr val="bg1"/>
              </a:solidFill>
              <a:latin typeface="Gotham Medium" panose="02000604030000020004" pitchFamily="2" charset="0"/>
            </a:endParaRPr>
          </a:p>
        </p:txBody>
      </p:sp>
      <p:cxnSp>
        <p:nvCxnSpPr>
          <p:cNvPr id="62" name="Straight Connector 61">
            <a:extLst>
              <a:ext uri="{FF2B5EF4-FFF2-40B4-BE49-F238E27FC236}">
                <a16:creationId xmlns:a16="http://schemas.microsoft.com/office/drawing/2014/main" id="{11819AE4-518B-934F-A1F3-14599470345C}"/>
              </a:ext>
            </a:extLst>
          </p:cNvPr>
          <p:cNvCxnSpPr>
            <a:cxnSpLocks/>
          </p:cNvCxnSpPr>
          <p:nvPr/>
        </p:nvCxnSpPr>
        <p:spPr>
          <a:xfrm>
            <a:off x="1421601" y="1886802"/>
            <a:ext cx="396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E73919F-9B8B-E34E-A60A-697D93396308}"/>
              </a:ext>
            </a:extLst>
          </p:cNvPr>
          <p:cNvCxnSpPr>
            <a:cxnSpLocks/>
          </p:cNvCxnSpPr>
          <p:nvPr/>
        </p:nvCxnSpPr>
        <p:spPr>
          <a:xfrm>
            <a:off x="1421601" y="1512731"/>
            <a:ext cx="633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296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25F024C7-D835-0E4F-AD7D-945B4931151C}"/>
              </a:ext>
            </a:extLst>
          </p:cNvPr>
          <p:cNvSpPr txBox="1"/>
          <p:nvPr/>
        </p:nvSpPr>
        <p:spPr>
          <a:xfrm>
            <a:off x="1332906" y="1111904"/>
            <a:ext cx="10417815" cy="815608"/>
          </a:xfrm>
          <a:prstGeom prst="rect">
            <a:avLst/>
          </a:prstGeom>
          <a:noFill/>
        </p:spPr>
        <p:txBody>
          <a:bodyPr wrap="square" rtlCol="0">
            <a:spAutoFit/>
          </a:bodyPr>
          <a:lstStyle/>
          <a:p>
            <a:r>
              <a:rPr lang="es-ES_tradnl" sz="2400" b="1" dirty="0">
                <a:solidFill>
                  <a:srgbClr val="00AEEF"/>
                </a:solidFill>
                <a:latin typeface="Filson Pro Book" panose="02000000000000000000" pitchFamily="2" charset="77"/>
              </a:rPr>
              <a:t>PILARES ESTRATÉGICOS PSD 2019 – 2022  </a:t>
            </a:r>
          </a:p>
          <a:p>
            <a:r>
              <a:rPr lang="es-ES_tradnl" sz="2300" dirty="0">
                <a:solidFill>
                  <a:srgbClr val="00AEEF"/>
                </a:solidFill>
                <a:latin typeface="Filson Pro Book" panose="02000000000000000000" pitchFamily="2" charset="77"/>
              </a:rPr>
              <a:t>MODERNIZACIÓN DE LA INFRAESTRUCTURA JUDICIAL Y SEGURIDAD </a:t>
            </a:r>
          </a:p>
        </p:txBody>
      </p:sp>
      <p:sp>
        <p:nvSpPr>
          <p:cNvPr id="62" name="Rectangle 61">
            <a:extLst>
              <a:ext uri="{FF2B5EF4-FFF2-40B4-BE49-F238E27FC236}">
                <a16:creationId xmlns:a16="http://schemas.microsoft.com/office/drawing/2014/main" id="{54947A74-8F53-B84E-9A2C-4DB7A0555C6C}"/>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8" name="Rectangle 107">
            <a:extLst>
              <a:ext uri="{FF2B5EF4-FFF2-40B4-BE49-F238E27FC236}">
                <a16:creationId xmlns:a16="http://schemas.microsoft.com/office/drawing/2014/main" id="{2E5D39B9-7215-AA4E-9B60-022E5A7AE440}"/>
              </a:ext>
            </a:extLst>
          </p:cNvPr>
          <p:cNvSpPr/>
          <p:nvPr/>
        </p:nvSpPr>
        <p:spPr>
          <a:xfrm>
            <a:off x="241533" y="4503086"/>
            <a:ext cx="6559373"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225500"/>
            <a:ext cx="257033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163196"/>
            <a:ext cx="2626360" cy="369332"/>
          </a:xfrm>
          <a:prstGeom prst="rect">
            <a:avLst/>
          </a:prstGeom>
          <a:noFill/>
        </p:spPr>
        <p:txBody>
          <a:bodyPr wrap="none" rtlCol="0">
            <a:spAutoFit/>
          </a:bodyPr>
          <a:lstStyle/>
          <a:p>
            <a:r>
              <a:rPr lang="es-ES_tradnl" b="1" dirty="0">
                <a:solidFill>
                  <a:schemeClr val="bg1"/>
                </a:solidFill>
                <a:latin typeface="Gotham Medium" panose="02000604030000020004" pitchFamily="2" charset="0"/>
              </a:rPr>
              <a:t>2.2. / OBJETIVO GENERAL</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2" name="Rectangle 41">
            <a:extLst>
              <a:ext uri="{FF2B5EF4-FFF2-40B4-BE49-F238E27FC236}">
                <a16:creationId xmlns:a16="http://schemas.microsoft.com/office/drawing/2014/main" id="{56EBD097-8271-9043-815D-316183F4065A}"/>
              </a:ext>
            </a:extLst>
          </p:cNvPr>
          <p:cNvSpPr/>
          <p:nvPr/>
        </p:nvSpPr>
        <p:spPr>
          <a:xfrm>
            <a:off x="3175" y="2081327"/>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096510"/>
            <a:ext cx="172976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034206"/>
            <a:ext cx="1864165" cy="369332"/>
          </a:xfrm>
          <a:prstGeom prst="rect">
            <a:avLst/>
          </a:prstGeom>
          <a:noFill/>
        </p:spPr>
        <p:txBody>
          <a:bodyPr wrap="none" rtlCol="0">
            <a:spAutoFit/>
          </a:bodyPr>
          <a:lstStyle/>
          <a:p>
            <a:r>
              <a:rPr lang="es-ES_tradnl" b="1" dirty="0">
                <a:solidFill>
                  <a:schemeClr val="bg1"/>
                </a:solidFill>
                <a:latin typeface="Gotham Medium" panose="02000604030000020004" pitchFamily="2" charset="0"/>
              </a:rPr>
              <a:t>2.1. / PROPÓSITO</a:t>
            </a: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674314" y="2409448"/>
            <a:ext cx="10567427" cy="784830"/>
          </a:xfrm>
          <a:prstGeom prst="rect">
            <a:avLst/>
          </a:prstGeom>
          <a:noFill/>
        </p:spPr>
        <p:txBody>
          <a:bodyPr wrap="square" rtlCol="0">
            <a:spAutoFit/>
          </a:bodyPr>
          <a:lstStyle/>
          <a:p>
            <a:pPr algn="just"/>
            <a:r>
              <a:rPr lang="es-ES_tradnl" sz="1500" b="1" i="1" dirty="0">
                <a:latin typeface="Gotham Medium" panose="02000604030000020004" pitchFamily="2" charset="0"/>
              </a:rPr>
              <a:t>Contribuir al desarrollo de la misión institucional, por cuanto se busca el mejoramiento de las condiciones de acceso a la justicia mediante la construcción, adquisición y mantenimiento de inmuebles en todo el territorio nacional. Este pilar, igualmente incluye adecuar y mantener las condiciones de seguridad y protección individual y colectiva de los operadores y usuarios de justicia.</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210317"/>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TextBox 106">
            <a:extLst>
              <a:ext uri="{FF2B5EF4-FFF2-40B4-BE49-F238E27FC236}">
                <a16:creationId xmlns:a16="http://schemas.microsoft.com/office/drawing/2014/main" id="{043B612F-E6C6-954A-B14D-202C203ECB02}"/>
              </a:ext>
            </a:extLst>
          </p:cNvPr>
          <p:cNvSpPr txBox="1"/>
          <p:nvPr/>
        </p:nvSpPr>
        <p:spPr>
          <a:xfrm>
            <a:off x="671139" y="3454030"/>
            <a:ext cx="10567427" cy="1015663"/>
          </a:xfrm>
          <a:prstGeom prst="rect">
            <a:avLst/>
          </a:prstGeom>
          <a:noFill/>
        </p:spPr>
        <p:txBody>
          <a:bodyPr wrap="square" rtlCol="0">
            <a:spAutoFit/>
          </a:bodyPr>
          <a:lstStyle/>
          <a:p>
            <a:pPr algn="just"/>
            <a:r>
              <a:rPr lang="es-ES_tradnl" sz="1500" b="1" i="1" dirty="0">
                <a:latin typeface="Gotham Medium" panose="02000604030000020004" pitchFamily="2" charset="0"/>
              </a:rPr>
              <a:t>Acercar la justicia a la ciudadanía, por medio de la ampliación, mantenimiento y   mejoramiento de las instalaciones físicas, para poner a su servicio instalaciones judiciales amigables con el medio ambiente, funcionales y dotadas, de tal manera que contribuyan al mejoramiento de las condiciones de acceso a la justicia. Adicionalmente, sostener y mejorar la infraestructura de seguridad de la Rama Judicial generando las condiciones adecuadas para la operación de la administración de justicia colombiana</a:t>
            </a:r>
          </a:p>
        </p:txBody>
      </p:sp>
      <p:sp>
        <p:nvSpPr>
          <p:cNvPr id="109" name="TextBox 108">
            <a:extLst>
              <a:ext uri="{FF2B5EF4-FFF2-40B4-BE49-F238E27FC236}">
                <a16:creationId xmlns:a16="http://schemas.microsoft.com/office/drawing/2014/main" id="{CB4BBD85-A3BA-7A41-80F9-0B9EFA1BF74D}"/>
              </a:ext>
            </a:extLst>
          </p:cNvPr>
          <p:cNvSpPr txBox="1"/>
          <p:nvPr/>
        </p:nvSpPr>
        <p:spPr>
          <a:xfrm>
            <a:off x="188711" y="4454850"/>
            <a:ext cx="6446573" cy="369332"/>
          </a:xfrm>
          <a:prstGeom prst="rect">
            <a:avLst/>
          </a:prstGeom>
          <a:noFill/>
        </p:spPr>
        <p:txBody>
          <a:bodyPr wrap="none" rtlCol="0">
            <a:spAutoFit/>
          </a:bodyPr>
          <a:lstStyle/>
          <a:p>
            <a:r>
              <a:rPr lang="es-ES_tradnl" b="1" dirty="0">
                <a:solidFill>
                  <a:schemeClr val="bg1"/>
                </a:solidFill>
                <a:latin typeface="Gotham Medium" panose="02000604030000020004" pitchFamily="2" charset="0"/>
              </a:rPr>
              <a:t>2.3. / IMPACTO EN LOS OBJETIVOS ESTRATÉGICOS Y EN LO SOCIAL</a:t>
            </a:r>
          </a:p>
        </p:txBody>
      </p:sp>
      <p:sp>
        <p:nvSpPr>
          <p:cNvPr id="110" name="Rectangle 109">
            <a:extLst>
              <a:ext uri="{FF2B5EF4-FFF2-40B4-BE49-F238E27FC236}">
                <a16:creationId xmlns:a16="http://schemas.microsoft.com/office/drawing/2014/main" id="{8DA4CB99-850F-BC46-8A1E-0F24D8C7785E}"/>
              </a:ext>
            </a:extLst>
          </p:cNvPr>
          <p:cNvSpPr/>
          <p:nvPr/>
        </p:nvSpPr>
        <p:spPr>
          <a:xfrm>
            <a:off x="-1" y="450197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1" name="TextBox 110">
            <a:extLst>
              <a:ext uri="{FF2B5EF4-FFF2-40B4-BE49-F238E27FC236}">
                <a16:creationId xmlns:a16="http://schemas.microsoft.com/office/drawing/2014/main" id="{2763B644-C414-2748-BF1C-1B478A3AB6C9}"/>
              </a:ext>
            </a:extLst>
          </p:cNvPr>
          <p:cNvSpPr txBox="1"/>
          <p:nvPr/>
        </p:nvSpPr>
        <p:spPr>
          <a:xfrm>
            <a:off x="671138" y="4759752"/>
            <a:ext cx="6612195" cy="338554"/>
          </a:xfrm>
          <a:prstGeom prst="rect">
            <a:avLst/>
          </a:prstGeom>
          <a:noFill/>
        </p:spPr>
        <p:txBody>
          <a:bodyPr wrap="square" rtlCol="0">
            <a:spAutoFit/>
          </a:bodyPr>
          <a:lstStyle/>
          <a:p>
            <a:pPr algn="just"/>
            <a:r>
              <a:rPr lang="es-ES_tradnl" sz="1600" b="1" i="1" dirty="0">
                <a:latin typeface="Gotham Medium" panose="02000604030000020004" pitchFamily="2" charset="0"/>
              </a:rPr>
              <a:t>Se esperan los siguientes impactos sociales:</a:t>
            </a:r>
          </a:p>
        </p:txBody>
      </p:sp>
      <p:sp>
        <p:nvSpPr>
          <p:cNvPr id="61" name="Rectangle 60">
            <a:extLst>
              <a:ext uri="{FF2B5EF4-FFF2-40B4-BE49-F238E27FC236}">
                <a16:creationId xmlns:a16="http://schemas.microsoft.com/office/drawing/2014/main" id="{BC6C3451-2567-7A44-A8BA-AC6CCA3D1B52}"/>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3" name="TextBox 62">
            <a:extLst>
              <a:ext uri="{FF2B5EF4-FFF2-40B4-BE49-F238E27FC236}">
                <a16:creationId xmlns:a16="http://schemas.microsoft.com/office/drawing/2014/main" id="{B73D603A-D120-B34D-9527-E5350A8AEEFC}"/>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64" name="TextBox 63">
            <a:extLst>
              <a:ext uri="{FF2B5EF4-FFF2-40B4-BE49-F238E27FC236}">
                <a16:creationId xmlns:a16="http://schemas.microsoft.com/office/drawing/2014/main" id="{7606F2F7-ACA0-0340-B155-FEDA3CE3697A}"/>
              </a:ext>
            </a:extLst>
          </p:cNvPr>
          <p:cNvSpPr txBox="1"/>
          <p:nvPr/>
        </p:nvSpPr>
        <p:spPr>
          <a:xfrm>
            <a:off x="756000" y="5524927"/>
            <a:ext cx="576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2.3.2</a:t>
            </a:r>
          </a:p>
        </p:txBody>
      </p:sp>
      <p:sp>
        <p:nvSpPr>
          <p:cNvPr id="65" name="TextBox 64">
            <a:extLst>
              <a:ext uri="{FF2B5EF4-FFF2-40B4-BE49-F238E27FC236}">
                <a16:creationId xmlns:a16="http://schemas.microsoft.com/office/drawing/2014/main" id="{9D25FEE1-B62F-6646-B373-8A30E39E7306}"/>
              </a:ext>
            </a:extLst>
          </p:cNvPr>
          <p:cNvSpPr txBox="1"/>
          <p:nvPr/>
        </p:nvSpPr>
        <p:spPr>
          <a:xfrm>
            <a:off x="1482176" y="5071017"/>
            <a:ext cx="9720000" cy="523220"/>
          </a:xfrm>
          <a:prstGeom prst="rect">
            <a:avLst/>
          </a:prstGeom>
          <a:noFill/>
        </p:spPr>
        <p:txBody>
          <a:bodyPr wrap="square" rtlCol="0">
            <a:spAutoFit/>
          </a:bodyPr>
          <a:lstStyle/>
          <a:p>
            <a:pPr algn="just"/>
            <a:r>
              <a:rPr lang="es-ES_tradnl" sz="1400" dirty="0">
                <a:latin typeface="Gotham Medium" panose="02000604030000020004" pitchFamily="2" charset="0"/>
              </a:rPr>
              <a:t>Finalizado el periodo 2019-2022 se habrá incidido en forma importante en el mejoramiento del acceso y calidad del servicio de justicia</a:t>
            </a:r>
          </a:p>
        </p:txBody>
      </p:sp>
      <p:sp>
        <p:nvSpPr>
          <p:cNvPr id="66" name="TextBox 65">
            <a:extLst>
              <a:ext uri="{FF2B5EF4-FFF2-40B4-BE49-F238E27FC236}">
                <a16:creationId xmlns:a16="http://schemas.microsoft.com/office/drawing/2014/main" id="{80C42226-35CC-7E45-826C-6452420C2996}"/>
              </a:ext>
            </a:extLst>
          </p:cNvPr>
          <p:cNvSpPr txBox="1"/>
          <p:nvPr/>
        </p:nvSpPr>
        <p:spPr>
          <a:xfrm>
            <a:off x="1482176" y="5553063"/>
            <a:ext cx="9720000" cy="523220"/>
          </a:xfrm>
          <a:prstGeom prst="rect">
            <a:avLst/>
          </a:prstGeom>
          <a:noFill/>
        </p:spPr>
        <p:txBody>
          <a:bodyPr wrap="square" rtlCol="0">
            <a:spAutoFit/>
          </a:bodyPr>
          <a:lstStyle/>
          <a:p>
            <a:pPr algn="just"/>
            <a:r>
              <a:rPr lang="es-ES_tradnl" sz="1400" dirty="0">
                <a:latin typeface="Gotham Medium" panose="02000604030000020004" pitchFamily="2" charset="0"/>
              </a:rPr>
              <a:t>Con la realización del Plan Maestro de Infraestructura física se contará con una herramienta fundamental para la toma de decisiones por parte de la Alta Dirección</a:t>
            </a:r>
          </a:p>
        </p:txBody>
      </p:sp>
      <p:cxnSp>
        <p:nvCxnSpPr>
          <p:cNvPr id="67" name="Straight Connector 66">
            <a:extLst>
              <a:ext uri="{FF2B5EF4-FFF2-40B4-BE49-F238E27FC236}">
                <a16:creationId xmlns:a16="http://schemas.microsoft.com/office/drawing/2014/main" id="{9D9467ED-7B60-B847-8980-ED31D2635F36}"/>
              </a:ext>
            </a:extLst>
          </p:cNvPr>
          <p:cNvCxnSpPr>
            <a:cxnSpLocks/>
          </p:cNvCxnSpPr>
          <p:nvPr/>
        </p:nvCxnSpPr>
        <p:spPr>
          <a:xfrm>
            <a:off x="1355736" y="5205383"/>
            <a:ext cx="0" cy="1176378"/>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9EA2DD6-3298-0941-A2C2-B54A6F3737EE}"/>
              </a:ext>
            </a:extLst>
          </p:cNvPr>
          <p:cNvGrpSpPr/>
          <p:nvPr/>
        </p:nvGrpSpPr>
        <p:grpSpPr>
          <a:xfrm>
            <a:off x="1301046" y="5199289"/>
            <a:ext cx="109440" cy="109440"/>
            <a:chOff x="4200892" y="4432105"/>
            <a:chExt cx="109440" cy="109440"/>
          </a:xfrm>
        </p:grpSpPr>
        <p:grpSp>
          <p:nvGrpSpPr>
            <p:cNvPr id="69" name="Group 68">
              <a:extLst>
                <a:ext uri="{FF2B5EF4-FFF2-40B4-BE49-F238E27FC236}">
                  <a16:creationId xmlns:a16="http://schemas.microsoft.com/office/drawing/2014/main" id="{49821E8B-8E91-514A-9059-15449C29960C}"/>
                </a:ext>
              </a:extLst>
            </p:cNvPr>
            <p:cNvGrpSpPr>
              <a:grpSpLocks noChangeAspect="1"/>
            </p:cNvGrpSpPr>
            <p:nvPr/>
          </p:nvGrpSpPr>
          <p:grpSpPr>
            <a:xfrm rot="10800000">
              <a:off x="4210817" y="4439517"/>
              <a:ext cx="89587" cy="90000"/>
              <a:chOff x="3994150" y="4504881"/>
              <a:chExt cx="108000" cy="108498"/>
            </a:xfrm>
          </p:grpSpPr>
          <p:sp>
            <p:nvSpPr>
              <p:cNvPr id="72" name="Pie 71">
                <a:extLst>
                  <a:ext uri="{FF2B5EF4-FFF2-40B4-BE49-F238E27FC236}">
                    <a16:creationId xmlns:a16="http://schemas.microsoft.com/office/drawing/2014/main" id="{D0483C8A-AAE1-F543-B05D-DFFA2C256FD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3" name="Pie 72">
                <a:extLst>
                  <a:ext uri="{FF2B5EF4-FFF2-40B4-BE49-F238E27FC236}">
                    <a16:creationId xmlns:a16="http://schemas.microsoft.com/office/drawing/2014/main" id="{C440A44F-B914-C843-86C9-345DFC77794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0" name="Arc 69">
              <a:extLst>
                <a:ext uri="{FF2B5EF4-FFF2-40B4-BE49-F238E27FC236}">
                  <a16:creationId xmlns:a16="http://schemas.microsoft.com/office/drawing/2014/main" id="{D8216752-6C1B-C348-8204-EC1EEE59CFE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1" name="Arc 70">
              <a:extLst>
                <a:ext uri="{FF2B5EF4-FFF2-40B4-BE49-F238E27FC236}">
                  <a16:creationId xmlns:a16="http://schemas.microsoft.com/office/drawing/2014/main" id="{2BD17B2A-3363-1A42-B55A-A30F95EF7F0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74" name="Group 73">
            <a:extLst>
              <a:ext uri="{FF2B5EF4-FFF2-40B4-BE49-F238E27FC236}">
                <a16:creationId xmlns:a16="http://schemas.microsoft.com/office/drawing/2014/main" id="{77C5D120-67A1-814A-8557-C7A46BF22354}"/>
              </a:ext>
            </a:extLst>
          </p:cNvPr>
          <p:cNvGrpSpPr/>
          <p:nvPr/>
        </p:nvGrpSpPr>
        <p:grpSpPr>
          <a:xfrm>
            <a:off x="1297864" y="5625063"/>
            <a:ext cx="109440" cy="109440"/>
            <a:chOff x="4200892" y="4432105"/>
            <a:chExt cx="109440" cy="109440"/>
          </a:xfrm>
        </p:grpSpPr>
        <p:grpSp>
          <p:nvGrpSpPr>
            <p:cNvPr id="75" name="Group 74">
              <a:extLst>
                <a:ext uri="{FF2B5EF4-FFF2-40B4-BE49-F238E27FC236}">
                  <a16:creationId xmlns:a16="http://schemas.microsoft.com/office/drawing/2014/main" id="{B8F61FAC-0A84-4849-9350-E0DBBB4FAEFA}"/>
                </a:ext>
              </a:extLst>
            </p:cNvPr>
            <p:cNvGrpSpPr>
              <a:grpSpLocks noChangeAspect="1"/>
            </p:cNvGrpSpPr>
            <p:nvPr/>
          </p:nvGrpSpPr>
          <p:grpSpPr>
            <a:xfrm rot="10800000">
              <a:off x="4210817" y="4439517"/>
              <a:ext cx="89587" cy="90000"/>
              <a:chOff x="3994150" y="4504881"/>
              <a:chExt cx="108000" cy="108498"/>
            </a:xfrm>
          </p:grpSpPr>
          <p:sp>
            <p:nvSpPr>
              <p:cNvPr id="78" name="Pie 77">
                <a:extLst>
                  <a:ext uri="{FF2B5EF4-FFF2-40B4-BE49-F238E27FC236}">
                    <a16:creationId xmlns:a16="http://schemas.microsoft.com/office/drawing/2014/main" id="{FB262F4D-687B-994D-B9CF-C4F7CF6B891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9" name="Pie 78">
                <a:extLst>
                  <a:ext uri="{FF2B5EF4-FFF2-40B4-BE49-F238E27FC236}">
                    <a16:creationId xmlns:a16="http://schemas.microsoft.com/office/drawing/2014/main" id="{78C02DF0-C915-BF47-B59B-ECAB47CBC13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6" name="Arc 75">
              <a:extLst>
                <a:ext uri="{FF2B5EF4-FFF2-40B4-BE49-F238E27FC236}">
                  <a16:creationId xmlns:a16="http://schemas.microsoft.com/office/drawing/2014/main" id="{27E517F1-A125-384E-B658-D3E78AE0D6A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7" name="Arc 76">
              <a:extLst>
                <a:ext uri="{FF2B5EF4-FFF2-40B4-BE49-F238E27FC236}">
                  <a16:creationId xmlns:a16="http://schemas.microsoft.com/office/drawing/2014/main" id="{46FCC8B2-0486-7047-953B-3D653CC0E9D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0" name="TextBox 79">
            <a:extLst>
              <a:ext uri="{FF2B5EF4-FFF2-40B4-BE49-F238E27FC236}">
                <a16:creationId xmlns:a16="http://schemas.microsoft.com/office/drawing/2014/main" id="{6A9DDAFF-2543-E347-A4A8-A28A3FA6BEA4}"/>
              </a:ext>
            </a:extLst>
          </p:cNvPr>
          <p:cNvSpPr txBox="1"/>
          <p:nvPr/>
        </p:nvSpPr>
        <p:spPr>
          <a:xfrm>
            <a:off x="770066" y="5127289"/>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2.3.1</a:t>
            </a:r>
          </a:p>
        </p:txBody>
      </p:sp>
      <p:sp>
        <p:nvSpPr>
          <p:cNvPr id="81" name="TextBox 80">
            <a:extLst>
              <a:ext uri="{FF2B5EF4-FFF2-40B4-BE49-F238E27FC236}">
                <a16:creationId xmlns:a16="http://schemas.microsoft.com/office/drawing/2014/main" id="{00F25163-B4D4-6646-ABE2-4005B47C00AA}"/>
              </a:ext>
            </a:extLst>
          </p:cNvPr>
          <p:cNvSpPr txBox="1"/>
          <p:nvPr/>
        </p:nvSpPr>
        <p:spPr>
          <a:xfrm>
            <a:off x="756000" y="6018572"/>
            <a:ext cx="576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2.3.3</a:t>
            </a:r>
          </a:p>
        </p:txBody>
      </p:sp>
      <p:sp>
        <p:nvSpPr>
          <p:cNvPr id="82" name="TextBox 81">
            <a:extLst>
              <a:ext uri="{FF2B5EF4-FFF2-40B4-BE49-F238E27FC236}">
                <a16:creationId xmlns:a16="http://schemas.microsoft.com/office/drawing/2014/main" id="{D1C9B7AB-B3A6-5345-9783-84CE6AA41B8D}"/>
              </a:ext>
            </a:extLst>
          </p:cNvPr>
          <p:cNvSpPr txBox="1"/>
          <p:nvPr/>
        </p:nvSpPr>
        <p:spPr>
          <a:xfrm>
            <a:off x="1482176" y="6008018"/>
            <a:ext cx="9720000" cy="738664"/>
          </a:xfrm>
          <a:prstGeom prst="rect">
            <a:avLst/>
          </a:prstGeom>
          <a:noFill/>
        </p:spPr>
        <p:txBody>
          <a:bodyPr wrap="square" rtlCol="0">
            <a:spAutoFit/>
          </a:bodyPr>
          <a:lstStyle/>
          <a:p>
            <a:pPr algn="just"/>
            <a:r>
              <a:rPr lang="es-ES_tradnl" sz="1400" dirty="0">
                <a:latin typeface="Gotham Medium" panose="02000604030000020004" pitchFamily="2" charset="0"/>
              </a:rPr>
              <a:t>El impacto social de la política de protección y seguridad está cimentado en la percepción de seguridad de la población colombiana, que demanda del Estado garantías suficientes para los funcionarios de la administración de justicia, con el propósito de que ellos puedan emitir sus decisiones judiciales con plena autonomía, libres de presiones y factores externos que interfieran en ellas.</a:t>
            </a:r>
          </a:p>
        </p:txBody>
      </p:sp>
      <p:grpSp>
        <p:nvGrpSpPr>
          <p:cNvPr id="83" name="Group 82">
            <a:extLst>
              <a:ext uri="{FF2B5EF4-FFF2-40B4-BE49-F238E27FC236}">
                <a16:creationId xmlns:a16="http://schemas.microsoft.com/office/drawing/2014/main" id="{3DAA6260-FD6A-C243-9384-81CB063B375F}"/>
              </a:ext>
            </a:extLst>
          </p:cNvPr>
          <p:cNvGrpSpPr/>
          <p:nvPr/>
        </p:nvGrpSpPr>
        <p:grpSpPr>
          <a:xfrm>
            <a:off x="1283798" y="6090572"/>
            <a:ext cx="109440" cy="109440"/>
            <a:chOff x="4200892" y="4432105"/>
            <a:chExt cx="109440" cy="109440"/>
          </a:xfrm>
        </p:grpSpPr>
        <p:grpSp>
          <p:nvGrpSpPr>
            <p:cNvPr id="84" name="Group 83">
              <a:extLst>
                <a:ext uri="{FF2B5EF4-FFF2-40B4-BE49-F238E27FC236}">
                  <a16:creationId xmlns:a16="http://schemas.microsoft.com/office/drawing/2014/main" id="{C9127B2D-C689-3C48-ACAE-82ACF5EE8AFF}"/>
                </a:ext>
              </a:extLst>
            </p:cNvPr>
            <p:cNvGrpSpPr>
              <a:grpSpLocks noChangeAspect="1"/>
            </p:cNvGrpSpPr>
            <p:nvPr/>
          </p:nvGrpSpPr>
          <p:grpSpPr>
            <a:xfrm rot="10800000">
              <a:off x="4210817" y="4439517"/>
              <a:ext cx="89587" cy="90000"/>
              <a:chOff x="3994150" y="4504881"/>
              <a:chExt cx="108000" cy="108498"/>
            </a:xfrm>
          </p:grpSpPr>
          <p:sp>
            <p:nvSpPr>
              <p:cNvPr id="87" name="Pie 86">
                <a:extLst>
                  <a:ext uri="{FF2B5EF4-FFF2-40B4-BE49-F238E27FC236}">
                    <a16:creationId xmlns:a16="http://schemas.microsoft.com/office/drawing/2014/main" id="{DF2051CE-0EBA-8141-9F7A-495C0869C4A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8" name="Pie 87">
                <a:extLst>
                  <a:ext uri="{FF2B5EF4-FFF2-40B4-BE49-F238E27FC236}">
                    <a16:creationId xmlns:a16="http://schemas.microsoft.com/office/drawing/2014/main" id="{7DE09BB1-EF04-714E-8759-62B5318EBF0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5" name="Arc 84">
              <a:extLst>
                <a:ext uri="{FF2B5EF4-FFF2-40B4-BE49-F238E27FC236}">
                  <a16:creationId xmlns:a16="http://schemas.microsoft.com/office/drawing/2014/main" id="{157B5B95-97F5-7D43-A796-5A8ED1345F5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6" name="Arc 85">
              <a:extLst>
                <a:ext uri="{FF2B5EF4-FFF2-40B4-BE49-F238E27FC236}">
                  <a16:creationId xmlns:a16="http://schemas.microsoft.com/office/drawing/2014/main" id="{702A9956-170F-E149-ADA7-65F9A286739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cxnSp>
        <p:nvCxnSpPr>
          <p:cNvPr id="48" name="Straight Connector 47">
            <a:extLst>
              <a:ext uri="{FF2B5EF4-FFF2-40B4-BE49-F238E27FC236}">
                <a16:creationId xmlns:a16="http://schemas.microsoft.com/office/drawing/2014/main" id="{9E79776D-AF80-BC45-8927-1A822D5D0DD2}"/>
              </a:ext>
            </a:extLst>
          </p:cNvPr>
          <p:cNvCxnSpPr/>
          <p:nvPr/>
        </p:nvCxnSpPr>
        <p:spPr>
          <a:xfrm>
            <a:off x="1324841" y="1886802"/>
            <a:ext cx="975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4CF0758-BB98-784D-8CAB-2A25516B872A}"/>
              </a:ext>
            </a:extLst>
          </p:cNvPr>
          <p:cNvCxnSpPr>
            <a:cxnSpLocks/>
          </p:cNvCxnSpPr>
          <p:nvPr/>
        </p:nvCxnSpPr>
        <p:spPr>
          <a:xfrm>
            <a:off x="1421601" y="1512731"/>
            <a:ext cx="633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015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5762CCB4-47ED-D642-9BD5-3DBEFD343EB3}"/>
              </a:ext>
            </a:extLst>
          </p:cNvPr>
          <p:cNvSpPr txBox="1"/>
          <p:nvPr/>
        </p:nvSpPr>
        <p:spPr>
          <a:xfrm>
            <a:off x="1332906" y="1111904"/>
            <a:ext cx="10417815" cy="800219"/>
          </a:xfrm>
          <a:prstGeom prst="rect">
            <a:avLst/>
          </a:prstGeom>
          <a:noFill/>
        </p:spPr>
        <p:txBody>
          <a:bodyPr wrap="square" rtlCol="0">
            <a:spAutoFit/>
          </a:bodyPr>
          <a:lstStyle/>
          <a:p>
            <a:r>
              <a:rPr lang="es-ES_tradnl" sz="2400" b="1" dirty="0">
                <a:solidFill>
                  <a:srgbClr val="00AEEF"/>
                </a:solidFill>
                <a:latin typeface="Filson Pro Book" panose="02000000000000000000" pitchFamily="2" charset="77"/>
              </a:rPr>
              <a:t>PILARES ESTRATÉGICOS PSD 2019 – 2022  </a:t>
            </a:r>
          </a:p>
          <a:p>
            <a:pPr>
              <a:spcBef>
                <a:spcPts val="600"/>
              </a:spcBef>
            </a:pPr>
            <a:r>
              <a:rPr lang="es-ES_tradnl" sz="1700" dirty="0">
                <a:solidFill>
                  <a:srgbClr val="00AEEF"/>
                </a:solidFill>
                <a:latin typeface="Filson Pro Book" panose="02000000000000000000" pitchFamily="2" charset="77"/>
              </a:rPr>
              <a:t>CARRERA JUDICIAL, DESARROLLO DEL TALENTO HUMANO Y GESTIÓN DEL CONOCIMIENTO</a:t>
            </a:r>
          </a:p>
        </p:txBody>
      </p:sp>
      <p:sp>
        <p:nvSpPr>
          <p:cNvPr id="108" name="Rectangle 107">
            <a:extLst>
              <a:ext uri="{FF2B5EF4-FFF2-40B4-BE49-F238E27FC236}">
                <a16:creationId xmlns:a16="http://schemas.microsoft.com/office/drawing/2014/main" id="{2E5D39B9-7215-AA4E-9B60-022E5A7AE440}"/>
              </a:ext>
            </a:extLst>
          </p:cNvPr>
          <p:cNvSpPr/>
          <p:nvPr/>
        </p:nvSpPr>
        <p:spPr>
          <a:xfrm>
            <a:off x="241533" y="4344821"/>
            <a:ext cx="6305009"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231756"/>
            <a:ext cx="257033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169452"/>
            <a:ext cx="2626360" cy="369332"/>
          </a:xfrm>
          <a:prstGeom prst="rect">
            <a:avLst/>
          </a:prstGeom>
          <a:noFill/>
        </p:spPr>
        <p:txBody>
          <a:bodyPr wrap="none" rtlCol="0">
            <a:spAutoFit/>
          </a:bodyPr>
          <a:lstStyle/>
          <a:p>
            <a:r>
              <a:rPr lang="es-ES_tradnl" b="1" dirty="0">
                <a:solidFill>
                  <a:schemeClr val="bg1"/>
                </a:solidFill>
                <a:latin typeface="Gotham Medium" panose="02000604030000020004" pitchFamily="2" charset="0"/>
              </a:rPr>
              <a:t>3.2. / OBJETIVO GENERAL</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9" name="Rectangle 38">
            <a:extLst>
              <a:ext uri="{FF2B5EF4-FFF2-40B4-BE49-F238E27FC236}">
                <a16:creationId xmlns:a16="http://schemas.microsoft.com/office/drawing/2014/main" id="{93BC7E7B-F73B-F640-8A7E-1865D5496B3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Rectangle 39">
            <a:extLst>
              <a:ext uri="{FF2B5EF4-FFF2-40B4-BE49-F238E27FC236}">
                <a16:creationId xmlns:a16="http://schemas.microsoft.com/office/drawing/2014/main" id="{39C12620-C17D-4642-9CC3-D416C2233A62}"/>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6" name="TextBox 45">
            <a:extLst>
              <a:ext uri="{FF2B5EF4-FFF2-40B4-BE49-F238E27FC236}">
                <a16:creationId xmlns:a16="http://schemas.microsoft.com/office/drawing/2014/main" id="{B0AF407C-07F4-8F49-BAE4-5A7FAE929793}"/>
              </a:ext>
            </a:extLst>
          </p:cNvPr>
          <p:cNvSpPr txBox="1"/>
          <p:nvPr/>
        </p:nvSpPr>
        <p:spPr>
          <a:xfrm>
            <a:off x="179700"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42" name="Rectangle 41">
            <a:extLst>
              <a:ext uri="{FF2B5EF4-FFF2-40B4-BE49-F238E27FC236}">
                <a16:creationId xmlns:a16="http://schemas.microsoft.com/office/drawing/2014/main" id="{56EBD097-8271-9043-815D-316183F4065A}"/>
              </a:ext>
            </a:extLst>
          </p:cNvPr>
          <p:cNvSpPr/>
          <p:nvPr/>
        </p:nvSpPr>
        <p:spPr>
          <a:xfrm>
            <a:off x="3175" y="208133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082446"/>
            <a:ext cx="172976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020142"/>
            <a:ext cx="1864165" cy="369332"/>
          </a:xfrm>
          <a:prstGeom prst="rect">
            <a:avLst/>
          </a:prstGeom>
          <a:noFill/>
        </p:spPr>
        <p:txBody>
          <a:bodyPr wrap="none" rtlCol="0">
            <a:spAutoFit/>
          </a:bodyPr>
          <a:lstStyle/>
          <a:p>
            <a:r>
              <a:rPr lang="es-ES_tradnl" b="1" dirty="0">
                <a:solidFill>
                  <a:schemeClr val="bg1"/>
                </a:solidFill>
                <a:latin typeface="Gotham Medium" panose="02000604030000020004" pitchFamily="2" charset="0"/>
              </a:rPr>
              <a:t>3.1. / PROPÓSITO</a:t>
            </a: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506437" y="2367244"/>
            <a:ext cx="10944665" cy="830997"/>
          </a:xfrm>
          <a:prstGeom prst="rect">
            <a:avLst/>
          </a:prstGeom>
          <a:noFill/>
        </p:spPr>
        <p:txBody>
          <a:bodyPr wrap="square" rtlCol="0">
            <a:spAutoFit/>
          </a:bodyPr>
          <a:lstStyle/>
          <a:p>
            <a:pPr algn="just"/>
            <a:r>
              <a:rPr lang="es-ES_tradnl" sz="1600" b="1" i="1" dirty="0">
                <a:latin typeface="Gotham Medium" panose="02000604030000020004" pitchFamily="2" charset="0"/>
              </a:rPr>
              <a:t>Fortalecer la institucionalidad y función pública de la Rama Judicial, mediante la  gestión efectiva y oportuna del conocimiento y el talento humano del  nivel central y territorial, impactando en el rendimiento y resultados de los procesos  misionales, estratégicos y administrativos.</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23064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TextBox 106">
            <a:extLst>
              <a:ext uri="{FF2B5EF4-FFF2-40B4-BE49-F238E27FC236}">
                <a16:creationId xmlns:a16="http://schemas.microsoft.com/office/drawing/2014/main" id="{043B612F-E6C6-954A-B14D-202C203ECB02}"/>
              </a:ext>
            </a:extLst>
          </p:cNvPr>
          <p:cNvSpPr txBox="1"/>
          <p:nvPr/>
        </p:nvSpPr>
        <p:spPr>
          <a:xfrm>
            <a:off x="506437" y="3502490"/>
            <a:ext cx="10944665" cy="830997"/>
          </a:xfrm>
          <a:prstGeom prst="rect">
            <a:avLst/>
          </a:prstGeom>
          <a:noFill/>
        </p:spPr>
        <p:txBody>
          <a:bodyPr wrap="square" rtlCol="0">
            <a:spAutoFit/>
          </a:bodyPr>
          <a:lstStyle/>
          <a:p>
            <a:pPr algn="just"/>
            <a:r>
              <a:rPr lang="es-ES_tradnl" sz="1600" b="1" i="1" dirty="0">
                <a:latin typeface="Gotham Medium" panose="02000604030000020004" pitchFamily="2" charset="0"/>
              </a:rPr>
              <a:t>Implementar el proceso de gestión del conocimiento, fortalecer el modelo de formación judicial, mantener las competencias, habilidades y conocimientos de los servidores judiciales logrando el balance entre el desarrollo profesional, el bienestar integral, el mérito y el logro de las metas institucionales.</a:t>
            </a:r>
          </a:p>
        </p:txBody>
      </p:sp>
      <p:sp>
        <p:nvSpPr>
          <p:cNvPr id="109" name="TextBox 108">
            <a:extLst>
              <a:ext uri="{FF2B5EF4-FFF2-40B4-BE49-F238E27FC236}">
                <a16:creationId xmlns:a16="http://schemas.microsoft.com/office/drawing/2014/main" id="{CB4BBD85-A3BA-7A41-80F9-0B9EFA1BF74D}"/>
              </a:ext>
            </a:extLst>
          </p:cNvPr>
          <p:cNvSpPr txBox="1"/>
          <p:nvPr/>
        </p:nvSpPr>
        <p:spPr>
          <a:xfrm>
            <a:off x="188711" y="4282517"/>
            <a:ext cx="6204647" cy="369332"/>
          </a:xfrm>
          <a:prstGeom prst="rect">
            <a:avLst/>
          </a:prstGeom>
          <a:noFill/>
        </p:spPr>
        <p:txBody>
          <a:bodyPr wrap="none" rtlCol="0">
            <a:spAutoFit/>
          </a:bodyPr>
          <a:lstStyle/>
          <a:p>
            <a:r>
              <a:rPr lang="es-ES_tradnl" b="1" dirty="0">
                <a:solidFill>
                  <a:schemeClr val="bg1"/>
                </a:solidFill>
                <a:latin typeface="Gotham Medium" panose="02000604030000020004" pitchFamily="2" charset="0"/>
              </a:rPr>
              <a:t>3.3. / ESTRATEGIAS, PROYECTOS Y PRIORIDADES DE INVERSIÓN</a:t>
            </a:r>
          </a:p>
        </p:txBody>
      </p:sp>
      <p:sp>
        <p:nvSpPr>
          <p:cNvPr id="110" name="Rectangle 109">
            <a:extLst>
              <a:ext uri="{FF2B5EF4-FFF2-40B4-BE49-F238E27FC236}">
                <a16:creationId xmlns:a16="http://schemas.microsoft.com/office/drawing/2014/main" id="{8DA4CB99-850F-BC46-8A1E-0F24D8C7785E}"/>
              </a:ext>
            </a:extLst>
          </p:cNvPr>
          <p:cNvSpPr/>
          <p:nvPr/>
        </p:nvSpPr>
        <p:spPr>
          <a:xfrm>
            <a:off x="-1" y="4343706"/>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1" name="TextBox 110">
            <a:extLst>
              <a:ext uri="{FF2B5EF4-FFF2-40B4-BE49-F238E27FC236}">
                <a16:creationId xmlns:a16="http://schemas.microsoft.com/office/drawing/2014/main" id="{2763B644-C414-2748-BF1C-1B478A3AB6C9}"/>
              </a:ext>
            </a:extLst>
          </p:cNvPr>
          <p:cNvSpPr txBox="1"/>
          <p:nvPr/>
        </p:nvSpPr>
        <p:spPr>
          <a:xfrm>
            <a:off x="671138" y="4601487"/>
            <a:ext cx="6612195" cy="338554"/>
          </a:xfrm>
          <a:prstGeom prst="rect">
            <a:avLst/>
          </a:prstGeom>
          <a:noFill/>
        </p:spPr>
        <p:txBody>
          <a:bodyPr wrap="square" rtlCol="0">
            <a:spAutoFit/>
          </a:bodyPr>
          <a:lstStyle/>
          <a:p>
            <a:pPr algn="just"/>
            <a:r>
              <a:rPr lang="es-ES_tradnl" sz="1600" b="1" i="1" dirty="0">
                <a:latin typeface="Gotham Medium" panose="02000604030000020004" pitchFamily="2" charset="0"/>
              </a:rPr>
              <a:t>Se despliega a través de cuatro (4) estrategias fundamentales:</a:t>
            </a:r>
          </a:p>
        </p:txBody>
      </p:sp>
      <p:sp>
        <p:nvSpPr>
          <p:cNvPr id="112" name="TextBox 111">
            <a:extLst>
              <a:ext uri="{FF2B5EF4-FFF2-40B4-BE49-F238E27FC236}">
                <a16:creationId xmlns:a16="http://schemas.microsoft.com/office/drawing/2014/main" id="{DE49023D-2398-BA4D-BC90-710F2BA70F00}"/>
              </a:ext>
            </a:extLst>
          </p:cNvPr>
          <p:cNvSpPr txBox="1"/>
          <p:nvPr/>
        </p:nvSpPr>
        <p:spPr>
          <a:xfrm>
            <a:off x="756000" y="5349600"/>
            <a:ext cx="576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3.3.2</a:t>
            </a:r>
          </a:p>
        </p:txBody>
      </p:sp>
      <p:sp>
        <p:nvSpPr>
          <p:cNvPr id="113" name="TextBox 112">
            <a:extLst>
              <a:ext uri="{FF2B5EF4-FFF2-40B4-BE49-F238E27FC236}">
                <a16:creationId xmlns:a16="http://schemas.microsoft.com/office/drawing/2014/main" id="{40543DAC-112F-D84C-9235-77B7C9D449DC}"/>
              </a:ext>
            </a:extLst>
          </p:cNvPr>
          <p:cNvSpPr txBox="1"/>
          <p:nvPr/>
        </p:nvSpPr>
        <p:spPr>
          <a:xfrm>
            <a:off x="1482176" y="5025296"/>
            <a:ext cx="9720000" cy="338554"/>
          </a:xfrm>
          <a:prstGeom prst="rect">
            <a:avLst/>
          </a:prstGeom>
          <a:noFill/>
        </p:spPr>
        <p:txBody>
          <a:bodyPr wrap="square" rtlCol="0">
            <a:spAutoFit/>
          </a:bodyPr>
          <a:lstStyle/>
          <a:p>
            <a:pPr algn="just"/>
            <a:r>
              <a:rPr lang="es-ES_tradnl" sz="1600" dirty="0">
                <a:latin typeface="Gotham Medium" panose="02000604030000020004" pitchFamily="2" charset="0"/>
              </a:rPr>
              <a:t>Diseñar e implementar el proceso de gestión del conocimiento en la Rama Judicial.</a:t>
            </a:r>
          </a:p>
        </p:txBody>
      </p:sp>
      <p:sp>
        <p:nvSpPr>
          <p:cNvPr id="114" name="TextBox 113">
            <a:extLst>
              <a:ext uri="{FF2B5EF4-FFF2-40B4-BE49-F238E27FC236}">
                <a16:creationId xmlns:a16="http://schemas.microsoft.com/office/drawing/2014/main" id="{344238AB-19CD-954D-9433-8D824B1EC851}"/>
              </a:ext>
            </a:extLst>
          </p:cNvPr>
          <p:cNvSpPr txBox="1"/>
          <p:nvPr/>
        </p:nvSpPr>
        <p:spPr>
          <a:xfrm>
            <a:off x="1482176" y="5349600"/>
            <a:ext cx="9720000" cy="338554"/>
          </a:xfrm>
          <a:prstGeom prst="rect">
            <a:avLst/>
          </a:prstGeom>
          <a:noFill/>
        </p:spPr>
        <p:txBody>
          <a:bodyPr wrap="square" rtlCol="0">
            <a:spAutoFit/>
          </a:bodyPr>
          <a:lstStyle/>
          <a:p>
            <a:pPr algn="just"/>
            <a:r>
              <a:rPr lang="es-ES_tradnl" sz="1600" dirty="0">
                <a:latin typeface="Gotham Medium" panose="02000604030000020004" pitchFamily="2" charset="0"/>
              </a:rPr>
              <a:t>Consolidar y ampliar la cobertura del sistema de carrera judicial a nivel Nacional.</a:t>
            </a:r>
          </a:p>
        </p:txBody>
      </p:sp>
      <p:cxnSp>
        <p:nvCxnSpPr>
          <p:cNvPr id="115" name="Straight Connector 114">
            <a:extLst>
              <a:ext uri="{FF2B5EF4-FFF2-40B4-BE49-F238E27FC236}">
                <a16:creationId xmlns:a16="http://schemas.microsoft.com/office/drawing/2014/main" id="{31476ED4-2B97-0841-BA85-498E2934E268}"/>
              </a:ext>
            </a:extLst>
          </p:cNvPr>
          <p:cNvCxnSpPr>
            <a:cxnSpLocks/>
          </p:cNvCxnSpPr>
          <p:nvPr/>
        </p:nvCxnSpPr>
        <p:spPr>
          <a:xfrm>
            <a:off x="1355736" y="5047118"/>
            <a:ext cx="0" cy="1188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58A9F156-517D-844F-B35E-E5804C1B365E}"/>
              </a:ext>
            </a:extLst>
          </p:cNvPr>
          <p:cNvGrpSpPr/>
          <p:nvPr/>
        </p:nvGrpSpPr>
        <p:grpSpPr>
          <a:xfrm>
            <a:off x="1301046" y="5097296"/>
            <a:ext cx="109440" cy="109440"/>
            <a:chOff x="4200892" y="4432105"/>
            <a:chExt cx="109440" cy="109440"/>
          </a:xfrm>
        </p:grpSpPr>
        <p:grpSp>
          <p:nvGrpSpPr>
            <p:cNvPr id="117" name="Group 116">
              <a:extLst>
                <a:ext uri="{FF2B5EF4-FFF2-40B4-BE49-F238E27FC236}">
                  <a16:creationId xmlns:a16="http://schemas.microsoft.com/office/drawing/2014/main" id="{02A62634-3A3A-0C40-A15A-9272117D1514}"/>
                </a:ext>
              </a:extLst>
            </p:cNvPr>
            <p:cNvGrpSpPr>
              <a:grpSpLocks noChangeAspect="1"/>
            </p:cNvGrpSpPr>
            <p:nvPr/>
          </p:nvGrpSpPr>
          <p:grpSpPr>
            <a:xfrm rot="10800000">
              <a:off x="4210817" y="4439517"/>
              <a:ext cx="89587" cy="90000"/>
              <a:chOff x="3994150" y="4504881"/>
              <a:chExt cx="108000" cy="108498"/>
            </a:xfrm>
          </p:grpSpPr>
          <p:sp>
            <p:nvSpPr>
              <p:cNvPr id="120" name="Pie 119">
                <a:extLst>
                  <a:ext uri="{FF2B5EF4-FFF2-40B4-BE49-F238E27FC236}">
                    <a16:creationId xmlns:a16="http://schemas.microsoft.com/office/drawing/2014/main" id="{E9F442B9-2E42-FC44-B726-64AE7F25BD5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1" name="Pie 120">
                <a:extLst>
                  <a:ext uri="{FF2B5EF4-FFF2-40B4-BE49-F238E27FC236}">
                    <a16:creationId xmlns:a16="http://schemas.microsoft.com/office/drawing/2014/main" id="{42F2B4AF-B916-514F-AEE7-842DDB510AC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18" name="Arc 117">
              <a:extLst>
                <a:ext uri="{FF2B5EF4-FFF2-40B4-BE49-F238E27FC236}">
                  <a16:creationId xmlns:a16="http://schemas.microsoft.com/office/drawing/2014/main" id="{481E4566-B17B-EA46-8762-9145DF19110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9" name="Arc 118">
              <a:extLst>
                <a:ext uri="{FF2B5EF4-FFF2-40B4-BE49-F238E27FC236}">
                  <a16:creationId xmlns:a16="http://schemas.microsoft.com/office/drawing/2014/main" id="{834F58C2-547F-5245-8C7C-1DCDDC2FE6B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22" name="Group 121">
            <a:extLst>
              <a:ext uri="{FF2B5EF4-FFF2-40B4-BE49-F238E27FC236}">
                <a16:creationId xmlns:a16="http://schemas.microsoft.com/office/drawing/2014/main" id="{6E01D833-0FF7-C542-8730-35A2F98D8219}"/>
              </a:ext>
            </a:extLst>
          </p:cNvPr>
          <p:cNvGrpSpPr/>
          <p:nvPr/>
        </p:nvGrpSpPr>
        <p:grpSpPr>
          <a:xfrm>
            <a:off x="1297868" y="5421600"/>
            <a:ext cx="109440" cy="109440"/>
            <a:chOff x="4200892" y="4432105"/>
            <a:chExt cx="109440" cy="109440"/>
          </a:xfrm>
        </p:grpSpPr>
        <p:grpSp>
          <p:nvGrpSpPr>
            <p:cNvPr id="123" name="Group 122">
              <a:extLst>
                <a:ext uri="{FF2B5EF4-FFF2-40B4-BE49-F238E27FC236}">
                  <a16:creationId xmlns:a16="http://schemas.microsoft.com/office/drawing/2014/main" id="{2768A4D2-487A-0E48-8259-7763BC8887F2}"/>
                </a:ext>
              </a:extLst>
            </p:cNvPr>
            <p:cNvGrpSpPr>
              <a:grpSpLocks noChangeAspect="1"/>
            </p:cNvGrpSpPr>
            <p:nvPr/>
          </p:nvGrpSpPr>
          <p:grpSpPr>
            <a:xfrm rot="10800000">
              <a:off x="4210817" y="4439517"/>
              <a:ext cx="89587" cy="90000"/>
              <a:chOff x="3994150" y="4504881"/>
              <a:chExt cx="108000" cy="108498"/>
            </a:xfrm>
          </p:grpSpPr>
          <p:sp>
            <p:nvSpPr>
              <p:cNvPr id="126" name="Pie 125">
                <a:extLst>
                  <a:ext uri="{FF2B5EF4-FFF2-40B4-BE49-F238E27FC236}">
                    <a16:creationId xmlns:a16="http://schemas.microsoft.com/office/drawing/2014/main" id="{923A8713-2E2A-CE4D-A911-909D03EA41A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3" name="Pie 132">
                <a:extLst>
                  <a:ext uri="{FF2B5EF4-FFF2-40B4-BE49-F238E27FC236}">
                    <a16:creationId xmlns:a16="http://schemas.microsoft.com/office/drawing/2014/main" id="{4C6A8C90-0D51-6D4B-8A96-ADAB9BF9BD3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24" name="Arc 123">
              <a:extLst>
                <a:ext uri="{FF2B5EF4-FFF2-40B4-BE49-F238E27FC236}">
                  <a16:creationId xmlns:a16="http://schemas.microsoft.com/office/drawing/2014/main" id="{6CB4568D-DC27-FB40-8101-9567D3FA2B0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5" name="Arc 124">
              <a:extLst>
                <a:ext uri="{FF2B5EF4-FFF2-40B4-BE49-F238E27FC236}">
                  <a16:creationId xmlns:a16="http://schemas.microsoft.com/office/drawing/2014/main" id="{309C7CE2-C7D8-A049-BFA9-10F62C1FB19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34" name="TextBox 133">
            <a:extLst>
              <a:ext uri="{FF2B5EF4-FFF2-40B4-BE49-F238E27FC236}">
                <a16:creationId xmlns:a16="http://schemas.microsoft.com/office/drawing/2014/main" id="{E99FAD43-3EF1-4F4A-A905-98372966A099}"/>
              </a:ext>
            </a:extLst>
          </p:cNvPr>
          <p:cNvSpPr txBox="1"/>
          <p:nvPr/>
        </p:nvSpPr>
        <p:spPr>
          <a:xfrm>
            <a:off x="756000" y="5025296"/>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3.3.1</a:t>
            </a:r>
          </a:p>
        </p:txBody>
      </p:sp>
      <p:sp>
        <p:nvSpPr>
          <p:cNvPr id="135" name="TextBox 134">
            <a:extLst>
              <a:ext uri="{FF2B5EF4-FFF2-40B4-BE49-F238E27FC236}">
                <a16:creationId xmlns:a16="http://schemas.microsoft.com/office/drawing/2014/main" id="{5D383F51-F6BB-F845-B3CE-235118E523EC}"/>
              </a:ext>
            </a:extLst>
          </p:cNvPr>
          <p:cNvSpPr txBox="1"/>
          <p:nvPr/>
        </p:nvSpPr>
        <p:spPr>
          <a:xfrm>
            <a:off x="756000" y="5673600"/>
            <a:ext cx="576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3.3.3</a:t>
            </a:r>
          </a:p>
        </p:txBody>
      </p:sp>
      <p:sp>
        <p:nvSpPr>
          <p:cNvPr id="136" name="TextBox 135">
            <a:extLst>
              <a:ext uri="{FF2B5EF4-FFF2-40B4-BE49-F238E27FC236}">
                <a16:creationId xmlns:a16="http://schemas.microsoft.com/office/drawing/2014/main" id="{BF58CC73-B1D0-AE4D-8631-5FCCAC34D663}"/>
              </a:ext>
            </a:extLst>
          </p:cNvPr>
          <p:cNvSpPr txBox="1"/>
          <p:nvPr/>
        </p:nvSpPr>
        <p:spPr>
          <a:xfrm>
            <a:off x="1533747" y="5680460"/>
            <a:ext cx="9720000" cy="338554"/>
          </a:xfrm>
          <a:prstGeom prst="rect">
            <a:avLst/>
          </a:prstGeom>
          <a:noFill/>
        </p:spPr>
        <p:txBody>
          <a:bodyPr wrap="square" rtlCol="0">
            <a:spAutoFit/>
          </a:bodyPr>
          <a:lstStyle/>
          <a:p>
            <a:pPr algn="just"/>
            <a:r>
              <a:rPr lang="es-ES_tradnl" sz="1600" dirty="0">
                <a:latin typeface="Gotham Medium" panose="02000604030000020004" pitchFamily="2" charset="0"/>
              </a:rPr>
              <a:t>Desarrollar programas de formación continua y especializada del talento humano que integra la comunidad judicial.</a:t>
            </a:r>
          </a:p>
        </p:txBody>
      </p:sp>
      <p:grpSp>
        <p:nvGrpSpPr>
          <p:cNvPr id="137" name="Group 136">
            <a:extLst>
              <a:ext uri="{FF2B5EF4-FFF2-40B4-BE49-F238E27FC236}">
                <a16:creationId xmlns:a16="http://schemas.microsoft.com/office/drawing/2014/main" id="{396B286C-69A0-834C-AEE3-C335C304BD5A}"/>
              </a:ext>
            </a:extLst>
          </p:cNvPr>
          <p:cNvGrpSpPr/>
          <p:nvPr/>
        </p:nvGrpSpPr>
        <p:grpSpPr>
          <a:xfrm>
            <a:off x="1297868" y="5745600"/>
            <a:ext cx="109440" cy="109440"/>
            <a:chOff x="4200892" y="4432105"/>
            <a:chExt cx="109440" cy="109440"/>
          </a:xfrm>
        </p:grpSpPr>
        <p:grpSp>
          <p:nvGrpSpPr>
            <p:cNvPr id="180" name="Group 179">
              <a:extLst>
                <a:ext uri="{FF2B5EF4-FFF2-40B4-BE49-F238E27FC236}">
                  <a16:creationId xmlns:a16="http://schemas.microsoft.com/office/drawing/2014/main" id="{798E6E79-9338-6D42-8754-7510AC735911}"/>
                </a:ext>
              </a:extLst>
            </p:cNvPr>
            <p:cNvGrpSpPr>
              <a:grpSpLocks noChangeAspect="1"/>
            </p:cNvGrpSpPr>
            <p:nvPr/>
          </p:nvGrpSpPr>
          <p:grpSpPr>
            <a:xfrm rot="10800000">
              <a:off x="4210817" y="4439517"/>
              <a:ext cx="89587" cy="90000"/>
              <a:chOff x="3994150" y="4504881"/>
              <a:chExt cx="108000" cy="108498"/>
            </a:xfrm>
          </p:grpSpPr>
          <p:sp>
            <p:nvSpPr>
              <p:cNvPr id="183" name="Pie 182">
                <a:extLst>
                  <a:ext uri="{FF2B5EF4-FFF2-40B4-BE49-F238E27FC236}">
                    <a16:creationId xmlns:a16="http://schemas.microsoft.com/office/drawing/2014/main" id="{72D478FB-FFEE-7941-94E7-836C403C1F7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4" name="Pie 183">
                <a:extLst>
                  <a:ext uri="{FF2B5EF4-FFF2-40B4-BE49-F238E27FC236}">
                    <a16:creationId xmlns:a16="http://schemas.microsoft.com/office/drawing/2014/main" id="{D24743B0-C3F3-2C49-AE27-97B1740BE52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1" name="Arc 180">
              <a:extLst>
                <a:ext uri="{FF2B5EF4-FFF2-40B4-BE49-F238E27FC236}">
                  <a16:creationId xmlns:a16="http://schemas.microsoft.com/office/drawing/2014/main" id="{91BA57B3-CD56-144D-AE4D-EC8100B996F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2" name="Arc 181">
              <a:extLst>
                <a:ext uri="{FF2B5EF4-FFF2-40B4-BE49-F238E27FC236}">
                  <a16:creationId xmlns:a16="http://schemas.microsoft.com/office/drawing/2014/main" id="{438A400A-9211-094B-B8F4-E027FABCDC7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85" name="TextBox 184">
            <a:extLst>
              <a:ext uri="{FF2B5EF4-FFF2-40B4-BE49-F238E27FC236}">
                <a16:creationId xmlns:a16="http://schemas.microsoft.com/office/drawing/2014/main" id="{111F9E02-4D23-B140-8468-9D3D743B0F70}"/>
              </a:ext>
            </a:extLst>
          </p:cNvPr>
          <p:cNvSpPr txBox="1"/>
          <p:nvPr/>
        </p:nvSpPr>
        <p:spPr>
          <a:xfrm>
            <a:off x="756000" y="5997600"/>
            <a:ext cx="576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3.3.4</a:t>
            </a:r>
          </a:p>
        </p:txBody>
      </p:sp>
      <p:sp>
        <p:nvSpPr>
          <p:cNvPr id="186" name="TextBox 185">
            <a:extLst>
              <a:ext uri="{FF2B5EF4-FFF2-40B4-BE49-F238E27FC236}">
                <a16:creationId xmlns:a16="http://schemas.microsoft.com/office/drawing/2014/main" id="{9C191856-E3AE-D14D-86A5-1F4C6881052E}"/>
              </a:ext>
            </a:extLst>
          </p:cNvPr>
          <p:cNvSpPr txBox="1"/>
          <p:nvPr/>
        </p:nvSpPr>
        <p:spPr>
          <a:xfrm>
            <a:off x="1482176" y="5997600"/>
            <a:ext cx="9720000" cy="338554"/>
          </a:xfrm>
          <a:prstGeom prst="rect">
            <a:avLst/>
          </a:prstGeom>
          <a:noFill/>
        </p:spPr>
        <p:txBody>
          <a:bodyPr wrap="square" rtlCol="0">
            <a:spAutoFit/>
          </a:bodyPr>
          <a:lstStyle/>
          <a:p>
            <a:pPr algn="just"/>
            <a:r>
              <a:rPr lang="es-ES_tradnl" sz="1600" dirty="0">
                <a:latin typeface="Gotham Medium" panose="02000604030000020004" pitchFamily="2" charset="0"/>
              </a:rPr>
              <a:t>Promover el bienestar integral de los servidores judiciales del nivel central y territorial.</a:t>
            </a:r>
          </a:p>
        </p:txBody>
      </p:sp>
      <p:grpSp>
        <p:nvGrpSpPr>
          <p:cNvPr id="187" name="Group 186">
            <a:extLst>
              <a:ext uri="{FF2B5EF4-FFF2-40B4-BE49-F238E27FC236}">
                <a16:creationId xmlns:a16="http://schemas.microsoft.com/office/drawing/2014/main" id="{B0CF7114-FDD5-6147-AEAE-B15F9497BF53}"/>
              </a:ext>
            </a:extLst>
          </p:cNvPr>
          <p:cNvGrpSpPr/>
          <p:nvPr/>
        </p:nvGrpSpPr>
        <p:grpSpPr>
          <a:xfrm>
            <a:off x="1297868" y="6069600"/>
            <a:ext cx="109440" cy="109440"/>
            <a:chOff x="4200892" y="4432105"/>
            <a:chExt cx="109440" cy="109440"/>
          </a:xfrm>
        </p:grpSpPr>
        <p:grpSp>
          <p:nvGrpSpPr>
            <p:cNvPr id="188" name="Group 187">
              <a:extLst>
                <a:ext uri="{FF2B5EF4-FFF2-40B4-BE49-F238E27FC236}">
                  <a16:creationId xmlns:a16="http://schemas.microsoft.com/office/drawing/2014/main" id="{744AB771-A152-8345-A78F-5C186B1364E4}"/>
                </a:ext>
              </a:extLst>
            </p:cNvPr>
            <p:cNvGrpSpPr>
              <a:grpSpLocks noChangeAspect="1"/>
            </p:cNvGrpSpPr>
            <p:nvPr/>
          </p:nvGrpSpPr>
          <p:grpSpPr>
            <a:xfrm rot="10800000">
              <a:off x="4210817" y="4439517"/>
              <a:ext cx="89587" cy="90000"/>
              <a:chOff x="3994150" y="4504881"/>
              <a:chExt cx="108000" cy="108498"/>
            </a:xfrm>
          </p:grpSpPr>
          <p:sp>
            <p:nvSpPr>
              <p:cNvPr id="191" name="Pie 190">
                <a:extLst>
                  <a:ext uri="{FF2B5EF4-FFF2-40B4-BE49-F238E27FC236}">
                    <a16:creationId xmlns:a16="http://schemas.microsoft.com/office/drawing/2014/main" id="{5EE71EE9-D18A-7A45-98B9-96CE0E4FB71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2" name="Pie 191">
                <a:extLst>
                  <a:ext uri="{FF2B5EF4-FFF2-40B4-BE49-F238E27FC236}">
                    <a16:creationId xmlns:a16="http://schemas.microsoft.com/office/drawing/2014/main" id="{919BF980-9DBB-114E-B22B-3D4A32870C5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9" name="Arc 188">
              <a:extLst>
                <a:ext uri="{FF2B5EF4-FFF2-40B4-BE49-F238E27FC236}">
                  <a16:creationId xmlns:a16="http://schemas.microsoft.com/office/drawing/2014/main" id="{A3795B3C-CAD3-474A-9305-B7A678FC953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0" name="Arc 189">
              <a:extLst>
                <a:ext uri="{FF2B5EF4-FFF2-40B4-BE49-F238E27FC236}">
                  <a16:creationId xmlns:a16="http://schemas.microsoft.com/office/drawing/2014/main" id="{13C0EEFC-78EB-7448-8EE6-B68FA557C2F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cxnSp>
        <p:nvCxnSpPr>
          <p:cNvPr id="56" name="Straight Connector 55">
            <a:extLst>
              <a:ext uri="{FF2B5EF4-FFF2-40B4-BE49-F238E27FC236}">
                <a16:creationId xmlns:a16="http://schemas.microsoft.com/office/drawing/2014/main" id="{BE85CCB7-53D9-9943-BAEB-8B42F6B9837F}"/>
              </a:ext>
            </a:extLst>
          </p:cNvPr>
          <p:cNvCxnSpPr/>
          <p:nvPr/>
        </p:nvCxnSpPr>
        <p:spPr>
          <a:xfrm>
            <a:off x="1324841" y="1886802"/>
            <a:ext cx="910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23B54A-2E46-0342-BE64-654D43190A69}"/>
              </a:ext>
            </a:extLst>
          </p:cNvPr>
          <p:cNvCxnSpPr>
            <a:cxnSpLocks/>
          </p:cNvCxnSpPr>
          <p:nvPr/>
        </p:nvCxnSpPr>
        <p:spPr>
          <a:xfrm>
            <a:off x="1421601" y="1512731"/>
            <a:ext cx="633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161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13216793-22B6-9645-9F00-375D0D534CA7}"/>
              </a:ext>
            </a:extLst>
          </p:cNvPr>
          <p:cNvSpPr txBox="1"/>
          <p:nvPr/>
        </p:nvSpPr>
        <p:spPr>
          <a:xfrm>
            <a:off x="1332906" y="1111904"/>
            <a:ext cx="10417815" cy="815608"/>
          </a:xfrm>
          <a:prstGeom prst="rect">
            <a:avLst/>
          </a:prstGeom>
          <a:noFill/>
        </p:spPr>
        <p:txBody>
          <a:bodyPr wrap="square" rtlCol="0">
            <a:spAutoFit/>
          </a:bodyPr>
          <a:lstStyle/>
          <a:p>
            <a:r>
              <a:rPr lang="es-ES_tradnl" sz="2400" b="1" dirty="0">
                <a:solidFill>
                  <a:srgbClr val="00AEEF"/>
                </a:solidFill>
                <a:latin typeface="Filson Pro Book" panose="02000000000000000000" pitchFamily="2" charset="77"/>
              </a:rPr>
              <a:t>PILARES ESTRATÉGICOS PSD 2019 – 2022  </a:t>
            </a:r>
          </a:p>
          <a:p>
            <a:r>
              <a:rPr lang="es-ES_tradnl" sz="2300" dirty="0">
                <a:solidFill>
                  <a:srgbClr val="00AEEF"/>
                </a:solidFill>
                <a:latin typeface="Filson Pro Book" panose="02000000000000000000" pitchFamily="2" charset="77"/>
              </a:rPr>
              <a:t>TRANSFORMACIÓN DE LA ARQUITECTURA ORGANIZACIONAL</a:t>
            </a:r>
          </a:p>
        </p:txBody>
      </p:sp>
      <p:sp>
        <p:nvSpPr>
          <p:cNvPr id="62" name="Rectangle 61">
            <a:extLst>
              <a:ext uri="{FF2B5EF4-FFF2-40B4-BE49-F238E27FC236}">
                <a16:creationId xmlns:a16="http://schemas.microsoft.com/office/drawing/2014/main" id="{54947A74-8F53-B84E-9A2C-4DB7A0555C6C}"/>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8" name="Rectangle 107">
            <a:extLst>
              <a:ext uri="{FF2B5EF4-FFF2-40B4-BE49-F238E27FC236}">
                <a16:creationId xmlns:a16="http://schemas.microsoft.com/office/drawing/2014/main" id="{2E5D39B9-7215-AA4E-9B60-022E5A7AE440}"/>
              </a:ext>
            </a:extLst>
          </p:cNvPr>
          <p:cNvSpPr/>
          <p:nvPr/>
        </p:nvSpPr>
        <p:spPr>
          <a:xfrm>
            <a:off x="241533" y="4264550"/>
            <a:ext cx="6396303"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394316"/>
            <a:ext cx="257033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360148"/>
            <a:ext cx="2712922"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4.2. / OBJETIVO GENERAL</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2" name="Rectangle 41">
            <a:extLst>
              <a:ext uri="{FF2B5EF4-FFF2-40B4-BE49-F238E27FC236}">
                <a16:creationId xmlns:a16="http://schemas.microsoft.com/office/drawing/2014/main" id="{56EBD097-8271-9043-815D-316183F4065A}"/>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279394"/>
            <a:ext cx="172976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245226"/>
            <a:ext cx="1834156"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4.1. / PROPÓSITO</a:t>
            </a: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674314" y="2479788"/>
            <a:ext cx="10567427" cy="954107"/>
          </a:xfrm>
          <a:prstGeom prst="rect">
            <a:avLst/>
          </a:prstGeom>
          <a:noFill/>
        </p:spPr>
        <p:txBody>
          <a:bodyPr wrap="square" rtlCol="0">
            <a:spAutoFit/>
          </a:bodyPr>
          <a:lstStyle/>
          <a:p>
            <a:pPr algn="just"/>
            <a:r>
              <a:rPr lang="es-ES_tradnl" sz="1400" b="1" i="1" dirty="0">
                <a:latin typeface="Gotham Medium" panose="02000604030000020004" pitchFamily="2" charset="0"/>
              </a:rPr>
              <a:t>Facilitar el cumplimiento de la misión institucional, al coadyuvar en la solución de los problemas que enfrenta la Rama Judicial en su quehacer administrativo y jurisdiccional al proveer información suficiente, estructurada y actualizada, que soporte la toma de decisiones técnicas con miras a desarrollar e implementar estructuras, modelos de gestión que faciliten los trámites, métodos y procedimientos de trabajo en materia de plantas de personal, congestión judicial, ubicación de despachos judiciales.</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39320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TextBox 106">
            <a:extLst>
              <a:ext uri="{FF2B5EF4-FFF2-40B4-BE49-F238E27FC236}">
                <a16:creationId xmlns:a16="http://schemas.microsoft.com/office/drawing/2014/main" id="{043B612F-E6C6-954A-B14D-202C203ECB02}"/>
              </a:ext>
            </a:extLst>
          </p:cNvPr>
          <p:cNvSpPr txBox="1"/>
          <p:nvPr/>
        </p:nvSpPr>
        <p:spPr>
          <a:xfrm>
            <a:off x="671139" y="3721322"/>
            <a:ext cx="10567427" cy="523220"/>
          </a:xfrm>
          <a:prstGeom prst="rect">
            <a:avLst/>
          </a:prstGeom>
          <a:noFill/>
        </p:spPr>
        <p:txBody>
          <a:bodyPr wrap="square" rtlCol="0">
            <a:spAutoFit/>
          </a:bodyPr>
          <a:lstStyle/>
          <a:p>
            <a:pPr algn="just"/>
            <a:r>
              <a:rPr lang="es-ES_tradnl" sz="1400" b="1" i="1" dirty="0">
                <a:latin typeface="Gotham Medium" panose="02000604030000020004" pitchFamily="2" charset="0"/>
              </a:rPr>
              <a:t>Mejorar estructuralmente la gestión de la Rama Judicial, disminuir la diferencia entre la oferta y demanda de justicia, contando con información suficiente y oportuna para soportar las propuestas y decisiones transformación y mejoramiento.</a:t>
            </a:r>
          </a:p>
        </p:txBody>
      </p:sp>
      <p:sp>
        <p:nvSpPr>
          <p:cNvPr id="109" name="TextBox 108">
            <a:extLst>
              <a:ext uri="{FF2B5EF4-FFF2-40B4-BE49-F238E27FC236}">
                <a16:creationId xmlns:a16="http://schemas.microsoft.com/office/drawing/2014/main" id="{CB4BBD85-A3BA-7A41-80F9-0B9EFA1BF74D}"/>
              </a:ext>
            </a:extLst>
          </p:cNvPr>
          <p:cNvSpPr txBox="1"/>
          <p:nvPr/>
        </p:nvSpPr>
        <p:spPr>
          <a:xfrm>
            <a:off x="188711" y="4230382"/>
            <a:ext cx="6396303"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4.3. / ESTRATEGIAS, PROYECTOS Y PRIORIDADES DE INVERSIÓN</a:t>
            </a:r>
          </a:p>
        </p:txBody>
      </p:sp>
      <p:sp>
        <p:nvSpPr>
          <p:cNvPr id="110" name="Rectangle 109">
            <a:extLst>
              <a:ext uri="{FF2B5EF4-FFF2-40B4-BE49-F238E27FC236}">
                <a16:creationId xmlns:a16="http://schemas.microsoft.com/office/drawing/2014/main" id="{8DA4CB99-850F-BC46-8A1E-0F24D8C7785E}"/>
              </a:ext>
            </a:extLst>
          </p:cNvPr>
          <p:cNvSpPr/>
          <p:nvPr/>
        </p:nvSpPr>
        <p:spPr>
          <a:xfrm>
            <a:off x="-1" y="426343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1" name="TextBox 110">
            <a:extLst>
              <a:ext uri="{FF2B5EF4-FFF2-40B4-BE49-F238E27FC236}">
                <a16:creationId xmlns:a16="http://schemas.microsoft.com/office/drawing/2014/main" id="{2763B644-C414-2748-BF1C-1B478A3AB6C9}"/>
              </a:ext>
            </a:extLst>
          </p:cNvPr>
          <p:cNvSpPr txBox="1"/>
          <p:nvPr/>
        </p:nvSpPr>
        <p:spPr>
          <a:xfrm>
            <a:off x="671138" y="4591556"/>
            <a:ext cx="6612195" cy="261610"/>
          </a:xfrm>
          <a:prstGeom prst="rect">
            <a:avLst/>
          </a:prstGeom>
          <a:noFill/>
        </p:spPr>
        <p:txBody>
          <a:bodyPr wrap="square" rtlCol="0">
            <a:spAutoFit/>
          </a:bodyPr>
          <a:lstStyle/>
          <a:p>
            <a:pPr algn="just"/>
            <a:r>
              <a:rPr lang="es-ES_tradnl" sz="1100" b="1" i="1" dirty="0">
                <a:latin typeface="Gotham Medium" panose="02000604030000020004" pitchFamily="2" charset="0"/>
              </a:rPr>
              <a:t>Se esperan los siguientes impactos sociales:</a:t>
            </a:r>
          </a:p>
        </p:txBody>
      </p:sp>
      <p:sp>
        <p:nvSpPr>
          <p:cNvPr id="61" name="Rectangle 60">
            <a:extLst>
              <a:ext uri="{FF2B5EF4-FFF2-40B4-BE49-F238E27FC236}">
                <a16:creationId xmlns:a16="http://schemas.microsoft.com/office/drawing/2014/main" id="{BC6C3451-2567-7A44-A8BA-AC6CCA3D1B52}"/>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3" name="TextBox 62">
            <a:extLst>
              <a:ext uri="{FF2B5EF4-FFF2-40B4-BE49-F238E27FC236}">
                <a16:creationId xmlns:a16="http://schemas.microsoft.com/office/drawing/2014/main" id="{B73D603A-D120-B34D-9527-E5350A8AEEFC}"/>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64" name="TextBox 63">
            <a:extLst>
              <a:ext uri="{FF2B5EF4-FFF2-40B4-BE49-F238E27FC236}">
                <a16:creationId xmlns:a16="http://schemas.microsoft.com/office/drawing/2014/main" id="{7606F2F7-ACA0-0340-B155-FEDA3CE3697A}"/>
              </a:ext>
            </a:extLst>
          </p:cNvPr>
          <p:cNvSpPr txBox="1"/>
          <p:nvPr/>
        </p:nvSpPr>
        <p:spPr>
          <a:xfrm>
            <a:off x="756000" y="5306055"/>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4.3.2</a:t>
            </a:r>
          </a:p>
        </p:txBody>
      </p:sp>
      <p:sp>
        <p:nvSpPr>
          <p:cNvPr id="65" name="TextBox 64">
            <a:extLst>
              <a:ext uri="{FF2B5EF4-FFF2-40B4-BE49-F238E27FC236}">
                <a16:creationId xmlns:a16="http://schemas.microsoft.com/office/drawing/2014/main" id="{9D25FEE1-B62F-6646-B373-8A30E39E7306}"/>
              </a:ext>
            </a:extLst>
          </p:cNvPr>
          <p:cNvSpPr txBox="1"/>
          <p:nvPr/>
        </p:nvSpPr>
        <p:spPr>
          <a:xfrm>
            <a:off x="1482176" y="4874685"/>
            <a:ext cx="9720000" cy="492443"/>
          </a:xfrm>
          <a:prstGeom prst="rect">
            <a:avLst/>
          </a:prstGeom>
          <a:noFill/>
        </p:spPr>
        <p:txBody>
          <a:bodyPr wrap="square" rtlCol="0">
            <a:spAutoFit/>
          </a:bodyPr>
          <a:lstStyle/>
          <a:p>
            <a:pPr algn="just"/>
            <a:r>
              <a:rPr lang="es-ES_tradnl" sz="1300" dirty="0">
                <a:latin typeface="Gotham Medium" panose="02000604030000020004" pitchFamily="2" charset="0"/>
              </a:rPr>
              <a:t>Diseñar e implementar nuevos modelos de gestión de la oferta de justicia y generar nuevas herramientas que permitan incrementar la calidad en la producción de información de la Gestión Judicial.</a:t>
            </a:r>
          </a:p>
        </p:txBody>
      </p:sp>
      <p:sp>
        <p:nvSpPr>
          <p:cNvPr id="66" name="TextBox 65">
            <a:extLst>
              <a:ext uri="{FF2B5EF4-FFF2-40B4-BE49-F238E27FC236}">
                <a16:creationId xmlns:a16="http://schemas.microsoft.com/office/drawing/2014/main" id="{80C42226-35CC-7E45-826C-6452420C2996}"/>
              </a:ext>
            </a:extLst>
          </p:cNvPr>
          <p:cNvSpPr txBox="1"/>
          <p:nvPr/>
        </p:nvSpPr>
        <p:spPr>
          <a:xfrm>
            <a:off x="1482176" y="5320123"/>
            <a:ext cx="9720000" cy="292388"/>
          </a:xfrm>
          <a:prstGeom prst="rect">
            <a:avLst/>
          </a:prstGeom>
          <a:noFill/>
        </p:spPr>
        <p:txBody>
          <a:bodyPr wrap="square" rtlCol="0">
            <a:spAutoFit/>
          </a:bodyPr>
          <a:lstStyle/>
          <a:p>
            <a:pPr algn="just"/>
            <a:r>
              <a:rPr lang="es-ES_tradnl" sz="1300" dirty="0">
                <a:latin typeface="Gotham Medium" panose="02000604030000020004" pitchFamily="2" charset="0"/>
              </a:rPr>
              <a:t>Adecuar y optimizar la oferta de despachos judiciales y dependencias de apoyo a la Gestión judicial.</a:t>
            </a:r>
          </a:p>
        </p:txBody>
      </p:sp>
      <p:cxnSp>
        <p:nvCxnSpPr>
          <p:cNvPr id="67" name="Straight Connector 66">
            <a:extLst>
              <a:ext uri="{FF2B5EF4-FFF2-40B4-BE49-F238E27FC236}">
                <a16:creationId xmlns:a16="http://schemas.microsoft.com/office/drawing/2014/main" id="{9D9467ED-7B60-B847-8980-ED31D2635F36}"/>
              </a:ext>
            </a:extLst>
          </p:cNvPr>
          <p:cNvCxnSpPr>
            <a:cxnSpLocks/>
          </p:cNvCxnSpPr>
          <p:nvPr/>
        </p:nvCxnSpPr>
        <p:spPr>
          <a:xfrm>
            <a:off x="1355736" y="4966847"/>
            <a:ext cx="0" cy="1062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9EA2DD6-3298-0941-A2C2-B54A6F3737EE}"/>
              </a:ext>
            </a:extLst>
          </p:cNvPr>
          <p:cNvGrpSpPr/>
          <p:nvPr/>
        </p:nvGrpSpPr>
        <p:grpSpPr>
          <a:xfrm>
            <a:off x="1301046" y="5017025"/>
            <a:ext cx="109440" cy="109440"/>
            <a:chOff x="4200892" y="4432105"/>
            <a:chExt cx="109440" cy="109440"/>
          </a:xfrm>
        </p:grpSpPr>
        <p:grpSp>
          <p:nvGrpSpPr>
            <p:cNvPr id="69" name="Group 68">
              <a:extLst>
                <a:ext uri="{FF2B5EF4-FFF2-40B4-BE49-F238E27FC236}">
                  <a16:creationId xmlns:a16="http://schemas.microsoft.com/office/drawing/2014/main" id="{49821E8B-8E91-514A-9059-15449C29960C}"/>
                </a:ext>
              </a:extLst>
            </p:cNvPr>
            <p:cNvGrpSpPr>
              <a:grpSpLocks noChangeAspect="1"/>
            </p:cNvGrpSpPr>
            <p:nvPr/>
          </p:nvGrpSpPr>
          <p:grpSpPr>
            <a:xfrm rot="10800000">
              <a:off x="4210817" y="4439517"/>
              <a:ext cx="89587" cy="90000"/>
              <a:chOff x="3994150" y="4504881"/>
              <a:chExt cx="108000" cy="108498"/>
            </a:xfrm>
          </p:grpSpPr>
          <p:sp>
            <p:nvSpPr>
              <p:cNvPr id="72" name="Pie 71">
                <a:extLst>
                  <a:ext uri="{FF2B5EF4-FFF2-40B4-BE49-F238E27FC236}">
                    <a16:creationId xmlns:a16="http://schemas.microsoft.com/office/drawing/2014/main" id="{D0483C8A-AAE1-F543-B05D-DFFA2C256FD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3" name="Pie 72">
                <a:extLst>
                  <a:ext uri="{FF2B5EF4-FFF2-40B4-BE49-F238E27FC236}">
                    <a16:creationId xmlns:a16="http://schemas.microsoft.com/office/drawing/2014/main" id="{C440A44F-B914-C843-86C9-345DFC77794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0" name="Arc 69">
              <a:extLst>
                <a:ext uri="{FF2B5EF4-FFF2-40B4-BE49-F238E27FC236}">
                  <a16:creationId xmlns:a16="http://schemas.microsoft.com/office/drawing/2014/main" id="{D8216752-6C1B-C348-8204-EC1EEE59CFE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1" name="Arc 70">
              <a:extLst>
                <a:ext uri="{FF2B5EF4-FFF2-40B4-BE49-F238E27FC236}">
                  <a16:creationId xmlns:a16="http://schemas.microsoft.com/office/drawing/2014/main" id="{2BD17B2A-3363-1A42-B55A-A30F95EF7F0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74" name="Group 73">
            <a:extLst>
              <a:ext uri="{FF2B5EF4-FFF2-40B4-BE49-F238E27FC236}">
                <a16:creationId xmlns:a16="http://schemas.microsoft.com/office/drawing/2014/main" id="{77C5D120-67A1-814A-8557-C7A46BF22354}"/>
              </a:ext>
            </a:extLst>
          </p:cNvPr>
          <p:cNvGrpSpPr/>
          <p:nvPr/>
        </p:nvGrpSpPr>
        <p:grpSpPr>
          <a:xfrm>
            <a:off x="1297868" y="5378055"/>
            <a:ext cx="109440" cy="109440"/>
            <a:chOff x="4200892" y="4432105"/>
            <a:chExt cx="109440" cy="109440"/>
          </a:xfrm>
        </p:grpSpPr>
        <p:grpSp>
          <p:nvGrpSpPr>
            <p:cNvPr id="75" name="Group 74">
              <a:extLst>
                <a:ext uri="{FF2B5EF4-FFF2-40B4-BE49-F238E27FC236}">
                  <a16:creationId xmlns:a16="http://schemas.microsoft.com/office/drawing/2014/main" id="{B8F61FAC-0A84-4849-9350-E0DBBB4FAEFA}"/>
                </a:ext>
              </a:extLst>
            </p:cNvPr>
            <p:cNvGrpSpPr>
              <a:grpSpLocks noChangeAspect="1"/>
            </p:cNvGrpSpPr>
            <p:nvPr/>
          </p:nvGrpSpPr>
          <p:grpSpPr>
            <a:xfrm rot="10800000">
              <a:off x="4210817" y="4439517"/>
              <a:ext cx="89587" cy="90000"/>
              <a:chOff x="3994150" y="4504881"/>
              <a:chExt cx="108000" cy="108498"/>
            </a:xfrm>
          </p:grpSpPr>
          <p:sp>
            <p:nvSpPr>
              <p:cNvPr id="78" name="Pie 77">
                <a:extLst>
                  <a:ext uri="{FF2B5EF4-FFF2-40B4-BE49-F238E27FC236}">
                    <a16:creationId xmlns:a16="http://schemas.microsoft.com/office/drawing/2014/main" id="{FB262F4D-687B-994D-B9CF-C4F7CF6B891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9" name="Pie 78">
                <a:extLst>
                  <a:ext uri="{FF2B5EF4-FFF2-40B4-BE49-F238E27FC236}">
                    <a16:creationId xmlns:a16="http://schemas.microsoft.com/office/drawing/2014/main" id="{78C02DF0-C915-BF47-B59B-ECAB47CBC13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6" name="Arc 75">
              <a:extLst>
                <a:ext uri="{FF2B5EF4-FFF2-40B4-BE49-F238E27FC236}">
                  <a16:creationId xmlns:a16="http://schemas.microsoft.com/office/drawing/2014/main" id="{27E517F1-A125-384E-B658-D3E78AE0D6A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7" name="Arc 76">
              <a:extLst>
                <a:ext uri="{FF2B5EF4-FFF2-40B4-BE49-F238E27FC236}">
                  <a16:creationId xmlns:a16="http://schemas.microsoft.com/office/drawing/2014/main" id="{46FCC8B2-0486-7047-953B-3D653CC0E9D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0" name="TextBox 79">
            <a:extLst>
              <a:ext uri="{FF2B5EF4-FFF2-40B4-BE49-F238E27FC236}">
                <a16:creationId xmlns:a16="http://schemas.microsoft.com/office/drawing/2014/main" id="{6A9DDAFF-2543-E347-A4A8-A28A3FA6BEA4}"/>
              </a:ext>
            </a:extLst>
          </p:cNvPr>
          <p:cNvSpPr txBox="1"/>
          <p:nvPr/>
        </p:nvSpPr>
        <p:spPr>
          <a:xfrm>
            <a:off x="756000" y="4945025"/>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4.3.1</a:t>
            </a:r>
          </a:p>
        </p:txBody>
      </p:sp>
      <p:sp>
        <p:nvSpPr>
          <p:cNvPr id="81" name="TextBox 80">
            <a:extLst>
              <a:ext uri="{FF2B5EF4-FFF2-40B4-BE49-F238E27FC236}">
                <a16:creationId xmlns:a16="http://schemas.microsoft.com/office/drawing/2014/main" id="{00F25163-B4D4-6646-ABE2-4005B47C00AA}"/>
              </a:ext>
            </a:extLst>
          </p:cNvPr>
          <p:cNvSpPr txBox="1"/>
          <p:nvPr/>
        </p:nvSpPr>
        <p:spPr>
          <a:xfrm>
            <a:off x="756000" y="5548825"/>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4.3.3</a:t>
            </a:r>
          </a:p>
        </p:txBody>
      </p:sp>
      <p:sp>
        <p:nvSpPr>
          <p:cNvPr id="82" name="TextBox 81">
            <a:extLst>
              <a:ext uri="{FF2B5EF4-FFF2-40B4-BE49-F238E27FC236}">
                <a16:creationId xmlns:a16="http://schemas.microsoft.com/office/drawing/2014/main" id="{D1C9B7AB-B3A6-5345-9783-84CE6AA41B8D}"/>
              </a:ext>
            </a:extLst>
          </p:cNvPr>
          <p:cNvSpPr txBox="1"/>
          <p:nvPr/>
        </p:nvSpPr>
        <p:spPr>
          <a:xfrm>
            <a:off x="1482176" y="5547005"/>
            <a:ext cx="9720000" cy="292388"/>
          </a:xfrm>
          <a:prstGeom prst="rect">
            <a:avLst/>
          </a:prstGeom>
          <a:noFill/>
        </p:spPr>
        <p:txBody>
          <a:bodyPr wrap="square" rtlCol="0">
            <a:spAutoFit/>
          </a:bodyPr>
          <a:lstStyle/>
          <a:p>
            <a:pPr algn="just"/>
            <a:r>
              <a:rPr lang="es-ES_tradnl" sz="1300" dirty="0">
                <a:latin typeface="Gotham Medium" panose="02000604030000020004" pitchFamily="2" charset="0"/>
              </a:rPr>
              <a:t>Adecuación Institucional: Estudios y diagnósticos en materia de funciones y procedimientos</a:t>
            </a:r>
          </a:p>
        </p:txBody>
      </p:sp>
      <p:grpSp>
        <p:nvGrpSpPr>
          <p:cNvPr id="83" name="Group 82">
            <a:extLst>
              <a:ext uri="{FF2B5EF4-FFF2-40B4-BE49-F238E27FC236}">
                <a16:creationId xmlns:a16="http://schemas.microsoft.com/office/drawing/2014/main" id="{3DAA6260-FD6A-C243-9384-81CB063B375F}"/>
              </a:ext>
            </a:extLst>
          </p:cNvPr>
          <p:cNvGrpSpPr/>
          <p:nvPr/>
        </p:nvGrpSpPr>
        <p:grpSpPr>
          <a:xfrm>
            <a:off x="1297868" y="5620825"/>
            <a:ext cx="109440" cy="109440"/>
            <a:chOff x="4200892" y="4432105"/>
            <a:chExt cx="109440" cy="109440"/>
          </a:xfrm>
        </p:grpSpPr>
        <p:grpSp>
          <p:nvGrpSpPr>
            <p:cNvPr id="84" name="Group 83">
              <a:extLst>
                <a:ext uri="{FF2B5EF4-FFF2-40B4-BE49-F238E27FC236}">
                  <a16:creationId xmlns:a16="http://schemas.microsoft.com/office/drawing/2014/main" id="{C9127B2D-C689-3C48-ACAE-82ACF5EE8AFF}"/>
                </a:ext>
              </a:extLst>
            </p:cNvPr>
            <p:cNvGrpSpPr>
              <a:grpSpLocks noChangeAspect="1"/>
            </p:cNvGrpSpPr>
            <p:nvPr/>
          </p:nvGrpSpPr>
          <p:grpSpPr>
            <a:xfrm rot="10800000">
              <a:off x="4210817" y="4439517"/>
              <a:ext cx="89587" cy="90000"/>
              <a:chOff x="3994150" y="4504881"/>
              <a:chExt cx="108000" cy="108498"/>
            </a:xfrm>
          </p:grpSpPr>
          <p:sp>
            <p:nvSpPr>
              <p:cNvPr id="87" name="Pie 86">
                <a:extLst>
                  <a:ext uri="{FF2B5EF4-FFF2-40B4-BE49-F238E27FC236}">
                    <a16:creationId xmlns:a16="http://schemas.microsoft.com/office/drawing/2014/main" id="{DF2051CE-0EBA-8141-9F7A-495C0869C4A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8" name="Pie 87">
                <a:extLst>
                  <a:ext uri="{FF2B5EF4-FFF2-40B4-BE49-F238E27FC236}">
                    <a16:creationId xmlns:a16="http://schemas.microsoft.com/office/drawing/2014/main" id="{7DE09BB1-EF04-714E-8759-62B5318EBF0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5" name="Arc 84">
              <a:extLst>
                <a:ext uri="{FF2B5EF4-FFF2-40B4-BE49-F238E27FC236}">
                  <a16:creationId xmlns:a16="http://schemas.microsoft.com/office/drawing/2014/main" id="{157B5B95-97F5-7D43-A796-5A8ED1345F5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6" name="Arc 85">
              <a:extLst>
                <a:ext uri="{FF2B5EF4-FFF2-40B4-BE49-F238E27FC236}">
                  <a16:creationId xmlns:a16="http://schemas.microsoft.com/office/drawing/2014/main" id="{702A9956-170F-E149-ADA7-65F9A286739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8" name="TextBox 47">
            <a:extLst>
              <a:ext uri="{FF2B5EF4-FFF2-40B4-BE49-F238E27FC236}">
                <a16:creationId xmlns:a16="http://schemas.microsoft.com/office/drawing/2014/main" id="{6F4D1457-72D9-F24D-93AA-C58F03F9683F}"/>
              </a:ext>
            </a:extLst>
          </p:cNvPr>
          <p:cNvSpPr txBox="1"/>
          <p:nvPr/>
        </p:nvSpPr>
        <p:spPr>
          <a:xfrm>
            <a:off x="756000" y="5814497"/>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4.3.4</a:t>
            </a:r>
          </a:p>
        </p:txBody>
      </p:sp>
      <p:sp>
        <p:nvSpPr>
          <p:cNvPr id="50" name="TextBox 49">
            <a:extLst>
              <a:ext uri="{FF2B5EF4-FFF2-40B4-BE49-F238E27FC236}">
                <a16:creationId xmlns:a16="http://schemas.microsoft.com/office/drawing/2014/main" id="{29453EBF-45CD-4A48-9C73-E00B208FF7B8}"/>
              </a:ext>
            </a:extLst>
          </p:cNvPr>
          <p:cNvSpPr txBox="1"/>
          <p:nvPr/>
        </p:nvSpPr>
        <p:spPr>
          <a:xfrm>
            <a:off x="1482176" y="5832082"/>
            <a:ext cx="9720000" cy="492443"/>
          </a:xfrm>
          <a:prstGeom prst="rect">
            <a:avLst/>
          </a:prstGeom>
          <a:noFill/>
        </p:spPr>
        <p:txBody>
          <a:bodyPr wrap="square" rtlCol="0">
            <a:spAutoFit/>
          </a:bodyPr>
          <a:lstStyle/>
          <a:p>
            <a:pPr algn="just"/>
            <a:r>
              <a:rPr lang="es-ES_tradnl" sz="1300" dirty="0">
                <a:latin typeface="Gotham Medium" panose="02000604030000020004" pitchFamily="2" charset="0"/>
              </a:rPr>
              <a:t>Implementar indicadores de la gestión judicial para el uso de la Alta Dirección de la Rama Judicial, del Estado y grupos de interés como batería para la toma de decisiones misionales y de política pública institucional.</a:t>
            </a:r>
          </a:p>
        </p:txBody>
      </p:sp>
      <p:grpSp>
        <p:nvGrpSpPr>
          <p:cNvPr id="51" name="Group 50">
            <a:extLst>
              <a:ext uri="{FF2B5EF4-FFF2-40B4-BE49-F238E27FC236}">
                <a16:creationId xmlns:a16="http://schemas.microsoft.com/office/drawing/2014/main" id="{490E165A-C715-2344-BF7C-6CD1BEBADBAB}"/>
              </a:ext>
            </a:extLst>
          </p:cNvPr>
          <p:cNvGrpSpPr/>
          <p:nvPr/>
        </p:nvGrpSpPr>
        <p:grpSpPr>
          <a:xfrm>
            <a:off x="1297868" y="5886497"/>
            <a:ext cx="109440" cy="109440"/>
            <a:chOff x="4200892" y="4432105"/>
            <a:chExt cx="109440" cy="109440"/>
          </a:xfrm>
        </p:grpSpPr>
        <p:grpSp>
          <p:nvGrpSpPr>
            <p:cNvPr id="52" name="Group 51">
              <a:extLst>
                <a:ext uri="{FF2B5EF4-FFF2-40B4-BE49-F238E27FC236}">
                  <a16:creationId xmlns:a16="http://schemas.microsoft.com/office/drawing/2014/main" id="{6AFF3F4A-5B92-9C48-9317-E3B0C0D6FE18}"/>
                </a:ext>
              </a:extLst>
            </p:cNvPr>
            <p:cNvGrpSpPr>
              <a:grpSpLocks noChangeAspect="1"/>
            </p:cNvGrpSpPr>
            <p:nvPr/>
          </p:nvGrpSpPr>
          <p:grpSpPr>
            <a:xfrm rot="10800000">
              <a:off x="4210817" y="4439517"/>
              <a:ext cx="89587" cy="90000"/>
              <a:chOff x="3994150" y="4504881"/>
              <a:chExt cx="108000" cy="108498"/>
            </a:xfrm>
          </p:grpSpPr>
          <p:sp>
            <p:nvSpPr>
              <p:cNvPr id="55" name="Pie 54">
                <a:extLst>
                  <a:ext uri="{FF2B5EF4-FFF2-40B4-BE49-F238E27FC236}">
                    <a16:creationId xmlns:a16="http://schemas.microsoft.com/office/drawing/2014/main" id="{CE964321-6B37-0540-9154-81579C80AB1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56" name="Pie 55">
                <a:extLst>
                  <a:ext uri="{FF2B5EF4-FFF2-40B4-BE49-F238E27FC236}">
                    <a16:creationId xmlns:a16="http://schemas.microsoft.com/office/drawing/2014/main" id="{EDC0C6DE-CC74-F744-8CBC-1D32AB4ADE0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53" name="Arc 52">
              <a:extLst>
                <a:ext uri="{FF2B5EF4-FFF2-40B4-BE49-F238E27FC236}">
                  <a16:creationId xmlns:a16="http://schemas.microsoft.com/office/drawing/2014/main" id="{D5858D24-8381-944A-8B1C-81A4D19EC32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54" name="Arc 53">
              <a:extLst>
                <a:ext uri="{FF2B5EF4-FFF2-40B4-BE49-F238E27FC236}">
                  <a16:creationId xmlns:a16="http://schemas.microsoft.com/office/drawing/2014/main" id="{7DFD744B-FC98-A54D-BCD1-1C88A767683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57" name="TextBox 56">
            <a:extLst>
              <a:ext uri="{FF2B5EF4-FFF2-40B4-BE49-F238E27FC236}">
                <a16:creationId xmlns:a16="http://schemas.microsoft.com/office/drawing/2014/main" id="{773E2FCD-FB41-B744-A2CD-19A580F6DF99}"/>
              </a:ext>
            </a:extLst>
          </p:cNvPr>
          <p:cNvSpPr txBox="1"/>
          <p:nvPr/>
        </p:nvSpPr>
        <p:spPr>
          <a:xfrm>
            <a:off x="756000" y="6388464"/>
            <a:ext cx="10567427" cy="261610"/>
          </a:xfrm>
          <a:prstGeom prst="rect">
            <a:avLst/>
          </a:prstGeom>
          <a:noFill/>
        </p:spPr>
        <p:txBody>
          <a:bodyPr wrap="square" rtlCol="0">
            <a:spAutoFit/>
          </a:bodyPr>
          <a:lstStyle/>
          <a:p>
            <a:pPr algn="just"/>
            <a:r>
              <a:rPr lang="es-ES_tradnl" sz="1100" b="1" i="1" dirty="0">
                <a:solidFill>
                  <a:srgbClr val="00AEEF"/>
                </a:solidFill>
                <a:latin typeface="Gotham Medium" panose="02000604030000020004" pitchFamily="2" charset="0"/>
              </a:rPr>
              <a:t>Proyecto:</a:t>
            </a:r>
            <a:r>
              <a:rPr lang="es-ES_tradnl" sz="1100" b="1" i="1" dirty="0">
                <a:latin typeface="Gotham Medium" panose="02000604030000020004" pitchFamily="2" charset="0"/>
              </a:rPr>
              <a:t> Elaboración de Estudios especiales y análisis estadísticos para la modernización de la Rama Judicial a nivel nacional</a:t>
            </a:r>
          </a:p>
        </p:txBody>
      </p:sp>
      <p:cxnSp>
        <p:nvCxnSpPr>
          <p:cNvPr id="59" name="Straight Connector 58">
            <a:extLst>
              <a:ext uri="{FF2B5EF4-FFF2-40B4-BE49-F238E27FC236}">
                <a16:creationId xmlns:a16="http://schemas.microsoft.com/office/drawing/2014/main" id="{76AE75B6-304D-3D4D-948C-F93C5C12DF28}"/>
              </a:ext>
            </a:extLst>
          </p:cNvPr>
          <p:cNvCxnSpPr/>
          <p:nvPr/>
        </p:nvCxnSpPr>
        <p:spPr>
          <a:xfrm>
            <a:off x="1324841" y="1886802"/>
            <a:ext cx="882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3A668C-DB88-CB4C-B407-5CA627CBD101}"/>
              </a:ext>
            </a:extLst>
          </p:cNvPr>
          <p:cNvCxnSpPr>
            <a:cxnSpLocks/>
          </p:cNvCxnSpPr>
          <p:nvPr/>
        </p:nvCxnSpPr>
        <p:spPr>
          <a:xfrm>
            <a:off x="1421601" y="1512731"/>
            <a:ext cx="633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567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FD8BA068-279B-CE42-A369-5A2F892F1C8E}"/>
              </a:ext>
            </a:extLst>
          </p:cNvPr>
          <p:cNvSpPr txBox="1"/>
          <p:nvPr/>
        </p:nvSpPr>
        <p:spPr>
          <a:xfrm>
            <a:off x="1332906" y="1111904"/>
            <a:ext cx="10417815" cy="815608"/>
          </a:xfrm>
          <a:prstGeom prst="rect">
            <a:avLst/>
          </a:prstGeom>
          <a:noFill/>
        </p:spPr>
        <p:txBody>
          <a:bodyPr wrap="square" rtlCol="0">
            <a:spAutoFit/>
          </a:bodyPr>
          <a:lstStyle/>
          <a:p>
            <a:r>
              <a:rPr lang="es-ES_tradnl" sz="2400" b="1" dirty="0">
                <a:solidFill>
                  <a:srgbClr val="00AEEF"/>
                </a:solidFill>
                <a:latin typeface="Filson Pro Book" panose="02000000000000000000" pitchFamily="2" charset="77"/>
              </a:rPr>
              <a:t>PILARES ESTRATÉGICOS PSD 2019 – 2022  </a:t>
            </a:r>
          </a:p>
          <a:p>
            <a:r>
              <a:rPr lang="es-ES_tradnl" sz="2300" dirty="0">
                <a:solidFill>
                  <a:srgbClr val="00AEEF"/>
                </a:solidFill>
                <a:latin typeface="Filson Pro Book" panose="02000000000000000000" pitchFamily="2" charset="77"/>
              </a:rPr>
              <a:t>JUSTICIA CERCANA AL CIUDADANO Y DE COMUNICACIÓN</a:t>
            </a:r>
          </a:p>
        </p:txBody>
      </p:sp>
      <p:sp>
        <p:nvSpPr>
          <p:cNvPr id="108" name="Rectangle 107">
            <a:extLst>
              <a:ext uri="{FF2B5EF4-FFF2-40B4-BE49-F238E27FC236}">
                <a16:creationId xmlns:a16="http://schemas.microsoft.com/office/drawing/2014/main" id="{2E5D39B9-7215-AA4E-9B60-022E5A7AE440}"/>
              </a:ext>
            </a:extLst>
          </p:cNvPr>
          <p:cNvSpPr/>
          <p:nvPr/>
        </p:nvSpPr>
        <p:spPr>
          <a:xfrm>
            <a:off x="241533" y="4104530"/>
            <a:ext cx="6396303"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234296"/>
            <a:ext cx="257033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200128"/>
            <a:ext cx="2701702"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5.2. / OBJETIVO GENERAL</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2" name="Rectangle 41">
            <a:extLst>
              <a:ext uri="{FF2B5EF4-FFF2-40B4-BE49-F238E27FC236}">
                <a16:creationId xmlns:a16="http://schemas.microsoft.com/office/drawing/2014/main" id="{56EBD097-8271-9043-815D-316183F4065A}"/>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279394"/>
            <a:ext cx="172976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245226"/>
            <a:ext cx="1822935"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5.1. / PROPÓSITO</a:t>
            </a: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674314" y="2606400"/>
            <a:ext cx="10567427" cy="523220"/>
          </a:xfrm>
          <a:prstGeom prst="rect">
            <a:avLst/>
          </a:prstGeom>
          <a:noFill/>
        </p:spPr>
        <p:txBody>
          <a:bodyPr wrap="square" rtlCol="0">
            <a:spAutoFit/>
          </a:bodyPr>
          <a:lstStyle/>
          <a:p>
            <a:pPr algn="just"/>
            <a:r>
              <a:rPr lang="es-ES_tradnl" sz="1400" b="1" i="1" dirty="0">
                <a:latin typeface="Gotham Medium" panose="02000604030000020004" pitchFamily="2" charset="0"/>
              </a:rPr>
              <a:t>Mejorar la visibilidad y transparencia institucional, la gestión y disponibilidad de la información generada por la Rama Judicial, mediante la optimización y modernización de los mecanismos y herramientas para la gestión y comunicación de la información judicial</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23318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TextBox 106">
            <a:extLst>
              <a:ext uri="{FF2B5EF4-FFF2-40B4-BE49-F238E27FC236}">
                <a16:creationId xmlns:a16="http://schemas.microsoft.com/office/drawing/2014/main" id="{043B612F-E6C6-954A-B14D-202C203ECB02}"/>
              </a:ext>
            </a:extLst>
          </p:cNvPr>
          <p:cNvSpPr txBox="1"/>
          <p:nvPr/>
        </p:nvSpPr>
        <p:spPr>
          <a:xfrm>
            <a:off x="671139" y="3561302"/>
            <a:ext cx="10567427" cy="523220"/>
          </a:xfrm>
          <a:prstGeom prst="rect">
            <a:avLst/>
          </a:prstGeom>
          <a:noFill/>
        </p:spPr>
        <p:txBody>
          <a:bodyPr wrap="square" rtlCol="0">
            <a:spAutoFit/>
          </a:bodyPr>
          <a:lstStyle/>
          <a:p>
            <a:pPr algn="just"/>
            <a:r>
              <a:rPr lang="es-ES_tradnl" sz="1400" b="1" i="1" dirty="0">
                <a:latin typeface="Gotham Medium" panose="02000604030000020004" pitchFamily="2" charset="0"/>
              </a:rPr>
              <a:t>Modernizar y optimizar los mecanismos documentales y herramientas tecnológicas de gestión de la información generada por la Rama Judicial para su oportuna y confiable divulgación y consulta.</a:t>
            </a:r>
          </a:p>
        </p:txBody>
      </p:sp>
      <p:sp>
        <p:nvSpPr>
          <p:cNvPr id="109" name="TextBox 108">
            <a:extLst>
              <a:ext uri="{FF2B5EF4-FFF2-40B4-BE49-F238E27FC236}">
                <a16:creationId xmlns:a16="http://schemas.microsoft.com/office/drawing/2014/main" id="{CB4BBD85-A3BA-7A41-80F9-0B9EFA1BF74D}"/>
              </a:ext>
            </a:extLst>
          </p:cNvPr>
          <p:cNvSpPr txBox="1"/>
          <p:nvPr/>
        </p:nvSpPr>
        <p:spPr>
          <a:xfrm>
            <a:off x="188711" y="4070362"/>
            <a:ext cx="6396303"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5.3. / ESTRATEGIAS, PROYECTOS Y PRIORIDADES DE INVERSIÓN</a:t>
            </a:r>
          </a:p>
        </p:txBody>
      </p:sp>
      <p:sp>
        <p:nvSpPr>
          <p:cNvPr id="110" name="Rectangle 109">
            <a:extLst>
              <a:ext uri="{FF2B5EF4-FFF2-40B4-BE49-F238E27FC236}">
                <a16:creationId xmlns:a16="http://schemas.microsoft.com/office/drawing/2014/main" id="{8DA4CB99-850F-BC46-8A1E-0F24D8C7785E}"/>
              </a:ext>
            </a:extLst>
          </p:cNvPr>
          <p:cNvSpPr/>
          <p:nvPr/>
        </p:nvSpPr>
        <p:spPr>
          <a:xfrm>
            <a:off x="-1" y="410341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5" name="TextBox 64">
            <a:extLst>
              <a:ext uri="{FF2B5EF4-FFF2-40B4-BE49-F238E27FC236}">
                <a16:creationId xmlns:a16="http://schemas.microsoft.com/office/drawing/2014/main" id="{9D25FEE1-B62F-6646-B373-8A30E39E7306}"/>
              </a:ext>
            </a:extLst>
          </p:cNvPr>
          <p:cNvSpPr txBox="1"/>
          <p:nvPr/>
        </p:nvSpPr>
        <p:spPr>
          <a:xfrm>
            <a:off x="1482176" y="4539605"/>
            <a:ext cx="9720000" cy="738664"/>
          </a:xfrm>
          <a:prstGeom prst="rect">
            <a:avLst/>
          </a:prstGeom>
          <a:noFill/>
        </p:spPr>
        <p:txBody>
          <a:bodyPr wrap="square" rtlCol="0">
            <a:spAutoFit/>
          </a:bodyPr>
          <a:lstStyle/>
          <a:p>
            <a:pPr algn="just"/>
            <a:r>
              <a:rPr lang="es-ES_tradnl" sz="1400" dirty="0">
                <a:latin typeface="Gotham Medium" panose="02000604030000020004" pitchFamily="2" charset="0"/>
              </a:rPr>
              <a:t>Optimizar los servicios de gestión digital de procesos judiciales, procesamiento y divulgación de la información jurisprudencial, normativa y doctrinaria generada por la Rama</a:t>
            </a:r>
          </a:p>
          <a:p>
            <a:pPr algn="just"/>
            <a:endParaRPr lang="es-ES_tradnl" sz="1400" dirty="0">
              <a:latin typeface="Gotham Medium" panose="02000604030000020004" pitchFamily="2" charset="0"/>
            </a:endParaRPr>
          </a:p>
        </p:txBody>
      </p:sp>
      <p:cxnSp>
        <p:nvCxnSpPr>
          <p:cNvPr id="67" name="Straight Connector 66">
            <a:extLst>
              <a:ext uri="{FF2B5EF4-FFF2-40B4-BE49-F238E27FC236}">
                <a16:creationId xmlns:a16="http://schemas.microsoft.com/office/drawing/2014/main" id="{9D9467ED-7B60-B847-8980-ED31D2635F36}"/>
              </a:ext>
            </a:extLst>
          </p:cNvPr>
          <p:cNvCxnSpPr>
            <a:cxnSpLocks/>
          </p:cNvCxnSpPr>
          <p:nvPr/>
        </p:nvCxnSpPr>
        <p:spPr>
          <a:xfrm>
            <a:off x="1355736" y="4603631"/>
            <a:ext cx="0" cy="684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9EA2DD6-3298-0941-A2C2-B54A6F3737EE}"/>
              </a:ext>
            </a:extLst>
          </p:cNvPr>
          <p:cNvGrpSpPr/>
          <p:nvPr/>
        </p:nvGrpSpPr>
        <p:grpSpPr>
          <a:xfrm>
            <a:off x="1301046" y="4653809"/>
            <a:ext cx="109440" cy="109440"/>
            <a:chOff x="4200892" y="4432105"/>
            <a:chExt cx="109440" cy="109440"/>
          </a:xfrm>
        </p:grpSpPr>
        <p:grpSp>
          <p:nvGrpSpPr>
            <p:cNvPr id="69" name="Group 68">
              <a:extLst>
                <a:ext uri="{FF2B5EF4-FFF2-40B4-BE49-F238E27FC236}">
                  <a16:creationId xmlns:a16="http://schemas.microsoft.com/office/drawing/2014/main" id="{49821E8B-8E91-514A-9059-15449C29960C}"/>
                </a:ext>
              </a:extLst>
            </p:cNvPr>
            <p:cNvGrpSpPr>
              <a:grpSpLocks noChangeAspect="1"/>
            </p:cNvGrpSpPr>
            <p:nvPr/>
          </p:nvGrpSpPr>
          <p:grpSpPr>
            <a:xfrm rot="10800000">
              <a:off x="4210817" y="4439517"/>
              <a:ext cx="89587" cy="90000"/>
              <a:chOff x="3994150" y="4504881"/>
              <a:chExt cx="108000" cy="108498"/>
            </a:xfrm>
          </p:grpSpPr>
          <p:sp>
            <p:nvSpPr>
              <p:cNvPr id="72" name="Pie 71">
                <a:extLst>
                  <a:ext uri="{FF2B5EF4-FFF2-40B4-BE49-F238E27FC236}">
                    <a16:creationId xmlns:a16="http://schemas.microsoft.com/office/drawing/2014/main" id="{D0483C8A-AAE1-F543-B05D-DFFA2C256FD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3" name="Pie 72">
                <a:extLst>
                  <a:ext uri="{FF2B5EF4-FFF2-40B4-BE49-F238E27FC236}">
                    <a16:creationId xmlns:a16="http://schemas.microsoft.com/office/drawing/2014/main" id="{C440A44F-B914-C843-86C9-345DFC77794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0" name="Arc 69">
              <a:extLst>
                <a:ext uri="{FF2B5EF4-FFF2-40B4-BE49-F238E27FC236}">
                  <a16:creationId xmlns:a16="http://schemas.microsoft.com/office/drawing/2014/main" id="{D8216752-6C1B-C348-8204-EC1EEE59CFE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1" name="Arc 70">
              <a:extLst>
                <a:ext uri="{FF2B5EF4-FFF2-40B4-BE49-F238E27FC236}">
                  <a16:creationId xmlns:a16="http://schemas.microsoft.com/office/drawing/2014/main" id="{2BD17B2A-3363-1A42-B55A-A30F95EF7F0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0" name="TextBox 79">
            <a:extLst>
              <a:ext uri="{FF2B5EF4-FFF2-40B4-BE49-F238E27FC236}">
                <a16:creationId xmlns:a16="http://schemas.microsoft.com/office/drawing/2014/main" id="{6A9DDAFF-2543-E347-A4A8-A28A3FA6BEA4}"/>
              </a:ext>
            </a:extLst>
          </p:cNvPr>
          <p:cNvSpPr txBox="1"/>
          <p:nvPr/>
        </p:nvSpPr>
        <p:spPr>
          <a:xfrm>
            <a:off x="756000" y="4581809"/>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5.3.1</a:t>
            </a:r>
          </a:p>
        </p:txBody>
      </p:sp>
      <p:sp>
        <p:nvSpPr>
          <p:cNvPr id="81" name="TextBox 80">
            <a:extLst>
              <a:ext uri="{FF2B5EF4-FFF2-40B4-BE49-F238E27FC236}">
                <a16:creationId xmlns:a16="http://schemas.microsoft.com/office/drawing/2014/main" id="{00F25163-B4D4-6646-ABE2-4005B47C00AA}"/>
              </a:ext>
            </a:extLst>
          </p:cNvPr>
          <p:cNvSpPr txBox="1"/>
          <p:nvPr/>
        </p:nvSpPr>
        <p:spPr>
          <a:xfrm>
            <a:off x="756000" y="5056656"/>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5.3.2</a:t>
            </a:r>
          </a:p>
        </p:txBody>
      </p:sp>
      <p:sp>
        <p:nvSpPr>
          <p:cNvPr id="82" name="TextBox 81">
            <a:extLst>
              <a:ext uri="{FF2B5EF4-FFF2-40B4-BE49-F238E27FC236}">
                <a16:creationId xmlns:a16="http://schemas.microsoft.com/office/drawing/2014/main" id="{D1C9B7AB-B3A6-5345-9783-84CE6AA41B8D}"/>
              </a:ext>
            </a:extLst>
          </p:cNvPr>
          <p:cNvSpPr txBox="1"/>
          <p:nvPr/>
        </p:nvSpPr>
        <p:spPr>
          <a:xfrm>
            <a:off x="1482176" y="5074241"/>
            <a:ext cx="9720000" cy="738664"/>
          </a:xfrm>
          <a:prstGeom prst="rect">
            <a:avLst/>
          </a:prstGeom>
          <a:noFill/>
        </p:spPr>
        <p:txBody>
          <a:bodyPr wrap="square" rtlCol="0">
            <a:spAutoFit/>
          </a:bodyPr>
          <a:lstStyle/>
          <a:p>
            <a:pPr algn="just"/>
            <a:r>
              <a:rPr lang="es-ES_tradnl" sz="1400" dirty="0">
                <a:latin typeface="Gotham Medium" panose="02000604030000020004" pitchFamily="2" charset="0"/>
              </a:rPr>
              <a:t>Modernizar la tecnología y el control del servicio de información y registro para Jueces de Paz y de Reconsideración, Abogados, Auxiliares de la Justicia y Consultorios Jurídicos.</a:t>
            </a:r>
          </a:p>
          <a:p>
            <a:pPr algn="just"/>
            <a:endParaRPr lang="es-ES_tradnl" sz="1400" dirty="0">
              <a:latin typeface="Gotham Medium" panose="02000604030000020004" pitchFamily="2" charset="0"/>
            </a:endParaRPr>
          </a:p>
        </p:txBody>
      </p:sp>
      <p:grpSp>
        <p:nvGrpSpPr>
          <p:cNvPr id="83" name="Group 82">
            <a:extLst>
              <a:ext uri="{FF2B5EF4-FFF2-40B4-BE49-F238E27FC236}">
                <a16:creationId xmlns:a16="http://schemas.microsoft.com/office/drawing/2014/main" id="{3DAA6260-FD6A-C243-9384-81CB063B375F}"/>
              </a:ext>
            </a:extLst>
          </p:cNvPr>
          <p:cNvGrpSpPr/>
          <p:nvPr/>
        </p:nvGrpSpPr>
        <p:grpSpPr>
          <a:xfrm>
            <a:off x="1297868" y="5128656"/>
            <a:ext cx="109440" cy="109440"/>
            <a:chOff x="4200892" y="4432105"/>
            <a:chExt cx="109440" cy="109440"/>
          </a:xfrm>
        </p:grpSpPr>
        <p:grpSp>
          <p:nvGrpSpPr>
            <p:cNvPr id="84" name="Group 83">
              <a:extLst>
                <a:ext uri="{FF2B5EF4-FFF2-40B4-BE49-F238E27FC236}">
                  <a16:creationId xmlns:a16="http://schemas.microsoft.com/office/drawing/2014/main" id="{C9127B2D-C689-3C48-ACAE-82ACF5EE8AFF}"/>
                </a:ext>
              </a:extLst>
            </p:cNvPr>
            <p:cNvGrpSpPr>
              <a:grpSpLocks noChangeAspect="1"/>
            </p:cNvGrpSpPr>
            <p:nvPr/>
          </p:nvGrpSpPr>
          <p:grpSpPr>
            <a:xfrm rot="10800000">
              <a:off x="4210817" y="4439517"/>
              <a:ext cx="89587" cy="90000"/>
              <a:chOff x="3994150" y="4504881"/>
              <a:chExt cx="108000" cy="108498"/>
            </a:xfrm>
          </p:grpSpPr>
          <p:sp>
            <p:nvSpPr>
              <p:cNvPr id="87" name="Pie 86">
                <a:extLst>
                  <a:ext uri="{FF2B5EF4-FFF2-40B4-BE49-F238E27FC236}">
                    <a16:creationId xmlns:a16="http://schemas.microsoft.com/office/drawing/2014/main" id="{DF2051CE-0EBA-8141-9F7A-495C0869C4A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8" name="Pie 87">
                <a:extLst>
                  <a:ext uri="{FF2B5EF4-FFF2-40B4-BE49-F238E27FC236}">
                    <a16:creationId xmlns:a16="http://schemas.microsoft.com/office/drawing/2014/main" id="{7DE09BB1-EF04-714E-8759-62B5318EBF0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5" name="Arc 84">
              <a:extLst>
                <a:ext uri="{FF2B5EF4-FFF2-40B4-BE49-F238E27FC236}">
                  <a16:creationId xmlns:a16="http://schemas.microsoft.com/office/drawing/2014/main" id="{157B5B95-97F5-7D43-A796-5A8ED1345F5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6" name="Arc 85">
              <a:extLst>
                <a:ext uri="{FF2B5EF4-FFF2-40B4-BE49-F238E27FC236}">
                  <a16:creationId xmlns:a16="http://schemas.microsoft.com/office/drawing/2014/main" id="{702A9956-170F-E149-ADA7-65F9A286739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57" name="TextBox 56">
            <a:extLst>
              <a:ext uri="{FF2B5EF4-FFF2-40B4-BE49-F238E27FC236}">
                <a16:creationId xmlns:a16="http://schemas.microsoft.com/office/drawing/2014/main" id="{773E2FCD-FB41-B744-A2CD-19A580F6DF99}"/>
              </a:ext>
            </a:extLst>
          </p:cNvPr>
          <p:cNvSpPr txBox="1"/>
          <p:nvPr/>
        </p:nvSpPr>
        <p:spPr>
          <a:xfrm>
            <a:off x="756000" y="5655383"/>
            <a:ext cx="1199631" cy="338554"/>
          </a:xfrm>
          <a:prstGeom prst="rect">
            <a:avLst/>
          </a:prstGeom>
          <a:noFill/>
        </p:spPr>
        <p:txBody>
          <a:bodyPr wrap="square" rtlCol="0">
            <a:spAutoFit/>
          </a:bodyPr>
          <a:lstStyle/>
          <a:p>
            <a:pPr algn="just"/>
            <a:r>
              <a:rPr lang="es-ES_tradnl" sz="1600" b="1" i="1" dirty="0">
                <a:solidFill>
                  <a:srgbClr val="00AEEF"/>
                </a:solidFill>
                <a:latin typeface="Gotham Medium" panose="02000604030000020004" pitchFamily="2" charset="0"/>
              </a:rPr>
              <a:t>Proyectos:</a:t>
            </a:r>
            <a:endParaRPr lang="es-ES_tradnl" sz="1600" b="1" i="1" dirty="0">
              <a:latin typeface="Gotham Medium" panose="02000604030000020004" pitchFamily="2" charset="0"/>
            </a:endParaRPr>
          </a:p>
        </p:txBody>
      </p:sp>
      <p:pic>
        <p:nvPicPr>
          <p:cNvPr id="58" name="Picture 57">
            <a:extLst>
              <a:ext uri="{FF2B5EF4-FFF2-40B4-BE49-F238E27FC236}">
                <a16:creationId xmlns:a16="http://schemas.microsoft.com/office/drawing/2014/main" id="{004B6870-160E-224E-9A09-DEB177A97D88}"/>
              </a:ext>
            </a:extLst>
          </p:cNvPr>
          <p:cNvPicPr>
            <a:picLocks/>
          </p:cNvPicPr>
          <p:nvPr/>
        </p:nvPicPr>
        <p:blipFill>
          <a:blip r:embed="rId3"/>
          <a:stretch>
            <a:fillRect/>
          </a:stretch>
        </p:blipFill>
        <p:spPr>
          <a:xfrm>
            <a:off x="1917535" y="5705934"/>
            <a:ext cx="38100" cy="432000"/>
          </a:xfrm>
          <a:prstGeom prst="rect">
            <a:avLst/>
          </a:prstGeom>
        </p:spPr>
      </p:pic>
      <p:pic>
        <p:nvPicPr>
          <p:cNvPr id="59" name="Picture 58">
            <a:extLst>
              <a:ext uri="{FF2B5EF4-FFF2-40B4-BE49-F238E27FC236}">
                <a16:creationId xmlns:a16="http://schemas.microsoft.com/office/drawing/2014/main" id="{A9755732-69D1-744A-872A-AA5D21B21A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1798" y="5746737"/>
            <a:ext cx="102674" cy="102674"/>
          </a:xfrm>
          <a:prstGeom prst="rect">
            <a:avLst/>
          </a:prstGeom>
        </p:spPr>
      </p:pic>
      <p:pic>
        <p:nvPicPr>
          <p:cNvPr id="60" name="Picture 59">
            <a:extLst>
              <a:ext uri="{FF2B5EF4-FFF2-40B4-BE49-F238E27FC236}">
                <a16:creationId xmlns:a16="http://schemas.microsoft.com/office/drawing/2014/main" id="{0F32BB53-17D0-704D-9F38-AFB54E0351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4293" y="6000726"/>
            <a:ext cx="104400" cy="104400"/>
          </a:xfrm>
          <a:prstGeom prst="rect">
            <a:avLst/>
          </a:prstGeom>
        </p:spPr>
      </p:pic>
      <p:sp>
        <p:nvSpPr>
          <p:cNvPr id="2" name="Rectangle 1">
            <a:extLst>
              <a:ext uri="{FF2B5EF4-FFF2-40B4-BE49-F238E27FC236}">
                <a16:creationId xmlns:a16="http://schemas.microsoft.com/office/drawing/2014/main" id="{20712D2C-3115-B243-A046-0603EDA01A9B}"/>
              </a:ext>
            </a:extLst>
          </p:cNvPr>
          <p:cNvSpPr/>
          <p:nvPr/>
        </p:nvSpPr>
        <p:spPr>
          <a:xfrm>
            <a:off x="1966966" y="5682008"/>
            <a:ext cx="8353235" cy="307777"/>
          </a:xfrm>
          <a:prstGeom prst="rect">
            <a:avLst/>
          </a:prstGeom>
        </p:spPr>
        <p:txBody>
          <a:bodyPr wrap="square">
            <a:spAutoFit/>
          </a:bodyPr>
          <a:lstStyle/>
          <a:p>
            <a:r>
              <a:rPr lang="es-ES_tradnl" sz="1400" dirty="0">
                <a:latin typeface="Gotham Medium" panose="02000604030000020004" pitchFamily="2" charset="0"/>
              </a:rPr>
              <a:t>Fortalecimiento de los mecanismos para el acceso a la información de la Rama Judicial a nivel nacional</a:t>
            </a:r>
          </a:p>
        </p:txBody>
      </p:sp>
      <p:sp>
        <p:nvSpPr>
          <p:cNvPr id="90" name="Rectangle 89">
            <a:extLst>
              <a:ext uri="{FF2B5EF4-FFF2-40B4-BE49-F238E27FC236}">
                <a16:creationId xmlns:a16="http://schemas.microsoft.com/office/drawing/2014/main" id="{0AACFC94-98DD-CC4B-9D97-81B104D0ED9F}"/>
              </a:ext>
            </a:extLst>
          </p:cNvPr>
          <p:cNvSpPr/>
          <p:nvPr/>
        </p:nvSpPr>
        <p:spPr>
          <a:xfrm>
            <a:off x="1978297" y="5935381"/>
            <a:ext cx="8353235" cy="523220"/>
          </a:xfrm>
          <a:prstGeom prst="rect">
            <a:avLst/>
          </a:prstGeom>
        </p:spPr>
        <p:txBody>
          <a:bodyPr wrap="square">
            <a:spAutoFit/>
          </a:bodyPr>
          <a:lstStyle/>
          <a:p>
            <a:r>
              <a:rPr lang="es-ES_tradnl" sz="1400" dirty="0">
                <a:latin typeface="Gotham Medium" panose="02000604030000020004" pitchFamily="2" charset="0"/>
              </a:rPr>
              <a:t>Fortalecimiento de la Unidad de Registro Nacional de Abogados y Auxiliares de la Justicia, Sistemas de Control e Información</a:t>
            </a:r>
          </a:p>
        </p:txBody>
      </p:sp>
      <p:sp>
        <p:nvSpPr>
          <p:cNvPr id="91" name="Rectangle 90">
            <a:extLst>
              <a:ext uri="{FF2B5EF4-FFF2-40B4-BE49-F238E27FC236}">
                <a16:creationId xmlns:a16="http://schemas.microsoft.com/office/drawing/2014/main" id="{26F6C026-444E-6140-ADBF-693E26855B22}"/>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2" name="Rectangle 91">
            <a:extLst>
              <a:ext uri="{FF2B5EF4-FFF2-40B4-BE49-F238E27FC236}">
                <a16:creationId xmlns:a16="http://schemas.microsoft.com/office/drawing/2014/main" id="{B6431786-F0C6-844A-A9B0-BBF0A3FCD28E}"/>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3" name="TextBox 92">
            <a:extLst>
              <a:ext uri="{FF2B5EF4-FFF2-40B4-BE49-F238E27FC236}">
                <a16:creationId xmlns:a16="http://schemas.microsoft.com/office/drawing/2014/main" id="{A4DB5836-BB54-8C42-AAA2-E6754E799F3D}"/>
              </a:ext>
            </a:extLst>
          </p:cNvPr>
          <p:cNvSpPr txBox="1"/>
          <p:nvPr/>
        </p:nvSpPr>
        <p:spPr>
          <a:xfrm>
            <a:off x="179700"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cxnSp>
        <p:nvCxnSpPr>
          <p:cNvPr id="48" name="Straight Connector 47">
            <a:extLst>
              <a:ext uri="{FF2B5EF4-FFF2-40B4-BE49-F238E27FC236}">
                <a16:creationId xmlns:a16="http://schemas.microsoft.com/office/drawing/2014/main" id="{97B468C4-A18A-3B48-9ED7-095491DBE51B}"/>
              </a:ext>
            </a:extLst>
          </p:cNvPr>
          <p:cNvCxnSpPr/>
          <p:nvPr/>
        </p:nvCxnSpPr>
        <p:spPr>
          <a:xfrm>
            <a:off x="1324841" y="1886802"/>
            <a:ext cx="831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3F20679-9A15-4840-BDDC-370E5FC0D3F5}"/>
              </a:ext>
            </a:extLst>
          </p:cNvPr>
          <p:cNvCxnSpPr>
            <a:cxnSpLocks/>
          </p:cNvCxnSpPr>
          <p:nvPr/>
        </p:nvCxnSpPr>
        <p:spPr>
          <a:xfrm>
            <a:off x="1421601" y="1512731"/>
            <a:ext cx="633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062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D9F71439-C7F9-324B-A091-96BCCADD0A35}"/>
              </a:ext>
            </a:extLst>
          </p:cNvPr>
          <p:cNvSpPr txBox="1"/>
          <p:nvPr/>
        </p:nvSpPr>
        <p:spPr>
          <a:xfrm>
            <a:off x="1332906" y="1111904"/>
            <a:ext cx="10417815" cy="815608"/>
          </a:xfrm>
          <a:prstGeom prst="rect">
            <a:avLst/>
          </a:prstGeom>
          <a:noFill/>
        </p:spPr>
        <p:txBody>
          <a:bodyPr wrap="square" rtlCol="0">
            <a:spAutoFit/>
          </a:bodyPr>
          <a:lstStyle/>
          <a:p>
            <a:r>
              <a:rPr lang="es-ES_tradnl" sz="2400" b="1" dirty="0">
                <a:solidFill>
                  <a:srgbClr val="00AEEF"/>
                </a:solidFill>
                <a:latin typeface="Filson Pro Book" panose="02000000000000000000" pitchFamily="2" charset="77"/>
              </a:rPr>
              <a:t>PILARES ESTRATÉGICOS PSD 2019 – 2022  </a:t>
            </a:r>
          </a:p>
          <a:p>
            <a:r>
              <a:rPr lang="es-ES_tradnl" sz="2300" dirty="0">
                <a:solidFill>
                  <a:srgbClr val="00AEEF"/>
                </a:solidFill>
                <a:latin typeface="Filson Pro Book" panose="02000000000000000000" pitchFamily="2" charset="77"/>
              </a:rPr>
              <a:t>CALIDAD DE LA JUSTICIA</a:t>
            </a:r>
          </a:p>
        </p:txBody>
      </p:sp>
      <p:sp>
        <p:nvSpPr>
          <p:cNvPr id="44" name="Rectangle 43">
            <a:extLst>
              <a:ext uri="{FF2B5EF4-FFF2-40B4-BE49-F238E27FC236}">
                <a16:creationId xmlns:a16="http://schemas.microsoft.com/office/drawing/2014/main" id="{87F47B8D-0F33-8F42-AE1E-97481F9B1080}"/>
              </a:ext>
            </a:extLst>
          </p:cNvPr>
          <p:cNvSpPr/>
          <p:nvPr/>
        </p:nvSpPr>
        <p:spPr>
          <a:xfrm>
            <a:off x="244710" y="2279394"/>
            <a:ext cx="172976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245226"/>
            <a:ext cx="1836080"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6.1. / PROPÓSITO</a:t>
            </a:r>
          </a:p>
        </p:txBody>
      </p:sp>
      <p:sp>
        <p:nvSpPr>
          <p:cNvPr id="62" name="Rectangle 61">
            <a:extLst>
              <a:ext uri="{FF2B5EF4-FFF2-40B4-BE49-F238E27FC236}">
                <a16:creationId xmlns:a16="http://schemas.microsoft.com/office/drawing/2014/main" id="{54947A74-8F53-B84E-9A2C-4DB7A0555C6C}"/>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8" name="Rectangle 107">
            <a:extLst>
              <a:ext uri="{FF2B5EF4-FFF2-40B4-BE49-F238E27FC236}">
                <a16:creationId xmlns:a16="http://schemas.microsoft.com/office/drawing/2014/main" id="{2E5D39B9-7215-AA4E-9B60-022E5A7AE440}"/>
              </a:ext>
            </a:extLst>
          </p:cNvPr>
          <p:cNvSpPr/>
          <p:nvPr/>
        </p:nvSpPr>
        <p:spPr>
          <a:xfrm>
            <a:off x="241533" y="4513934"/>
            <a:ext cx="6396303"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331970"/>
            <a:ext cx="257033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297802"/>
            <a:ext cx="2708114"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6.2. / OBJETIVO GENERAL</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2" name="Rectangle 41">
            <a:extLst>
              <a:ext uri="{FF2B5EF4-FFF2-40B4-BE49-F238E27FC236}">
                <a16:creationId xmlns:a16="http://schemas.microsoft.com/office/drawing/2014/main" id="{56EBD097-8271-9043-815D-316183F4065A}"/>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674314" y="2564196"/>
            <a:ext cx="10567427" cy="738664"/>
          </a:xfrm>
          <a:prstGeom prst="rect">
            <a:avLst/>
          </a:prstGeom>
          <a:noFill/>
        </p:spPr>
        <p:txBody>
          <a:bodyPr wrap="square" rtlCol="0">
            <a:spAutoFit/>
          </a:bodyPr>
          <a:lstStyle/>
          <a:p>
            <a:pPr algn="just"/>
            <a:r>
              <a:rPr lang="es-ES_tradnl" sz="1400" b="1" i="1" dirty="0">
                <a:latin typeface="Gotham Medium" panose="02000604030000020004" pitchFamily="2" charset="0"/>
              </a:rPr>
              <a:t>Asegurar la calidad de la administración y servicio de Justicia en la Rama en todo el país, por medio de la implementación de la gestión de la calidad en todas las fases de la administración de justicia, orientada al desempeño del aparato de justicia con mayor productividad y competitividad, a través de la generación de herramientas de gestión que propendan por una mejora continua.</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33085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TextBox 106">
            <a:extLst>
              <a:ext uri="{FF2B5EF4-FFF2-40B4-BE49-F238E27FC236}">
                <a16:creationId xmlns:a16="http://schemas.microsoft.com/office/drawing/2014/main" id="{043B612F-E6C6-954A-B14D-202C203ECB02}"/>
              </a:ext>
            </a:extLst>
          </p:cNvPr>
          <p:cNvSpPr txBox="1"/>
          <p:nvPr/>
        </p:nvSpPr>
        <p:spPr>
          <a:xfrm>
            <a:off x="671139" y="3588636"/>
            <a:ext cx="10567427" cy="954107"/>
          </a:xfrm>
          <a:prstGeom prst="rect">
            <a:avLst/>
          </a:prstGeom>
          <a:noFill/>
        </p:spPr>
        <p:txBody>
          <a:bodyPr wrap="square" rtlCol="0">
            <a:spAutoFit/>
          </a:bodyPr>
          <a:lstStyle/>
          <a:p>
            <a:pPr algn="just"/>
            <a:r>
              <a:rPr lang="es-ES_tradnl" sz="1400" b="1" i="1" dirty="0">
                <a:latin typeface="Gotham Medium" panose="02000604030000020004" pitchFamily="2" charset="0"/>
              </a:rPr>
              <a:t>Aumentar el número de despachos que cumplan los requisitos y criterios de las normas técnicas de calidad y ambiental, por medio del mejoramiento continuo del Sistema Integrado de Gestión y Control de la Calidad y del Medio Ambiente - SIGCMA, para fortalecer y mejorar la calidad de la administración y el servicio de justicia, por medio de la armonización y coordinación de los esfuerzos de los distintos órganos que la integran.</a:t>
            </a:r>
          </a:p>
        </p:txBody>
      </p:sp>
      <p:sp>
        <p:nvSpPr>
          <p:cNvPr id="109" name="TextBox 108">
            <a:extLst>
              <a:ext uri="{FF2B5EF4-FFF2-40B4-BE49-F238E27FC236}">
                <a16:creationId xmlns:a16="http://schemas.microsoft.com/office/drawing/2014/main" id="{CB4BBD85-A3BA-7A41-80F9-0B9EFA1BF74D}"/>
              </a:ext>
            </a:extLst>
          </p:cNvPr>
          <p:cNvSpPr txBox="1"/>
          <p:nvPr/>
        </p:nvSpPr>
        <p:spPr>
          <a:xfrm>
            <a:off x="188711" y="4479766"/>
            <a:ext cx="6396303"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6.3. / ESTRATEGIAS, PROYECTOS Y PRIORIDADES DE INVERSIÓN</a:t>
            </a:r>
          </a:p>
        </p:txBody>
      </p:sp>
      <p:sp>
        <p:nvSpPr>
          <p:cNvPr id="110" name="Rectangle 109">
            <a:extLst>
              <a:ext uri="{FF2B5EF4-FFF2-40B4-BE49-F238E27FC236}">
                <a16:creationId xmlns:a16="http://schemas.microsoft.com/office/drawing/2014/main" id="{8DA4CB99-850F-BC46-8A1E-0F24D8C7785E}"/>
              </a:ext>
            </a:extLst>
          </p:cNvPr>
          <p:cNvSpPr/>
          <p:nvPr/>
        </p:nvSpPr>
        <p:spPr>
          <a:xfrm>
            <a:off x="-1" y="451281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Rectangle 60">
            <a:extLst>
              <a:ext uri="{FF2B5EF4-FFF2-40B4-BE49-F238E27FC236}">
                <a16:creationId xmlns:a16="http://schemas.microsoft.com/office/drawing/2014/main" id="{BC6C3451-2567-7A44-A8BA-AC6CCA3D1B52}"/>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3" name="TextBox 62">
            <a:extLst>
              <a:ext uri="{FF2B5EF4-FFF2-40B4-BE49-F238E27FC236}">
                <a16:creationId xmlns:a16="http://schemas.microsoft.com/office/drawing/2014/main" id="{B73D603A-D120-B34D-9527-E5350A8AEEFC}"/>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64" name="TextBox 63">
            <a:extLst>
              <a:ext uri="{FF2B5EF4-FFF2-40B4-BE49-F238E27FC236}">
                <a16:creationId xmlns:a16="http://schemas.microsoft.com/office/drawing/2014/main" id="{7606F2F7-ACA0-0340-B155-FEDA3CE3697A}"/>
              </a:ext>
            </a:extLst>
          </p:cNvPr>
          <p:cNvSpPr txBox="1"/>
          <p:nvPr/>
        </p:nvSpPr>
        <p:spPr>
          <a:xfrm>
            <a:off x="756000" y="5174655"/>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6.3.2</a:t>
            </a:r>
          </a:p>
        </p:txBody>
      </p:sp>
      <p:sp>
        <p:nvSpPr>
          <p:cNvPr id="65" name="TextBox 64">
            <a:extLst>
              <a:ext uri="{FF2B5EF4-FFF2-40B4-BE49-F238E27FC236}">
                <a16:creationId xmlns:a16="http://schemas.microsoft.com/office/drawing/2014/main" id="{9D25FEE1-B62F-6646-B373-8A30E39E7306}"/>
              </a:ext>
            </a:extLst>
          </p:cNvPr>
          <p:cNvSpPr txBox="1"/>
          <p:nvPr/>
        </p:nvSpPr>
        <p:spPr>
          <a:xfrm>
            <a:off x="1468108" y="4815409"/>
            <a:ext cx="9720000" cy="307777"/>
          </a:xfrm>
          <a:prstGeom prst="rect">
            <a:avLst/>
          </a:prstGeom>
          <a:noFill/>
        </p:spPr>
        <p:txBody>
          <a:bodyPr wrap="square" rtlCol="0">
            <a:spAutoFit/>
          </a:bodyPr>
          <a:lstStyle/>
          <a:p>
            <a:pPr algn="just"/>
            <a:r>
              <a:rPr lang="es-ES_tradnl" sz="1400" dirty="0">
                <a:latin typeface="Gotham Medium" panose="02000604030000020004" pitchFamily="2" charset="0"/>
              </a:rPr>
              <a:t>Implementar la Norma Técnica de Calidad NTC 6256 y Guía Técnica de Calidad GTC 286.</a:t>
            </a:r>
          </a:p>
        </p:txBody>
      </p:sp>
      <p:sp>
        <p:nvSpPr>
          <p:cNvPr id="66" name="TextBox 65">
            <a:extLst>
              <a:ext uri="{FF2B5EF4-FFF2-40B4-BE49-F238E27FC236}">
                <a16:creationId xmlns:a16="http://schemas.microsoft.com/office/drawing/2014/main" id="{80C42226-35CC-7E45-826C-6452420C2996}"/>
              </a:ext>
            </a:extLst>
          </p:cNvPr>
          <p:cNvSpPr txBox="1"/>
          <p:nvPr/>
        </p:nvSpPr>
        <p:spPr>
          <a:xfrm>
            <a:off x="1454040" y="5132451"/>
            <a:ext cx="9720000" cy="523220"/>
          </a:xfrm>
          <a:prstGeom prst="rect">
            <a:avLst/>
          </a:prstGeom>
          <a:noFill/>
        </p:spPr>
        <p:txBody>
          <a:bodyPr wrap="square" rtlCol="0">
            <a:spAutoFit/>
          </a:bodyPr>
          <a:lstStyle/>
          <a:p>
            <a:pPr algn="just"/>
            <a:r>
              <a:rPr lang="es-ES_tradnl" sz="1400" dirty="0">
                <a:latin typeface="Gotham Medium" panose="02000604030000020004" pitchFamily="2" charset="0"/>
              </a:rPr>
              <a:t>Actualización y formación en Estructuras de Alto Nivel, la Norma y la Guía Técnica de Calidad de la Rama Judicial; el MPIG para los servidores Judiciales.-Diseñar e implementar la plataforma estratégica del Sistema de Gestión Ambiental.</a:t>
            </a:r>
          </a:p>
        </p:txBody>
      </p:sp>
      <p:cxnSp>
        <p:nvCxnSpPr>
          <p:cNvPr id="67" name="Straight Connector 66">
            <a:extLst>
              <a:ext uri="{FF2B5EF4-FFF2-40B4-BE49-F238E27FC236}">
                <a16:creationId xmlns:a16="http://schemas.microsoft.com/office/drawing/2014/main" id="{9D9467ED-7B60-B847-8980-ED31D2635F36}"/>
              </a:ext>
            </a:extLst>
          </p:cNvPr>
          <p:cNvCxnSpPr>
            <a:cxnSpLocks/>
          </p:cNvCxnSpPr>
          <p:nvPr/>
        </p:nvCxnSpPr>
        <p:spPr>
          <a:xfrm>
            <a:off x="1355736" y="4893503"/>
            <a:ext cx="0" cy="1260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9EA2DD6-3298-0941-A2C2-B54A6F3737EE}"/>
              </a:ext>
            </a:extLst>
          </p:cNvPr>
          <p:cNvGrpSpPr/>
          <p:nvPr/>
        </p:nvGrpSpPr>
        <p:grpSpPr>
          <a:xfrm>
            <a:off x="1301046" y="4943681"/>
            <a:ext cx="109440" cy="109440"/>
            <a:chOff x="4200892" y="4432105"/>
            <a:chExt cx="109440" cy="109440"/>
          </a:xfrm>
        </p:grpSpPr>
        <p:grpSp>
          <p:nvGrpSpPr>
            <p:cNvPr id="69" name="Group 68">
              <a:extLst>
                <a:ext uri="{FF2B5EF4-FFF2-40B4-BE49-F238E27FC236}">
                  <a16:creationId xmlns:a16="http://schemas.microsoft.com/office/drawing/2014/main" id="{49821E8B-8E91-514A-9059-15449C29960C}"/>
                </a:ext>
              </a:extLst>
            </p:cNvPr>
            <p:cNvGrpSpPr>
              <a:grpSpLocks noChangeAspect="1"/>
            </p:cNvGrpSpPr>
            <p:nvPr/>
          </p:nvGrpSpPr>
          <p:grpSpPr>
            <a:xfrm rot="10800000">
              <a:off x="4210817" y="4439517"/>
              <a:ext cx="89587" cy="90000"/>
              <a:chOff x="3994150" y="4504881"/>
              <a:chExt cx="108000" cy="108498"/>
            </a:xfrm>
          </p:grpSpPr>
          <p:sp>
            <p:nvSpPr>
              <p:cNvPr id="72" name="Pie 71">
                <a:extLst>
                  <a:ext uri="{FF2B5EF4-FFF2-40B4-BE49-F238E27FC236}">
                    <a16:creationId xmlns:a16="http://schemas.microsoft.com/office/drawing/2014/main" id="{D0483C8A-AAE1-F543-B05D-DFFA2C256FD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3" name="Pie 72">
                <a:extLst>
                  <a:ext uri="{FF2B5EF4-FFF2-40B4-BE49-F238E27FC236}">
                    <a16:creationId xmlns:a16="http://schemas.microsoft.com/office/drawing/2014/main" id="{C440A44F-B914-C843-86C9-345DFC77794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0" name="Arc 69">
              <a:extLst>
                <a:ext uri="{FF2B5EF4-FFF2-40B4-BE49-F238E27FC236}">
                  <a16:creationId xmlns:a16="http://schemas.microsoft.com/office/drawing/2014/main" id="{D8216752-6C1B-C348-8204-EC1EEE59CFE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1" name="Arc 70">
              <a:extLst>
                <a:ext uri="{FF2B5EF4-FFF2-40B4-BE49-F238E27FC236}">
                  <a16:creationId xmlns:a16="http://schemas.microsoft.com/office/drawing/2014/main" id="{2BD17B2A-3363-1A42-B55A-A30F95EF7F0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74" name="Group 73">
            <a:extLst>
              <a:ext uri="{FF2B5EF4-FFF2-40B4-BE49-F238E27FC236}">
                <a16:creationId xmlns:a16="http://schemas.microsoft.com/office/drawing/2014/main" id="{77C5D120-67A1-814A-8557-C7A46BF22354}"/>
              </a:ext>
            </a:extLst>
          </p:cNvPr>
          <p:cNvGrpSpPr/>
          <p:nvPr/>
        </p:nvGrpSpPr>
        <p:grpSpPr>
          <a:xfrm>
            <a:off x="1297868" y="5246655"/>
            <a:ext cx="109440" cy="109440"/>
            <a:chOff x="4200892" y="4432105"/>
            <a:chExt cx="109440" cy="109440"/>
          </a:xfrm>
        </p:grpSpPr>
        <p:grpSp>
          <p:nvGrpSpPr>
            <p:cNvPr id="75" name="Group 74">
              <a:extLst>
                <a:ext uri="{FF2B5EF4-FFF2-40B4-BE49-F238E27FC236}">
                  <a16:creationId xmlns:a16="http://schemas.microsoft.com/office/drawing/2014/main" id="{B8F61FAC-0A84-4849-9350-E0DBBB4FAEFA}"/>
                </a:ext>
              </a:extLst>
            </p:cNvPr>
            <p:cNvGrpSpPr>
              <a:grpSpLocks noChangeAspect="1"/>
            </p:cNvGrpSpPr>
            <p:nvPr/>
          </p:nvGrpSpPr>
          <p:grpSpPr>
            <a:xfrm rot="10800000">
              <a:off x="4210817" y="4439517"/>
              <a:ext cx="89587" cy="90000"/>
              <a:chOff x="3994150" y="4504881"/>
              <a:chExt cx="108000" cy="108498"/>
            </a:xfrm>
          </p:grpSpPr>
          <p:sp>
            <p:nvSpPr>
              <p:cNvPr id="78" name="Pie 77">
                <a:extLst>
                  <a:ext uri="{FF2B5EF4-FFF2-40B4-BE49-F238E27FC236}">
                    <a16:creationId xmlns:a16="http://schemas.microsoft.com/office/drawing/2014/main" id="{FB262F4D-687B-994D-B9CF-C4F7CF6B891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9" name="Pie 78">
                <a:extLst>
                  <a:ext uri="{FF2B5EF4-FFF2-40B4-BE49-F238E27FC236}">
                    <a16:creationId xmlns:a16="http://schemas.microsoft.com/office/drawing/2014/main" id="{78C02DF0-C915-BF47-B59B-ECAB47CBC13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6" name="Arc 75">
              <a:extLst>
                <a:ext uri="{FF2B5EF4-FFF2-40B4-BE49-F238E27FC236}">
                  <a16:creationId xmlns:a16="http://schemas.microsoft.com/office/drawing/2014/main" id="{27E517F1-A125-384E-B658-D3E78AE0D6A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7" name="Arc 76">
              <a:extLst>
                <a:ext uri="{FF2B5EF4-FFF2-40B4-BE49-F238E27FC236}">
                  <a16:creationId xmlns:a16="http://schemas.microsoft.com/office/drawing/2014/main" id="{46FCC8B2-0486-7047-953B-3D653CC0E9D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0" name="TextBox 79">
            <a:extLst>
              <a:ext uri="{FF2B5EF4-FFF2-40B4-BE49-F238E27FC236}">
                <a16:creationId xmlns:a16="http://schemas.microsoft.com/office/drawing/2014/main" id="{6A9DDAFF-2543-E347-A4A8-A28A3FA6BEA4}"/>
              </a:ext>
            </a:extLst>
          </p:cNvPr>
          <p:cNvSpPr txBox="1"/>
          <p:nvPr/>
        </p:nvSpPr>
        <p:spPr>
          <a:xfrm>
            <a:off x="756000" y="4871681"/>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6.3.1</a:t>
            </a:r>
          </a:p>
        </p:txBody>
      </p:sp>
      <p:sp>
        <p:nvSpPr>
          <p:cNvPr id="81" name="TextBox 80">
            <a:extLst>
              <a:ext uri="{FF2B5EF4-FFF2-40B4-BE49-F238E27FC236}">
                <a16:creationId xmlns:a16="http://schemas.microsoft.com/office/drawing/2014/main" id="{00F25163-B4D4-6646-ABE2-4005B47C00AA}"/>
              </a:ext>
            </a:extLst>
          </p:cNvPr>
          <p:cNvSpPr txBox="1"/>
          <p:nvPr/>
        </p:nvSpPr>
        <p:spPr>
          <a:xfrm>
            <a:off x="756000" y="5620944"/>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6.3.3</a:t>
            </a:r>
          </a:p>
        </p:txBody>
      </p:sp>
      <p:sp>
        <p:nvSpPr>
          <p:cNvPr id="82" name="TextBox 81">
            <a:extLst>
              <a:ext uri="{FF2B5EF4-FFF2-40B4-BE49-F238E27FC236}">
                <a16:creationId xmlns:a16="http://schemas.microsoft.com/office/drawing/2014/main" id="{D1C9B7AB-B3A6-5345-9783-84CE6AA41B8D}"/>
              </a:ext>
            </a:extLst>
          </p:cNvPr>
          <p:cNvSpPr txBox="1"/>
          <p:nvPr/>
        </p:nvSpPr>
        <p:spPr>
          <a:xfrm>
            <a:off x="1482176" y="5620944"/>
            <a:ext cx="9720000" cy="307777"/>
          </a:xfrm>
          <a:prstGeom prst="rect">
            <a:avLst/>
          </a:prstGeom>
          <a:noFill/>
        </p:spPr>
        <p:txBody>
          <a:bodyPr wrap="square" rtlCol="0">
            <a:spAutoFit/>
          </a:bodyPr>
          <a:lstStyle/>
          <a:p>
            <a:pPr algn="just"/>
            <a:r>
              <a:rPr lang="es-ES_tradnl" sz="1400" dirty="0">
                <a:latin typeface="Gotham Medium" panose="02000604030000020004" pitchFamily="2" charset="0"/>
              </a:rPr>
              <a:t>Software de Gestión Integrado de calidad y ambiental para la Rama Judicial.</a:t>
            </a:r>
          </a:p>
        </p:txBody>
      </p:sp>
      <p:grpSp>
        <p:nvGrpSpPr>
          <p:cNvPr id="83" name="Group 82">
            <a:extLst>
              <a:ext uri="{FF2B5EF4-FFF2-40B4-BE49-F238E27FC236}">
                <a16:creationId xmlns:a16="http://schemas.microsoft.com/office/drawing/2014/main" id="{3DAA6260-FD6A-C243-9384-81CB063B375F}"/>
              </a:ext>
            </a:extLst>
          </p:cNvPr>
          <p:cNvGrpSpPr/>
          <p:nvPr/>
        </p:nvGrpSpPr>
        <p:grpSpPr>
          <a:xfrm>
            <a:off x="1297868" y="5692944"/>
            <a:ext cx="109440" cy="109440"/>
            <a:chOff x="4200892" y="4432105"/>
            <a:chExt cx="109440" cy="109440"/>
          </a:xfrm>
        </p:grpSpPr>
        <p:grpSp>
          <p:nvGrpSpPr>
            <p:cNvPr id="84" name="Group 83">
              <a:extLst>
                <a:ext uri="{FF2B5EF4-FFF2-40B4-BE49-F238E27FC236}">
                  <a16:creationId xmlns:a16="http://schemas.microsoft.com/office/drawing/2014/main" id="{C9127B2D-C689-3C48-ACAE-82ACF5EE8AFF}"/>
                </a:ext>
              </a:extLst>
            </p:cNvPr>
            <p:cNvGrpSpPr>
              <a:grpSpLocks noChangeAspect="1"/>
            </p:cNvGrpSpPr>
            <p:nvPr/>
          </p:nvGrpSpPr>
          <p:grpSpPr>
            <a:xfrm rot="10800000">
              <a:off x="4210817" y="4439517"/>
              <a:ext cx="89587" cy="90000"/>
              <a:chOff x="3994150" y="4504881"/>
              <a:chExt cx="108000" cy="108498"/>
            </a:xfrm>
          </p:grpSpPr>
          <p:sp>
            <p:nvSpPr>
              <p:cNvPr id="87" name="Pie 86">
                <a:extLst>
                  <a:ext uri="{FF2B5EF4-FFF2-40B4-BE49-F238E27FC236}">
                    <a16:creationId xmlns:a16="http://schemas.microsoft.com/office/drawing/2014/main" id="{DF2051CE-0EBA-8141-9F7A-495C0869C4A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8" name="Pie 87">
                <a:extLst>
                  <a:ext uri="{FF2B5EF4-FFF2-40B4-BE49-F238E27FC236}">
                    <a16:creationId xmlns:a16="http://schemas.microsoft.com/office/drawing/2014/main" id="{7DE09BB1-EF04-714E-8759-62B5318EBF0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5" name="Arc 84">
              <a:extLst>
                <a:ext uri="{FF2B5EF4-FFF2-40B4-BE49-F238E27FC236}">
                  <a16:creationId xmlns:a16="http://schemas.microsoft.com/office/drawing/2014/main" id="{157B5B95-97F5-7D43-A796-5A8ED1345F5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6" name="Arc 85">
              <a:extLst>
                <a:ext uri="{FF2B5EF4-FFF2-40B4-BE49-F238E27FC236}">
                  <a16:creationId xmlns:a16="http://schemas.microsoft.com/office/drawing/2014/main" id="{702A9956-170F-E149-ADA7-65F9A286739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57" name="TextBox 56">
            <a:extLst>
              <a:ext uri="{FF2B5EF4-FFF2-40B4-BE49-F238E27FC236}">
                <a16:creationId xmlns:a16="http://schemas.microsoft.com/office/drawing/2014/main" id="{773E2FCD-FB41-B744-A2CD-19A580F6DF99}"/>
              </a:ext>
            </a:extLst>
          </p:cNvPr>
          <p:cNvSpPr txBox="1"/>
          <p:nvPr/>
        </p:nvSpPr>
        <p:spPr>
          <a:xfrm>
            <a:off x="756000" y="6220960"/>
            <a:ext cx="10567427" cy="338554"/>
          </a:xfrm>
          <a:prstGeom prst="rect">
            <a:avLst/>
          </a:prstGeom>
          <a:noFill/>
        </p:spPr>
        <p:txBody>
          <a:bodyPr wrap="square" rtlCol="0">
            <a:spAutoFit/>
          </a:bodyPr>
          <a:lstStyle/>
          <a:p>
            <a:pPr algn="just"/>
            <a:r>
              <a:rPr lang="es-ES_tradnl" sz="1600" b="1" i="1" dirty="0">
                <a:solidFill>
                  <a:srgbClr val="00AEEF"/>
                </a:solidFill>
                <a:latin typeface="Gotham Medium" panose="02000604030000020004" pitchFamily="2" charset="0"/>
              </a:rPr>
              <a:t>Proyecto:</a:t>
            </a:r>
            <a:r>
              <a:rPr lang="es-ES_tradnl" sz="1600" b="1" i="1" dirty="0">
                <a:latin typeface="Gotham Medium" panose="02000604030000020004" pitchFamily="2" charset="0"/>
              </a:rPr>
              <a:t> Servicio de implementación Sistemas de Gestión</a:t>
            </a:r>
          </a:p>
        </p:txBody>
      </p:sp>
      <p:sp>
        <p:nvSpPr>
          <p:cNvPr id="58" name="TextBox 57">
            <a:extLst>
              <a:ext uri="{FF2B5EF4-FFF2-40B4-BE49-F238E27FC236}">
                <a16:creationId xmlns:a16="http://schemas.microsoft.com/office/drawing/2014/main" id="{8464AEEF-473A-F04B-BB5F-6C73A33C1ED9}"/>
              </a:ext>
            </a:extLst>
          </p:cNvPr>
          <p:cNvSpPr txBox="1"/>
          <p:nvPr/>
        </p:nvSpPr>
        <p:spPr>
          <a:xfrm>
            <a:off x="756000" y="5924232"/>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6.3.3</a:t>
            </a:r>
          </a:p>
        </p:txBody>
      </p:sp>
      <p:sp>
        <p:nvSpPr>
          <p:cNvPr id="59" name="TextBox 58">
            <a:extLst>
              <a:ext uri="{FF2B5EF4-FFF2-40B4-BE49-F238E27FC236}">
                <a16:creationId xmlns:a16="http://schemas.microsoft.com/office/drawing/2014/main" id="{4108FBCB-8899-904C-B65C-D8B84AB31089}"/>
              </a:ext>
            </a:extLst>
          </p:cNvPr>
          <p:cNvSpPr txBox="1"/>
          <p:nvPr/>
        </p:nvSpPr>
        <p:spPr>
          <a:xfrm>
            <a:off x="1482176" y="5924232"/>
            <a:ext cx="9720000" cy="307777"/>
          </a:xfrm>
          <a:prstGeom prst="rect">
            <a:avLst/>
          </a:prstGeom>
          <a:noFill/>
        </p:spPr>
        <p:txBody>
          <a:bodyPr wrap="square" rtlCol="0">
            <a:spAutoFit/>
          </a:bodyPr>
          <a:lstStyle/>
          <a:p>
            <a:pPr algn="just"/>
            <a:r>
              <a:rPr lang="es-ES_tradnl" sz="1400" dirty="0">
                <a:latin typeface="Gotham Medium" panose="02000604030000020004" pitchFamily="2" charset="0"/>
              </a:rPr>
              <a:t>Software de Gestión Integrado de calidad y ambiental para la Rama Judicial.</a:t>
            </a:r>
          </a:p>
        </p:txBody>
      </p:sp>
      <p:grpSp>
        <p:nvGrpSpPr>
          <p:cNvPr id="60" name="Group 59">
            <a:extLst>
              <a:ext uri="{FF2B5EF4-FFF2-40B4-BE49-F238E27FC236}">
                <a16:creationId xmlns:a16="http://schemas.microsoft.com/office/drawing/2014/main" id="{A54E2918-3088-BD4E-B173-6C3B77C879A8}"/>
              </a:ext>
            </a:extLst>
          </p:cNvPr>
          <p:cNvGrpSpPr/>
          <p:nvPr/>
        </p:nvGrpSpPr>
        <p:grpSpPr>
          <a:xfrm>
            <a:off x="1297868" y="5996232"/>
            <a:ext cx="109440" cy="109440"/>
            <a:chOff x="4200892" y="4432105"/>
            <a:chExt cx="109440" cy="109440"/>
          </a:xfrm>
        </p:grpSpPr>
        <p:grpSp>
          <p:nvGrpSpPr>
            <p:cNvPr id="89" name="Group 88">
              <a:extLst>
                <a:ext uri="{FF2B5EF4-FFF2-40B4-BE49-F238E27FC236}">
                  <a16:creationId xmlns:a16="http://schemas.microsoft.com/office/drawing/2014/main" id="{EF6035E9-81A1-4745-9E26-65867AD8785B}"/>
                </a:ext>
              </a:extLst>
            </p:cNvPr>
            <p:cNvGrpSpPr>
              <a:grpSpLocks noChangeAspect="1"/>
            </p:cNvGrpSpPr>
            <p:nvPr/>
          </p:nvGrpSpPr>
          <p:grpSpPr>
            <a:xfrm rot="10800000">
              <a:off x="4210817" y="4439517"/>
              <a:ext cx="89587" cy="90000"/>
              <a:chOff x="3994150" y="4504881"/>
              <a:chExt cx="108000" cy="108498"/>
            </a:xfrm>
          </p:grpSpPr>
          <p:sp>
            <p:nvSpPr>
              <p:cNvPr id="92" name="Pie 91">
                <a:extLst>
                  <a:ext uri="{FF2B5EF4-FFF2-40B4-BE49-F238E27FC236}">
                    <a16:creationId xmlns:a16="http://schemas.microsoft.com/office/drawing/2014/main" id="{229580EC-07E4-0443-9CA2-C7B995C678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3" name="Pie 92">
                <a:extLst>
                  <a:ext uri="{FF2B5EF4-FFF2-40B4-BE49-F238E27FC236}">
                    <a16:creationId xmlns:a16="http://schemas.microsoft.com/office/drawing/2014/main" id="{C6B196C0-C8C3-5A49-9CE1-2302EE087D5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0" name="Arc 89">
              <a:extLst>
                <a:ext uri="{FF2B5EF4-FFF2-40B4-BE49-F238E27FC236}">
                  <a16:creationId xmlns:a16="http://schemas.microsoft.com/office/drawing/2014/main" id="{1CDBF4B1-541D-3D43-A0D3-3E877A98687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1" name="Arc 90">
              <a:extLst>
                <a:ext uri="{FF2B5EF4-FFF2-40B4-BE49-F238E27FC236}">
                  <a16:creationId xmlns:a16="http://schemas.microsoft.com/office/drawing/2014/main" id="{0B8ED22A-27F0-0C40-B96A-EC5D54EC88E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cxnSp>
        <p:nvCxnSpPr>
          <p:cNvPr id="56" name="Straight Connector 55">
            <a:extLst>
              <a:ext uri="{FF2B5EF4-FFF2-40B4-BE49-F238E27FC236}">
                <a16:creationId xmlns:a16="http://schemas.microsoft.com/office/drawing/2014/main" id="{B9C86C76-2A66-6746-8DD4-610E04176003}"/>
              </a:ext>
            </a:extLst>
          </p:cNvPr>
          <p:cNvCxnSpPr/>
          <p:nvPr/>
        </p:nvCxnSpPr>
        <p:spPr>
          <a:xfrm>
            <a:off x="1324841" y="1886802"/>
            <a:ext cx="3672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A5AB242-43FA-3A46-8599-4422B28D62CA}"/>
              </a:ext>
            </a:extLst>
          </p:cNvPr>
          <p:cNvCxnSpPr>
            <a:cxnSpLocks/>
          </p:cNvCxnSpPr>
          <p:nvPr/>
        </p:nvCxnSpPr>
        <p:spPr>
          <a:xfrm>
            <a:off x="1421601" y="1512731"/>
            <a:ext cx="633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836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6DE60411-9959-7248-AC21-66B912A02B5D}"/>
              </a:ext>
            </a:extLst>
          </p:cNvPr>
          <p:cNvSpPr txBox="1"/>
          <p:nvPr/>
        </p:nvSpPr>
        <p:spPr>
          <a:xfrm>
            <a:off x="1386490" y="1124277"/>
            <a:ext cx="10417815" cy="815608"/>
          </a:xfrm>
          <a:prstGeom prst="rect">
            <a:avLst/>
          </a:prstGeom>
          <a:noFill/>
        </p:spPr>
        <p:txBody>
          <a:bodyPr wrap="square" rtlCol="0">
            <a:spAutoFit/>
          </a:bodyPr>
          <a:lstStyle/>
          <a:p>
            <a:r>
              <a:rPr lang="es-ES_tradnl" sz="2400" b="1" dirty="0">
                <a:solidFill>
                  <a:srgbClr val="00AEEF"/>
                </a:solidFill>
                <a:latin typeface="Filson Pro Book" panose="02000000000000000000" pitchFamily="2" charset="77"/>
              </a:rPr>
              <a:t>PILARES ESTRATÉGICOS PSD 2019 – 2022  </a:t>
            </a:r>
          </a:p>
          <a:p>
            <a:r>
              <a:rPr lang="es-ES_tradnl" sz="2300" dirty="0">
                <a:solidFill>
                  <a:srgbClr val="00AEEF"/>
                </a:solidFill>
                <a:latin typeface="Filson Pro Book" panose="02000000000000000000" pitchFamily="2" charset="77"/>
              </a:rPr>
              <a:t>ANTICORRUPCIÓN Y TRANSPARENCIA</a:t>
            </a:r>
          </a:p>
        </p:txBody>
      </p:sp>
      <p:pic>
        <p:nvPicPr>
          <p:cNvPr id="89" name="Picture 88">
            <a:extLst>
              <a:ext uri="{FF2B5EF4-FFF2-40B4-BE49-F238E27FC236}">
                <a16:creationId xmlns:a16="http://schemas.microsoft.com/office/drawing/2014/main" id="{CC10D33B-0C35-B74E-B06C-833DB432D6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6118" y="5658284"/>
            <a:ext cx="3558993" cy="753548"/>
          </a:xfrm>
          <a:prstGeom prst="rect">
            <a:avLst/>
          </a:prstGeom>
        </p:spPr>
      </p:pic>
      <p:sp>
        <p:nvSpPr>
          <p:cNvPr id="95" name="TextBox 94">
            <a:extLst>
              <a:ext uri="{FF2B5EF4-FFF2-40B4-BE49-F238E27FC236}">
                <a16:creationId xmlns:a16="http://schemas.microsoft.com/office/drawing/2014/main" id="{46AC5CF0-42FB-4147-ACFD-037FE6C25D6A}"/>
              </a:ext>
            </a:extLst>
          </p:cNvPr>
          <p:cNvSpPr txBox="1">
            <a:spLocks noChangeAspect="1"/>
          </p:cNvSpPr>
          <p:nvPr/>
        </p:nvSpPr>
        <p:spPr>
          <a:xfrm>
            <a:off x="2324097" y="5692030"/>
            <a:ext cx="2966922" cy="446276"/>
          </a:xfrm>
          <a:prstGeom prst="rect">
            <a:avLst/>
          </a:prstGeom>
          <a:noFill/>
        </p:spPr>
        <p:txBody>
          <a:bodyPr wrap="square" rtlCol="0">
            <a:spAutoFit/>
          </a:bodyPr>
          <a:lstStyle/>
          <a:p>
            <a:pPr algn="ctr"/>
            <a:r>
              <a:rPr lang="es-ES_tradnl" sz="1200" b="1" dirty="0">
                <a:solidFill>
                  <a:srgbClr val="003D58"/>
                </a:solidFill>
                <a:latin typeface="Gotham Medium" panose="02000604030000020004" pitchFamily="2" charset="0"/>
              </a:rPr>
              <a:t>INFORME DE LA RAMA JUDICIAL</a:t>
            </a:r>
            <a:endParaRPr lang="es-ES_tradnl" sz="1100" b="1" dirty="0">
              <a:solidFill>
                <a:srgbClr val="414042"/>
              </a:solidFill>
              <a:latin typeface="Gotham Medium" panose="02000604030000020004" pitchFamily="2" charset="0"/>
            </a:endParaRPr>
          </a:p>
          <a:p>
            <a:pPr algn="ctr"/>
            <a:r>
              <a:rPr lang="es-ES_tradnl" sz="1100" dirty="0">
                <a:solidFill>
                  <a:srgbClr val="414042"/>
                </a:solidFill>
                <a:latin typeface="Gotham Medium" panose="02000604030000020004" pitchFamily="2" charset="0"/>
              </a:rPr>
              <a:t>Al Congreso de la República 2020</a:t>
            </a:r>
          </a:p>
        </p:txBody>
      </p:sp>
      <p:sp>
        <p:nvSpPr>
          <p:cNvPr id="108" name="Rectangle 107">
            <a:extLst>
              <a:ext uri="{FF2B5EF4-FFF2-40B4-BE49-F238E27FC236}">
                <a16:creationId xmlns:a16="http://schemas.microsoft.com/office/drawing/2014/main" id="{2E5D39B9-7215-AA4E-9B60-022E5A7AE440}"/>
              </a:ext>
            </a:extLst>
          </p:cNvPr>
          <p:cNvSpPr/>
          <p:nvPr/>
        </p:nvSpPr>
        <p:spPr>
          <a:xfrm>
            <a:off x="241533" y="4046378"/>
            <a:ext cx="6396303"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272396"/>
            <a:ext cx="257033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224160"/>
            <a:ext cx="2355901" cy="338554"/>
          </a:xfrm>
          <a:prstGeom prst="rect">
            <a:avLst/>
          </a:prstGeom>
          <a:noFill/>
        </p:spPr>
        <p:txBody>
          <a:bodyPr wrap="none" rtlCol="0">
            <a:spAutoFit/>
          </a:bodyPr>
          <a:lstStyle/>
          <a:p>
            <a:r>
              <a:rPr lang="es-ES_tradnl" sz="1600" b="1" dirty="0">
                <a:solidFill>
                  <a:schemeClr val="bg1"/>
                </a:solidFill>
                <a:latin typeface="Gotham Medium" panose="02000604030000020004" pitchFamily="2" charset="0"/>
              </a:rPr>
              <a:t>7.2. / OBJETIVO GENERAL</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2" name="Rectangle 41">
            <a:extLst>
              <a:ext uri="{FF2B5EF4-FFF2-40B4-BE49-F238E27FC236}">
                <a16:creationId xmlns:a16="http://schemas.microsoft.com/office/drawing/2014/main" id="{56EBD097-8271-9043-815D-316183F4065A}"/>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279394"/>
            <a:ext cx="172976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217090"/>
            <a:ext cx="1618264" cy="338554"/>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7.1. / </a:t>
            </a:r>
            <a:r>
              <a:rPr lang="es-ES_tradnl" sz="1600" b="1" dirty="0">
                <a:solidFill>
                  <a:schemeClr val="bg1"/>
                </a:solidFill>
                <a:latin typeface="Gotham Medium" panose="02000604030000020004" pitchFamily="2" charset="0"/>
              </a:rPr>
              <a:t>PROPÓSITO</a:t>
            </a: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674314" y="2493856"/>
            <a:ext cx="10567427" cy="830997"/>
          </a:xfrm>
          <a:prstGeom prst="rect">
            <a:avLst/>
          </a:prstGeom>
          <a:noFill/>
        </p:spPr>
        <p:txBody>
          <a:bodyPr wrap="square" rtlCol="0">
            <a:spAutoFit/>
          </a:bodyPr>
          <a:lstStyle/>
          <a:p>
            <a:pPr algn="just"/>
            <a:r>
              <a:rPr lang="es-ES_tradnl" sz="1600" b="1" i="1" dirty="0">
                <a:latin typeface="Gotham Medium" panose="02000604030000020004" pitchFamily="2" charset="0"/>
              </a:rPr>
              <a:t>El propósito de este pilar estratégico es impulsar el cumplimiento de los principios de transparencia, justicia abierta y equidad, mediante acciones preventivas y correctivas que orienten el actuar de los servidores y demás actores judiciales, para fortalecer la confianza ciudadana en la administración de justicia.</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27128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TextBox 106">
            <a:extLst>
              <a:ext uri="{FF2B5EF4-FFF2-40B4-BE49-F238E27FC236}">
                <a16:creationId xmlns:a16="http://schemas.microsoft.com/office/drawing/2014/main" id="{043B612F-E6C6-954A-B14D-202C203ECB02}"/>
              </a:ext>
            </a:extLst>
          </p:cNvPr>
          <p:cNvSpPr txBox="1"/>
          <p:nvPr/>
        </p:nvSpPr>
        <p:spPr>
          <a:xfrm>
            <a:off x="671139" y="3599402"/>
            <a:ext cx="10567427" cy="338554"/>
          </a:xfrm>
          <a:prstGeom prst="rect">
            <a:avLst/>
          </a:prstGeom>
          <a:noFill/>
        </p:spPr>
        <p:txBody>
          <a:bodyPr wrap="square" rtlCol="0">
            <a:spAutoFit/>
          </a:bodyPr>
          <a:lstStyle/>
          <a:p>
            <a:pPr algn="just"/>
            <a:r>
              <a:rPr lang="es-ES_tradnl" sz="1600" b="1" i="1" dirty="0">
                <a:latin typeface="Gotham Medium" panose="02000604030000020004" pitchFamily="2" charset="0"/>
              </a:rPr>
              <a:t>Posicionar la imagen de la Rama Judicial como pilar de ética, objetividad y transparencia.</a:t>
            </a:r>
          </a:p>
        </p:txBody>
      </p:sp>
      <p:sp>
        <p:nvSpPr>
          <p:cNvPr id="109" name="TextBox 108">
            <a:extLst>
              <a:ext uri="{FF2B5EF4-FFF2-40B4-BE49-F238E27FC236}">
                <a16:creationId xmlns:a16="http://schemas.microsoft.com/office/drawing/2014/main" id="{CB4BBD85-A3BA-7A41-80F9-0B9EFA1BF74D}"/>
              </a:ext>
            </a:extLst>
          </p:cNvPr>
          <p:cNvSpPr txBox="1"/>
          <p:nvPr/>
        </p:nvSpPr>
        <p:spPr>
          <a:xfrm>
            <a:off x="188711" y="4012210"/>
            <a:ext cx="5545364" cy="338554"/>
          </a:xfrm>
          <a:prstGeom prst="rect">
            <a:avLst/>
          </a:prstGeom>
          <a:noFill/>
        </p:spPr>
        <p:txBody>
          <a:bodyPr wrap="none" rtlCol="0">
            <a:spAutoFit/>
          </a:bodyPr>
          <a:lstStyle/>
          <a:p>
            <a:r>
              <a:rPr lang="es-ES_tradnl" sz="1600" b="1" dirty="0">
                <a:solidFill>
                  <a:schemeClr val="bg1"/>
                </a:solidFill>
                <a:latin typeface="Gotham Medium" panose="02000604030000020004" pitchFamily="2" charset="0"/>
              </a:rPr>
              <a:t>7.3. / ESTRATEGIAS, PROYECTOS Y PRIORIDADES DE INVERSIÓN</a:t>
            </a:r>
          </a:p>
        </p:txBody>
      </p:sp>
      <p:sp>
        <p:nvSpPr>
          <p:cNvPr id="110" name="Rectangle 109">
            <a:extLst>
              <a:ext uri="{FF2B5EF4-FFF2-40B4-BE49-F238E27FC236}">
                <a16:creationId xmlns:a16="http://schemas.microsoft.com/office/drawing/2014/main" id="{8DA4CB99-850F-BC46-8A1E-0F24D8C7785E}"/>
              </a:ext>
            </a:extLst>
          </p:cNvPr>
          <p:cNvSpPr/>
          <p:nvPr/>
        </p:nvSpPr>
        <p:spPr>
          <a:xfrm>
            <a:off x="-1" y="4045263"/>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5" name="TextBox 64">
            <a:extLst>
              <a:ext uri="{FF2B5EF4-FFF2-40B4-BE49-F238E27FC236}">
                <a16:creationId xmlns:a16="http://schemas.microsoft.com/office/drawing/2014/main" id="{9D25FEE1-B62F-6646-B373-8A30E39E7306}"/>
              </a:ext>
            </a:extLst>
          </p:cNvPr>
          <p:cNvSpPr txBox="1"/>
          <p:nvPr/>
        </p:nvSpPr>
        <p:spPr>
          <a:xfrm>
            <a:off x="1482176" y="4453317"/>
            <a:ext cx="9720000" cy="584775"/>
          </a:xfrm>
          <a:prstGeom prst="rect">
            <a:avLst/>
          </a:prstGeom>
          <a:noFill/>
        </p:spPr>
        <p:txBody>
          <a:bodyPr wrap="square" rtlCol="0">
            <a:spAutoFit/>
          </a:bodyPr>
          <a:lstStyle/>
          <a:p>
            <a:pPr algn="just"/>
            <a:r>
              <a:rPr lang="es-ES_tradnl" sz="1600" dirty="0">
                <a:latin typeface="Gotham Medium" panose="02000604030000020004" pitchFamily="2" charset="0"/>
              </a:rPr>
              <a:t>Apropiación de las directrices de los códigos de ética y de las normas nacionales sobre transparencia, rendición de cuentas y anticorrupción.</a:t>
            </a:r>
          </a:p>
        </p:txBody>
      </p:sp>
      <p:cxnSp>
        <p:nvCxnSpPr>
          <p:cNvPr id="67" name="Straight Connector 66">
            <a:extLst>
              <a:ext uri="{FF2B5EF4-FFF2-40B4-BE49-F238E27FC236}">
                <a16:creationId xmlns:a16="http://schemas.microsoft.com/office/drawing/2014/main" id="{9D9467ED-7B60-B847-8980-ED31D2635F36}"/>
              </a:ext>
            </a:extLst>
          </p:cNvPr>
          <p:cNvCxnSpPr>
            <a:cxnSpLocks/>
          </p:cNvCxnSpPr>
          <p:nvPr/>
        </p:nvCxnSpPr>
        <p:spPr>
          <a:xfrm>
            <a:off x="1355736" y="4545479"/>
            <a:ext cx="0" cy="21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9EA2DD6-3298-0941-A2C2-B54A6F3737EE}"/>
              </a:ext>
            </a:extLst>
          </p:cNvPr>
          <p:cNvGrpSpPr/>
          <p:nvPr/>
        </p:nvGrpSpPr>
        <p:grpSpPr>
          <a:xfrm>
            <a:off x="1301046" y="4595657"/>
            <a:ext cx="109440" cy="109440"/>
            <a:chOff x="4200892" y="4432105"/>
            <a:chExt cx="109440" cy="109440"/>
          </a:xfrm>
        </p:grpSpPr>
        <p:grpSp>
          <p:nvGrpSpPr>
            <p:cNvPr id="69" name="Group 68">
              <a:extLst>
                <a:ext uri="{FF2B5EF4-FFF2-40B4-BE49-F238E27FC236}">
                  <a16:creationId xmlns:a16="http://schemas.microsoft.com/office/drawing/2014/main" id="{49821E8B-8E91-514A-9059-15449C29960C}"/>
                </a:ext>
              </a:extLst>
            </p:cNvPr>
            <p:cNvGrpSpPr>
              <a:grpSpLocks noChangeAspect="1"/>
            </p:cNvGrpSpPr>
            <p:nvPr/>
          </p:nvGrpSpPr>
          <p:grpSpPr>
            <a:xfrm rot="10800000">
              <a:off x="4210817" y="4439517"/>
              <a:ext cx="89587" cy="90000"/>
              <a:chOff x="3994150" y="4504881"/>
              <a:chExt cx="108000" cy="108498"/>
            </a:xfrm>
          </p:grpSpPr>
          <p:sp>
            <p:nvSpPr>
              <p:cNvPr id="72" name="Pie 71">
                <a:extLst>
                  <a:ext uri="{FF2B5EF4-FFF2-40B4-BE49-F238E27FC236}">
                    <a16:creationId xmlns:a16="http://schemas.microsoft.com/office/drawing/2014/main" id="{D0483C8A-AAE1-F543-B05D-DFFA2C256FD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3" name="Pie 72">
                <a:extLst>
                  <a:ext uri="{FF2B5EF4-FFF2-40B4-BE49-F238E27FC236}">
                    <a16:creationId xmlns:a16="http://schemas.microsoft.com/office/drawing/2014/main" id="{C440A44F-B914-C843-86C9-345DFC77794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0" name="Arc 69">
              <a:extLst>
                <a:ext uri="{FF2B5EF4-FFF2-40B4-BE49-F238E27FC236}">
                  <a16:creationId xmlns:a16="http://schemas.microsoft.com/office/drawing/2014/main" id="{D8216752-6C1B-C348-8204-EC1EEE59CFE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1" name="Arc 70">
              <a:extLst>
                <a:ext uri="{FF2B5EF4-FFF2-40B4-BE49-F238E27FC236}">
                  <a16:creationId xmlns:a16="http://schemas.microsoft.com/office/drawing/2014/main" id="{2BD17B2A-3363-1A42-B55A-A30F95EF7F0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0" name="TextBox 79">
            <a:extLst>
              <a:ext uri="{FF2B5EF4-FFF2-40B4-BE49-F238E27FC236}">
                <a16:creationId xmlns:a16="http://schemas.microsoft.com/office/drawing/2014/main" id="{6A9DDAFF-2543-E347-A4A8-A28A3FA6BEA4}"/>
              </a:ext>
            </a:extLst>
          </p:cNvPr>
          <p:cNvSpPr txBox="1"/>
          <p:nvPr/>
        </p:nvSpPr>
        <p:spPr>
          <a:xfrm>
            <a:off x="756000" y="4523657"/>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7.3.1</a:t>
            </a:r>
          </a:p>
        </p:txBody>
      </p:sp>
      <p:sp>
        <p:nvSpPr>
          <p:cNvPr id="91" name="Rectangle 90">
            <a:extLst>
              <a:ext uri="{FF2B5EF4-FFF2-40B4-BE49-F238E27FC236}">
                <a16:creationId xmlns:a16="http://schemas.microsoft.com/office/drawing/2014/main" id="{26F6C026-444E-6140-ADBF-693E26855B22}"/>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2" name="Rectangle 91">
            <a:extLst>
              <a:ext uri="{FF2B5EF4-FFF2-40B4-BE49-F238E27FC236}">
                <a16:creationId xmlns:a16="http://schemas.microsoft.com/office/drawing/2014/main" id="{B6431786-F0C6-844A-A9B0-BBF0A3FCD28E}"/>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3" name="TextBox 92">
            <a:extLst>
              <a:ext uri="{FF2B5EF4-FFF2-40B4-BE49-F238E27FC236}">
                <a16:creationId xmlns:a16="http://schemas.microsoft.com/office/drawing/2014/main" id="{A4DB5836-BB54-8C42-AAA2-E6754E799F3D}"/>
              </a:ext>
            </a:extLst>
          </p:cNvPr>
          <p:cNvSpPr txBox="1"/>
          <p:nvPr/>
        </p:nvSpPr>
        <p:spPr>
          <a:xfrm>
            <a:off x="179700"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46" name="Rectangle 45">
            <a:extLst>
              <a:ext uri="{FF2B5EF4-FFF2-40B4-BE49-F238E27FC236}">
                <a16:creationId xmlns:a16="http://schemas.microsoft.com/office/drawing/2014/main" id="{0DBE7B53-2781-D64E-B6AB-410447CFBF61}"/>
              </a:ext>
            </a:extLst>
          </p:cNvPr>
          <p:cNvSpPr/>
          <p:nvPr/>
        </p:nvSpPr>
        <p:spPr>
          <a:xfrm>
            <a:off x="244710" y="5075632"/>
            <a:ext cx="2510057"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8" name="TextBox 47">
            <a:extLst>
              <a:ext uri="{FF2B5EF4-FFF2-40B4-BE49-F238E27FC236}">
                <a16:creationId xmlns:a16="http://schemas.microsoft.com/office/drawing/2014/main" id="{0E136B6B-8B8C-9543-8C41-93AA92991433}"/>
              </a:ext>
            </a:extLst>
          </p:cNvPr>
          <p:cNvSpPr txBox="1"/>
          <p:nvPr/>
        </p:nvSpPr>
        <p:spPr>
          <a:xfrm>
            <a:off x="191888" y="5027396"/>
            <a:ext cx="2619977" cy="338554"/>
          </a:xfrm>
          <a:prstGeom prst="rect">
            <a:avLst/>
          </a:prstGeom>
          <a:noFill/>
        </p:spPr>
        <p:txBody>
          <a:bodyPr wrap="square" rtlCol="0">
            <a:spAutoFit/>
          </a:bodyPr>
          <a:lstStyle/>
          <a:p>
            <a:r>
              <a:rPr lang="es-ES_tradnl" sz="1600" b="1" dirty="0">
                <a:solidFill>
                  <a:schemeClr val="bg1"/>
                </a:solidFill>
                <a:latin typeface="Gotham Medium" panose="02000604030000020004" pitchFamily="2" charset="0"/>
              </a:rPr>
              <a:t>7.4. / LINKS DE INTERÉS</a:t>
            </a:r>
          </a:p>
        </p:txBody>
      </p:sp>
      <p:sp>
        <p:nvSpPr>
          <p:cNvPr id="50" name="Rectangle 49">
            <a:extLst>
              <a:ext uri="{FF2B5EF4-FFF2-40B4-BE49-F238E27FC236}">
                <a16:creationId xmlns:a16="http://schemas.microsoft.com/office/drawing/2014/main" id="{BA4D143A-4485-9146-B36D-1FC7C6FA886B}"/>
              </a:ext>
            </a:extLst>
          </p:cNvPr>
          <p:cNvSpPr/>
          <p:nvPr/>
        </p:nvSpPr>
        <p:spPr>
          <a:xfrm>
            <a:off x="3176" y="5074517"/>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74" name="Picture 73">
            <a:extLst>
              <a:ext uri="{FF2B5EF4-FFF2-40B4-BE49-F238E27FC236}">
                <a16:creationId xmlns:a16="http://schemas.microsoft.com/office/drawing/2014/main" id="{4DC010D1-8AAB-F042-B074-3E7E091C45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5731761" y="5653232"/>
            <a:ext cx="3229789" cy="753548"/>
          </a:xfrm>
          <a:prstGeom prst="rect">
            <a:avLst/>
          </a:prstGeom>
        </p:spPr>
      </p:pic>
      <p:pic>
        <p:nvPicPr>
          <p:cNvPr id="75" name="Picture 74">
            <a:extLst>
              <a:ext uri="{FF2B5EF4-FFF2-40B4-BE49-F238E27FC236}">
                <a16:creationId xmlns:a16="http://schemas.microsoft.com/office/drawing/2014/main" id="{30CCF1B2-FC98-9A48-8990-E58F50929700}"/>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flipV="1">
            <a:off x="7816664" y="6074546"/>
            <a:ext cx="3067496" cy="332234"/>
          </a:xfrm>
          <a:prstGeom prst="rect">
            <a:avLst/>
          </a:prstGeom>
        </p:spPr>
      </p:pic>
      <p:pic>
        <p:nvPicPr>
          <p:cNvPr id="76" name="Picture 75">
            <a:extLst>
              <a:ext uri="{FF2B5EF4-FFF2-40B4-BE49-F238E27FC236}">
                <a16:creationId xmlns:a16="http://schemas.microsoft.com/office/drawing/2014/main" id="{1B60FD9B-E4E2-FB48-B141-91AFC5DF84E3}"/>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7274929" y="5657569"/>
            <a:ext cx="3609241" cy="416563"/>
          </a:xfrm>
          <a:prstGeom prst="rect">
            <a:avLst/>
          </a:prstGeom>
        </p:spPr>
      </p:pic>
      <p:pic>
        <p:nvPicPr>
          <p:cNvPr id="77" name="Picture 76">
            <a:hlinkClick r:id="rId6"/>
            <a:extLst>
              <a:ext uri="{FF2B5EF4-FFF2-40B4-BE49-F238E27FC236}">
                <a16:creationId xmlns:a16="http://schemas.microsoft.com/office/drawing/2014/main" id="{226A3B2E-4C7D-554B-BAF9-A09BCC24B9F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59318" y="5204358"/>
            <a:ext cx="806365" cy="1271575"/>
          </a:xfrm>
          <a:prstGeom prst="rect">
            <a:avLst/>
          </a:prstGeom>
        </p:spPr>
      </p:pic>
      <p:sp>
        <p:nvSpPr>
          <p:cNvPr id="78" name="TextBox 77">
            <a:extLst>
              <a:ext uri="{FF2B5EF4-FFF2-40B4-BE49-F238E27FC236}">
                <a16:creationId xmlns:a16="http://schemas.microsoft.com/office/drawing/2014/main" id="{8BA25A7B-42EE-F64A-B510-FA2522E1E989}"/>
              </a:ext>
            </a:extLst>
          </p:cNvPr>
          <p:cNvSpPr txBox="1">
            <a:spLocks noChangeAspect="1"/>
          </p:cNvSpPr>
          <p:nvPr/>
        </p:nvSpPr>
        <p:spPr>
          <a:xfrm>
            <a:off x="5841110" y="5642712"/>
            <a:ext cx="4908748" cy="446276"/>
          </a:xfrm>
          <a:prstGeom prst="rect">
            <a:avLst/>
          </a:prstGeom>
          <a:noFill/>
        </p:spPr>
        <p:txBody>
          <a:bodyPr wrap="square" rtlCol="0">
            <a:spAutoFit/>
          </a:bodyPr>
          <a:lstStyle/>
          <a:p>
            <a:pPr algn="ctr"/>
            <a:r>
              <a:rPr lang="es-ES_tradnl" sz="1200" b="1" dirty="0">
                <a:solidFill>
                  <a:srgbClr val="003D58"/>
                </a:solidFill>
                <a:latin typeface="Gotham Medium" panose="02000604030000020004" pitchFamily="2" charset="0"/>
              </a:rPr>
              <a:t>PLAN ANTICORRUPCIÓN Y DE ATENCIÓN AL CIUDADANO</a:t>
            </a:r>
            <a:endParaRPr lang="es-ES_tradnl" sz="1100" b="1" dirty="0">
              <a:solidFill>
                <a:srgbClr val="414042"/>
              </a:solidFill>
              <a:latin typeface="Gotham Medium" panose="02000604030000020004" pitchFamily="2" charset="0"/>
            </a:endParaRPr>
          </a:p>
          <a:p>
            <a:pPr algn="ctr"/>
            <a:r>
              <a:rPr lang="es-ES_tradnl" sz="1100" dirty="0">
                <a:solidFill>
                  <a:srgbClr val="414042"/>
                </a:solidFill>
                <a:latin typeface="Gotham Medium" panose="02000604030000020004" pitchFamily="2" charset="0"/>
              </a:rPr>
              <a:t>Visualícelo en el siguiente link</a:t>
            </a:r>
          </a:p>
        </p:txBody>
      </p:sp>
      <p:sp>
        <p:nvSpPr>
          <p:cNvPr id="79" name="TextBox 78">
            <a:hlinkClick r:id="rId6"/>
            <a:extLst>
              <a:ext uri="{FF2B5EF4-FFF2-40B4-BE49-F238E27FC236}">
                <a16:creationId xmlns:a16="http://schemas.microsoft.com/office/drawing/2014/main" id="{D2B33E09-E912-AA4E-AAB3-0F74BE8410F0}"/>
              </a:ext>
            </a:extLst>
          </p:cNvPr>
          <p:cNvSpPr txBox="1">
            <a:spLocks/>
          </p:cNvSpPr>
          <p:nvPr/>
        </p:nvSpPr>
        <p:spPr>
          <a:xfrm>
            <a:off x="6764444" y="6118321"/>
            <a:ext cx="3067496" cy="238527"/>
          </a:xfrm>
          <a:prstGeom prst="rect">
            <a:avLst/>
          </a:prstGeom>
          <a:noFill/>
        </p:spPr>
        <p:txBody>
          <a:bodyPr wrap="square" rtlCol="0">
            <a:spAutoFit/>
          </a:bodyPr>
          <a:lstStyle/>
          <a:p>
            <a:pPr algn="ctr"/>
            <a:r>
              <a:rPr lang="es-ES_tradnl" sz="950" b="1" dirty="0">
                <a:solidFill>
                  <a:schemeClr val="bg1"/>
                </a:solidFill>
                <a:latin typeface="Gotham Medium" panose="02000604030000020004" pitchFamily="2" charset="0"/>
              </a:rPr>
              <a:t>PCSJA21-11760 / ANEXO 1 DE 2021 </a:t>
            </a:r>
          </a:p>
        </p:txBody>
      </p:sp>
      <p:pic>
        <p:nvPicPr>
          <p:cNvPr id="94" name="Picture 93">
            <a:hlinkClick r:id="rId8"/>
            <a:extLst>
              <a:ext uri="{FF2B5EF4-FFF2-40B4-BE49-F238E27FC236}">
                <a16:creationId xmlns:a16="http://schemas.microsoft.com/office/drawing/2014/main" id="{6DD0E80C-0B94-E54C-BAA1-1A54FECF51E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81043" y="5202522"/>
            <a:ext cx="806365" cy="1271575"/>
          </a:xfrm>
          <a:prstGeom prst="rect">
            <a:avLst/>
          </a:prstGeom>
        </p:spPr>
      </p:pic>
      <p:sp>
        <p:nvSpPr>
          <p:cNvPr id="97" name="TextBox 96">
            <a:hlinkClick r:id="rId6"/>
            <a:extLst>
              <a:ext uri="{FF2B5EF4-FFF2-40B4-BE49-F238E27FC236}">
                <a16:creationId xmlns:a16="http://schemas.microsoft.com/office/drawing/2014/main" id="{533AF38C-70A2-B342-9446-37B49C420AFC}"/>
              </a:ext>
            </a:extLst>
          </p:cNvPr>
          <p:cNvSpPr txBox="1">
            <a:spLocks/>
          </p:cNvSpPr>
          <p:nvPr/>
        </p:nvSpPr>
        <p:spPr>
          <a:xfrm>
            <a:off x="2273810" y="6114885"/>
            <a:ext cx="3067496" cy="238527"/>
          </a:xfrm>
          <a:prstGeom prst="rect">
            <a:avLst/>
          </a:prstGeom>
          <a:noFill/>
        </p:spPr>
        <p:txBody>
          <a:bodyPr wrap="square" rtlCol="0">
            <a:spAutoFit/>
          </a:bodyPr>
          <a:lstStyle/>
          <a:p>
            <a:pPr algn="ctr"/>
            <a:r>
              <a:rPr lang="es-ES_tradnl" sz="950" b="1" dirty="0">
                <a:solidFill>
                  <a:schemeClr val="bg1"/>
                </a:solidFill>
                <a:latin typeface="Gotham Medium" panose="02000604030000020004" pitchFamily="2" charset="0"/>
              </a:rPr>
              <a:t>PCSJA21-11760 / ANEXO 1 DE 2021 </a:t>
            </a:r>
          </a:p>
        </p:txBody>
      </p:sp>
      <p:cxnSp>
        <p:nvCxnSpPr>
          <p:cNvPr id="52" name="Straight Connector 51">
            <a:extLst>
              <a:ext uri="{FF2B5EF4-FFF2-40B4-BE49-F238E27FC236}">
                <a16:creationId xmlns:a16="http://schemas.microsoft.com/office/drawing/2014/main" id="{9B7DC10F-F5BC-7E45-AB7C-48E676456C13}"/>
              </a:ext>
            </a:extLst>
          </p:cNvPr>
          <p:cNvCxnSpPr/>
          <p:nvPr/>
        </p:nvCxnSpPr>
        <p:spPr>
          <a:xfrm>
            <a:off x="1324841" y="1886802"/>
            <a:ext cx="550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BC9EEB-C595-DC47-B128-5B68917A76EC}"/>
              </a:ext>
            </a:extLst>
          </p:cNvPr>
          <p:cNvCxnSpPr>
            <a:cxnSpLocks/>
          </p:cNvCxnSpPr>
          <p:nvPr/>
        </p:nvCxnSpPr>
        <p:spPr>
          <a:xfrm>
            <a:off x="1421601" y="1512731"/>
            <a:ext cx="633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295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B838CB46-8B0F-874F-8D4A-5F18A5E341D6}"/>
              </a:ext>
            </a:extLst>
          </p:cNvPr>
          <p:cNvCxnSpPr>
            <a:cxnSpLocks/>
          </p:cNvCxnSpPr>
          <p:nvPr/>
        </p:nvCxnSpPr>
        <p:spPr>
          <a:xfrm>
            <a:off x="4155267" y="2959817"/>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378B989-A6DA-294D-BC88-EFC5B5C0D87D}"/>
              </a:ext>
            </a:extLst>
          </p:cNvPr>
          <p:cNvCxnSpPr>
            <a:cxnSpLocks/>
          </p:cNvCxnSpPr>
          <p:nvPr/>
        </p:nvCxnSpPr>
        <p:spPr>
          <a:xfrm>
            <a:off x="4155267" y="3039086"/>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5103ADDF-6FCB-2143-81C6-87BBAF92551C}"/>
              </a:ext>
            </a:extLst>
          </p:cNvPr>
          <p:cNvSpPr/>
          <p:nvPr/>
        </p:nvSpPr>
        <p:spPr>
          <a:xfrm>
            <a:off x="261407" y="1429343"/>
            <a:ext cx="3729679"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TextBox 3">
            <a:extLst>
              <a:ext uri="{FF2B5EF4-FFF2-40B4-BE49-F238E27FC236}">
                <a16:creationId xmlns:a16="http://schemas.microsoft.com/office/drawing/2014/main" id="{D6547993-DE35-BA49-9A57-2CA0BAA4235B}"/>
              </a:ext>
            </a:extLst>
          </p:cNvPr>
          <p:cNvSpPr txBox="1"/>
          <p:nvPr/>
        </p:nvSpPr>
        <p:spPr>
          <a:xfrm>
            <a:off x="261409" y="1452257"/>
            <a:ext cx="3729677" cy="707886"/>
          </a:xfrm>
          <a:prstGeom prst="rect">
            <a:avLst/>
          </a:prstGeom>
          <a:noFill/>
        </p:spPr>
        <p:txBody>
          <a:bodyPr wrap="square" rtlCol="0" anchor="ctr">
            <a:spAutoFit/>
          </a:bodyPr>
          <a:lstStyle/>
          <a:p>
            <a:r>
              <a:rPr lang="es-ES_tradnl" sz="4000" b="1" dirty="0">
                <a:solidFill>
                  <a:schemeClr val="bg1"/>
                </a:solidFill>
                <a:latin typeface="Filson Pro Book" panose="02000000000000000000" pitchFamily="2" charset="77"/>
              </a:rPr>
              <a:t>CONTENIDOS </a:t>
            </a:r>
          </a:p>
        </p:txBody>
      </p:sp>
      <p:sp>
        <p:nvSpPr>
          <p:cNvPr id="13" name="TextBox 12">
            <a:extLst>
              <a:ext uri="{FF2B5EF4-FFF2-40B4-BE49-F238E27FC236}">
                <a16:creationId xmlns:a16="http://schemas.microsoft.com/office/drawing/2014/main" id="{E13F0DEE-0C84-114F-B217-D3AEEA782A67}"/>
              </a:ext>
            </a:extLst>
          </p:cNvPr>
          <p:cNvSpPr txBox="1"/>
          <p:nvPr/>
        </p:nvSpPr>
        <p:spPr>
          <a:xfrm>
            <a:off x="3318616" y="2783675"/>
            <a:ext cx="808076" cy="707886"/>
          </a:xfrm>
          <a:prstGeom prst="rect">
            <a:avLst/>
          </a:prstGeom>
          <a:noFill/>
        </p:spPr>
        <p:txBody>
          <a:bodyPr wrap="square" rtlCol="0">
            <a:spAutoFit/>
          </a:bodyPr>
          <a:lstStyle/>
          <a:p>
            <a:pPr algn="r"/>
            <a:r>
              <a:rPr lang="es-ES_tradnl" sz="4000" b="1" dirty="0">
                <a:latin typeface="Filson Pro Book" panose="02000000000000000000" pitchFamily="2" charset="77"/>
              </a:rPr>
              <a:t>01</a:t>
            </a:r>
          </a:p>
        </p:txBody>
      </p:sp>
      <p:sp>
        <p:nvSpPr>
          <p:cNvPr id="14" name="TextBox 13">
            <a:extLst>
              <a:ext uri="{FF2B5EF4-FFF2-40B4-BE49-F238E27FC236}">
                <a16:creationId xmlns:a16="http://schemas.microsoft.com/office/drawing/2014/main" id="{2A8835F6-AFC2-0A43-9895-45D931825D76}"/>
              </a:ext>
            </a:extLst>
          </p:cNvPr>
          <p:cNvSpPr txBox="1"/>
          <p:nvPr/>
        </p:nvSpPr>
        <p:spPr>
          <a:xfrm>
            <a:off x="4177492" y="2959817"/>
            <a:ext cx="5339090" cy="446276"/>
          </a:xfrm>
          <a:prstGeom prst="rect">
            <a:avLst/>
          </a:prstGeom>
          <a:noFill/>
        </p:spPr>
        <p:txBody>
          <a:bodyPr wrap="square" rtlCol="0">
            <a:spAutoFit/>
          </a:bodyPr>
          <a:lstStyle/>
          <a:p>
            <a:r>
              <a:rPr lang="es-ES_tradnl" sz="2300" b="1" dirty="0">
                <a:solidFill>
                  <a:srgbClr val="00AEEF"/>
                </a:solidFill>
                <a:latin typeface="Filson Pro Book" panose="02000000000000000000" pitchFamily="2" charset="77"/>
              </a:rPr>
              <a:t>Presentación Plan Sectorial de Desarrollo</a:t>
            </a:r>
          </a:p>
        </p:txBody>
      </p:sp>
      <p:sp>
        <p:nvSpPr>
          <p:cNvPr id="25" name="TextBox 24">
            <a:extLst>
              <a:ext uri="{FF2B5EF4-FFF2-40B4-BE49-F238E27FC236}">
                <a16:creationId xmlns:a16="http://schemas.microsoft.com/office/drawing/2014/main" id="{6B41CC03-13E7-A447-BBB1-E468A572ED6A}"/>
              </a:ext>
            </a:extLst>
          </p:cNvPr>
          <p:cNvSpPr txBox="1"/>
          <p:nvPr/>
        </p:nvSpPr>
        <p:spPr>
          <a:xfrm>
            <a:off x="3222857" y="3491562"/>
            <a:ext cx="903835" cy="707886"/>
          </a:xfrm>
          <a:prstGeom prst="rect">
            <a:avLst/>
          </a:prstGeom>
          <a:noFill/>
        </p:spPr>
        <p:txBody>
          <a:bodyPr wrap="square" rtlCol="0">
            <a:spAutoFit/>
          </a:bodyPr>
          <a:lstStyle/>
          <a:p>
            <a:pPr algn="r"/>
            <a:r>
              <a:rPr lang="es-ES_tradnl" sz="4000" b="1" dirty="0">
                <a:latin typeface="Filson Pro Book" panose="02000000000000000000" pitchFamily="2" charset="77"/>
              </a:rPr>
              <a:t>02</a:t>
            </a:r>
          </a:p>
        </p:txBody>
      </p:sp>
      <p:sp>
        <p:nvSpPr>
          <p:cNvPr id="26" name="TextBox 25">
            <a:extLst>
              <a:ext uri="{FF2B5EF4-FFF2-40B4-BE49-F238E27FC236}">
                <a16:creationId xmlns:a16="http://schemas.microsoft.com/office/drawing/2014/main" id="{25F57638-4C9C-FF4B-82AD-34ED97B157C0}"/>
              </a:ext>
            </a:extLst>
          </p:cNvPr>
          <p:cNvSpPr txBox="1"/>
          <p:nvPr/>
        </p:nvSpPr>
        <p:spPr>
          <a:xfrm>
            <a:off x="4177491" y="3667704"/>
            <a:ext cx="4367668" cy="446276"/>
          </a:xfrm>
          <a:prstGeom prst="rect">
            <a:avLst/>
          </a:prstGeom>
          <a:noFill/>
        </p:spPr>
        <p:txBody>
          <a:bodyPr wrap="square" rtlCol="0">
            <a:spAutoFit/>
          </a:bodyPr>
          <a:lstStyle/>
          <a:p>
            <a:r>
              <a:rPr lang="es-ES_tradnl" sz="2300" b="1" dirty="0">
                <a:solidFill>
                  <a:srgbClr val="00AEEF"/>
                </a:solidFill>
                <a:latin typeface="Filson Pro Book" panose="02000000000000000000" pitchFamily="2" charset="77"/>
              </a:rPr>
              <a:t>Plataforma Estratégica</a:t>
            </a:r>
          </a:p>
        </p:txBody>
      </p:sp>
      <p:sp>
        <p:nvSpPr>
          <p:cNvPr id="28" name="TextBox 27">
            <a:extLst>
              <a:ext uri="{FF2B5EF4-FFF2-40B4-BE49-F238E27FC236}">
                <a16:creationId xmlns:a16="http://schemas.microsoft.com/office/drawing/2014/main" id="{BC6F82B3-A91E-8244-A58C-BB5E93A06116}"/>
              </a:ext>
            </a:extLst>
          </p:cNvPr>
          <p:cNvSpPr txBox="1"/>
          <p:nvPr/>
        </p:nvSpPr>
        <p:spPr>
          <a:xfrm>
            <a:off x="3222857" y="4199449"/>
            <a:ext cx="903835" cy="707886"/>
          </a:xfrm>
          <a:prstGeom prst="rect">
            <a:avLst/>
          </a:prstGeom>
          <a:noFill/>
        </p:spPr>
        <p:txBody>
          <a:bodyPr wrap="square" rtlCol="0">
            <a:spAutoFit/>
          </a:bodyPr>
          <a:lstStyle/>
          <a:p>
            <a:pPr algn="r"/>
            <a:r>
              <a:rPr lang="es-ES_tradnl" sz="4000" b="1" dirty="0">
                <a:latin typeface="Filson Pro Book" panose="02000000000000000000" pitchFamily="2" charset="77"/>
              </a:rPr>
              <a:t>03</a:t>
            </a:r>
          </a:p>
        </p:txBody>
      </p:sp>
      <p:sp>
        <p:nvSpPr>
          <p:cNvPr id="29" name="TextBox 28">
            <a:extLst>
              <a:ext uri="{FF2B5EF4-FFF2-40B4-BE49-F238E27FC236}">
                <a16:creationId xmlns:a16="http://schemas.microsoft.com/office/drawing/2014/main" id="{CB4E727D-A426-A34C-B9C8-8A26E38D2FDE}"/>
              </a:ext>
            </a:extLst>
          </p:cNvPr>
          <p:cNvSpPr txBox="1"/>
          <p:nvPr/>
        </p:nvSpPr>
        <p:spPr>
          <a:xfrm>
            <a:off x="4177491" y="4375591"/>
            <a:ext cx="4367665" cy="800219"/>
          </a:xfrm>
          <a:prstGeom prst="rect">
            <a:avLst/>
          </a:prstGeom>
          <a:noFill/>
        </p:spPr>
        <p:txBody>
          <a:bodyPr wrap="square" rtlCol="0">
            <a:spAutoFit/>
          </a:bodyPr>
          <a:lstStyle/>
          <a:p>
            <a:r>
              <a:rPr lang="es-ES_tradnl" sz="2300" b="1" dirty="0">
                <a:solidFill>
                  <a:srgbClr val="00AEEF"/>
                </a:solidFill>
                <a:latin typeface="Filson Pro Book" panose="02000000000000000000" pitchFamily="2" charset="77"/>
              </a:rPr>
              <a:t>Pilares Estratégicos Plan Sectorial de Desarrollo 2019 - 2022</a:t>
            </a:r>
          </a:p>
        </p:txBody>
      </p:sp>
      <p:sp>
        <p:nvSpPr>
          <p:cNvPr id="16" name="Rectangle 15">
            <a:extLst>
              <a:ext uri="{FF2B5EF4-FFF2-40B4-BE49-F238E27FC236}">
                <a16:creationId xmlns:a16="http://schemas.microsoft.com/office/drawing/2014/main" id="{600EF0A7-23F7-7040-9A53-F001C52C4059}"/>
              </a:ext>
            </a:extLst>
          </p:cNvPr>
          <p:cNvSpPr/>
          <p:nvPr/>
        </p:nvSpPr>
        <p:spPr>
          <a:xfrm>
            <a:off x="0" y="1429343"/>
            <a:ext cx="261408"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37C5DCAB-D57A-8D43-B5DA-3790990C17A5}"/>
              </a:ext>
            </a:extLst>
          </p:cNvPr>
          <p:cNvSpPr/>
          <p:nvPr/>
        </p:nvSpPr>
        <p:spPr>
          <a:xfrm>
            <a:off x="4085856" y="1422321"/>
            <a:ext cx="91636"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Rectangle 54">
            <a:extLst>
              <a:ext uri="{FF2B5EF4-FFF2-40B4-BE49-F238E27FC236}">
                <a16:creationId xmlns:a16="http://schemas.microsoft.com/office/drawing/2014/main" id="{0052560C-863F-0B47-8927-47047BD33F4A}"/>
              </a:ext>
            </a:extLst>
          </p:cNvPr>
          <p:cNvSpPr/>
          <p:nvPr/>
        </p:nvSpPr>
        <p:spPr>
          <a:xfrm>
            <a:off x="4085856" y="1576704"/>
            <a:ext cx="91636"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60" name="Straight Connector 59">
            <a:extLst>
              <a:ext uri="{FF2B5EF4-FFF2-40B4-BE49-F238E27FC236}">
                <a16:creationId xmlns:a16="http://schemas.microsoft.com/office/drawing/2014/main" id="{D56ED567-F3C2-F149-8658-D6591DCE5D60}"/>
              </a:ext>
            </a:extLst>
          </p:cNvPr>
          <p:cNvCxnSpPr>
            <a:cxnSpLocks/>
          </p:cNvCxnSpPr>
          <p:nvPr/>
        </p:nvCxnSpPr>
        <p:spPr>
          <a:xfrm>
            <a:off x="4155267" y="365627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E2E2B45-DB95-0748-A829-12B1BAF100D1}"/>
              </a:ext>
            </a:extLst>
          </p:cNvPr>
          <p:cNvCxnSpPr>
            <a:cxnSpLocks/>
          </p:cNvCxnSpPr>
          <p:nvPr/>
        </p:nvCxnSpPr>
        <p:spPr>
          <a:xfrm>
            <a:off x="4155267" y="3735547"/>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01E4631-CDDC-2E43-9DF4-6C6A2EE5331C}"/>
              </a:ext>
            </a:extLst>
          </p:cNvPr>
          <p:cNvCxnSpPr>
            <a:cxnSpLocks/>
          </p:cNvCxnSpPr>
          <p:nvPr/>
        </p:nvCxnSpPr>
        <p:spPr>
          <a:xfrm>
            <a:off x="4151407" y="4358211"/>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DC9F51F-BEFB-CA4D-AC56-C32E7E3933F2}"/>
              </a:ext>
            </a:extLst>
          </p:cNvPr>
          <p:cNvCxnSpPr>
            <a:cxnSpLocks/>
          </p:cNvCxnSpPr>
          <p:nvPr/>
        </p:nvCxnSpPr>
        <p:spPr>
          <a:xfrm>
            <a:off x="4151407" y="4437480"/>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pic>
        <p:nvPicPr>
          <p:cNvPr id="45" name="Picture 44" descr="Graphical user interface, text, application&#10;&#10;Description automatically generated">
            <a:extLst>
              <a:ext uri="{FF2B5EF4-FFF2-40B4-BE49-F238E27FC236}">
                <a16:creationId xmlns:a16="http://schemas.microsoft.com/office/drawing/2014/main" id="{4EE22CDF-8553-074D-BADF-87EE10C0BC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Tree>
    <p:extLst>
      <p:ext uri="{BB962C8B-B14F-4D97-AF65-F5344CB8AC3E}">
        <p14:creationId xmlns:p14="http://schemas.microsoft.com/office/powerpoint/2010/main" val="162511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BD6D01-2DED-4943-8E10-136FCB79B043}"/>
              </a:ext>
            </a:extLst>
          </p:cNvPr>
          <p:cNvSpPr/>
          <p:nvPr/>
        </p:nvSpPr>
        <p:spPr>
          <a:xfrm>
            <a:off x="1825872" y="1985434"/>
            <a:ext cx="2880000" cy="540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chemeClr val="bg1"/>
                </a:solidFill>
                <a:latin typeface="Filson Pro Book" panose="02000000000000000000" pitchFamily="2" charset="77"/>
              </a:rPr>
              <a:t>MODERNIZACIÓN TECNOLÓGICA Y TRANSFORMACIÓN </a:t>
            </a:r>
          </a:p>
          <a:p>
            <a:pPr algn="ctr"/>
            <a:r>
              <a:rPr lang="es-ES_tradnl" sz="1200" b="1" dirty="0">
                <a:solidFill>
                  <a:schemeClr val="bg1"/>
                </a:solidFill>
                <a:latin typeface="Filson Pro Book" panose="02000000000000000000" pitchFamily="2" charset="77"/>
              </a:rPr>
              <a:t>DIGITAL</a:t>
            </a:r>
            <a:endParaRPr lang="es-ES_tradnl" sz="1200" b="1" dirty="0">
              <a:solidFill>
                <a:schemeClr val="bg1"/>
              </a:solidFill>
            </a:endParaRPr>
          </a:p>
        </p:txBody>
      </p:sp>
      <p:sp>
        <p:nvSpPr>
          <p:cNvPr id="3" name="Rectangle 2">
            <a:extLst>
              <a:ext uri="{FF2B5EF4-FFF2-40B4-BE49-F238E27FC236}">
                <a16:creationId xmlns:a16="http://schemas.microsoft.com/office/drawing/2014/main" id="{CC6C3E2C-DE8A-B045-B9FD-BD4BD87B671F}"/>
              </a:ext>
            </a:extLst>
          </p:cNvPr>
          <p:cNvSpPr/>
          <p:nvPr/>
        </p:nvSpPr>
        <p:spPr>
          <a:xfrm>
            <a:off x="1825872" y="2620930"/>
            <a:ext cx="2880000" cy="540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chemeClr val="bg1"/>
                </a:solidFill>
                <a:latin typeface="Filson Pro Book" panose="02000000000000000000" pitchFamily="2" charset="77"/>
              </a:rPr>
              <a:t>MODERNIZACIÓN DE LA INFRAESTRUCTURA JUDICIAL Y SEGURIDAD</a:t>
            </a:r>
            <a:endParaRPr lang="es-ES_tradnl" sz="1200" b="1" dirty="0">
              <a:solidFill>
                <a:schemeClr val="bg1"/>
              </a:solidFill>
            </a:endParaRPr>
          </a:p>
        </p:txBody>
      </p:sp>
      <p:sp>
        <p:nvSpPr>
          <p:cNvPr id="4" name="Rectangle 3">
            <a:extLst>
              <a:ext uri="{FF2B5EF4-FFF2-40B4-BE49-F238E27FC236}">
                <a16:creationId xmlns:a16="http://schemas.microsoft.com/office/drawing/2014/main" id="{A282EA9E-0AAA-F544-B25A-7174844E075F}"/>
              </a:ext>
            </a:extLst>
          </p:cNvPr>
          <p:cNvSpPr/>
          <p:nvPr/>
        </p:nvSpPr>
        <p:spPr>
          <a:xfrm>
            <a:off x="1825872" y="3256426"/>
            <a:ext cx="2880000" cy="540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chemeClr val="bg1"/>
                </a:solidFill>
                <a:latin typeface="Filson Pro Book" panose="02000000000000000000" pitchFamily="2" charset="77"/>
              </a:rPr>
              <a:t>CARRERA JUDICIAL, DESARROLLO DEL TALENTO HUMANO Y GESTIÓN DEL CONOCIMIENTO</a:t>
            </a:r>
            <a:endParaRPr lang="es-ES_tradnl" sz="1200" b="1" dirty="0">
              <a:solidFill>
                <a:schemeClr val="bg1"/>
              </a:solidFill>
            </a:endParaRPr>
          </a:p>
        </p:txBody>
      </p:sp>
      <p:sp>
        <p:nvSpPr>
          <p:cNvPr id="5" name="Rectangle 4">
            <a:extLst>
              <a:ext uri="{FF2B5EF4-FFF2-40B4-BE49-F238E27FC236}">
                <a16:creationId xmlns:a16="http://schemas.microsoft.com/office/drawing/2014/main" id="{CC700116-7228-DD4E-A8E0-241DE39C01E6}"/>
              </a:ext>
            </a:extLst>
          </p:cNvPr>
          <p:cNvSpPr/>
          <p:nvPr/>
        </p:nvSpPr>
        <p:spPr>
          <a:xfrm>
            <a:off x="1825872" y="3891922"/>
            <a:ext cx="2880000" cy="540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chemeClr val="bg1"/>
                </a:solidFill>
                <a:latin typeface="Filson Pro Book" panose="02000000000000000000" pitchFamily="2" charset="77"/>
              </a:rPr>
              <a:t>TRANSFORMACIÓN DE LA ARQUITECTURA ORGANIZACIONAL</a:t>
            </a:r>
            <a:endParaRPr lang="es-ES_tradnl" sz="1200" b="1" dirty="0">
              <a:solidFill>
                <a:schemeClr val="bg1"/>
              </a:solidFill>
            </a:endParaRPr>
          </a:p>
        </p:txBody>
      </p:sp>
      <p:sp>
        <p:nvSpPr>
          <p:cNvPr id="6" name="Rectangle 5">
            <a:extLst>
              <a:ext uri="{FF2B5EF4-FFF2-40B4-BE49-F238E27FC236}">
                <a16:creationId xmlns:a16="http://schemas.microsoft.com/office/drawing/2014/main" id="{4632B876-5BC2-1C4E-93E2-97258321ABFF}"/>
              </a:ext>
            </a:extLst>
          </p:cNvPr>
          <p:cNvSpPr/>
          <p:nvPr/>
        </p:nvSpPr>
        <p:spPr>
          <a:xfrm>
            <a:off x="1825872" y="4527418"/>
            <a:ext cx="2880000" cy="540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chemeClr val="bg1"/>
                </a:solidFill>
                <a:latin typeface="Filson Pro Book" panose="02000000000000000000" pitchFamily="2" charset="77"/>
              </a:rPr>
              <a:t>JUSTICIA CERCANA AL CIUDADANO Y DE COMUNICACIÓN</a:t>
            </a:r>
            <a:endParaRPr lang="es-ES_tradnl" sz="1200" b="1" dirty="0">
              <a:solidFill>
                <a:schemeClr val="bg1"/>
              </a:solidFill>
            </a:endParaRPr>
          </a:p>
        </p:txBody>
      </p:sp>
      <p:sp>
        <p:nvSpPr>
          <p:cNvPr id="7" name="Rectangle 6">
            <a:extLst>
              <a:ext uri="{FF2B5EF4-FFF2-40B4-BE49-F238E27FC236}">
                <a16:creationId xmlns:a16="http://schemas.microsoft.com/office/drawing/2014/main" id="{F39CEC4F-A7B8-2A4E-9737-5830EE5227E4}"/>
              </a:ext>
            </a:extLst>
          </p:cNvPr>
          <p:cNvSpPr/>
          <p:nvPr/>
        </p:nvSpPr>
        <p:spPr>
          <a:xfrm>
            <a:off x="1825872" y="5162914"/>
            <a:ext cx="2880000" cy="540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chemeClr val="bg1"/>
                </a:solidFill>
                <a:latin typeface="Filson Pro Book" panose="02000000000000000000" pitchFamily="2" charset="77"/>
              </a:rPr>
              <a:t>CALIDAD DE LA JUSTICIA</a:t>
            </a:r>
          </a:p>
        </p:txBody>
      </p:sp>
      <p:sp>
        <p:nvSpPr>
          <p:cNvPr id="8" name="Rectangle 7">
            <a:extLst>
              <a:ext uri="{FF2B5EF4-FFF2-40B4-BE49-F238E27FC236}">
                <a16:creationId xmlns:a16="http://schemas.microsoft.com/office/drawing/2014/main" id="{CF484959-F5A5-0B4A-87D9-D906861D2F9E}"/>
              </a:ext>
            </a:extLst>
          </p:cNvPr>
          <p:cNvSpPr/>
          <p:nvPr/>
        </p:nvSpPr>
        <p:spPr>
          <a:xfrm>
            <a:off x="1825872" y="5798410"/>
            <a:ext cx="2880000" cy="540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chemeClr val="bg1"/>
                </a:solidFill>
                <a:latin typeface="Filson Pro Book" panose="02000000000000000000" pitchFamily="2" charset="77"/>
              </a:rPr>
              <a:t>ANTICORRUPCIÓN Y TRANSPARENCIA</a:t>
            </a:r>
          </a:p>
        </p:txBody>
      </p:sp>
      <p:pic>
        <p:nvPicPr>
          <p:cNvPr id="9" name="Picture 8">
            <a:extLst>
              <a:ext uri="{FF2B5EF4-FFF2-40B4-BE49-F238E27FC236}">
                <a16:creationId xmlns:a16="http://schemas.microsoft.com/office/drawing/2014/main" id="{BBB80CE4-6917-0F4F-AA5B-5969D050EF3B}"/>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1" name="Rectangle 10">
            <a:extLst>
              <a:ext uri="{FF2B5EF4-FFF2-40B4-BE49-F238E27FC236}">
                <a16:creationId xmlns:a16="http://schemas.microsoft.com/office/drawing/2014/main" id="{78946BBD-ADF6-024F-8F7D-9E3434C08C66}"/>
              </a:ext>
            </a:extLst>
          </p:cNvPr>
          <p:cNvSpPr>
            <a:spLocks/>
          </p:cNvSpPr>
          <p:nvPr/>
        </p:nvSpPr>
        <p:spPr>
          <a:xfrm>
            <a:off x="6971217" y="1637938"/>
            <a:ext cx="4320000" cy="432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00" b="1" dirty="0">
                <a:solidFill>
                  <a:schemeClr val="bg1"/>
                </a:solidFill>
                <a:latin typeface="Filson Pro Book" panose="02000000000000000000" pitchFamily="2" charset="77"/>
              </a:rPr>
              <a:t>Aprovechar eficientemente los recursos naturales utilizados por la entidad, en especial el uso del papel, el agua y la energía, y gestionar de manera racional los residuos sólidos.</a:t>
            </a:r>
          </a:p>
        </p:txBody>
      </p:sp>
      <p:sp>
        <p:nvSpPr>
          <p:cNvPr id="34" name="Rectangle 33">
            <a:extLst>
              <a:ext uri="{FF2B5EF4-FFF2-40B4-BE49-F238E27FC236}">
                <a16:creationId xmlns:a16="http://schemas.microsoft.com/office/drawing/2014/main" id="{CEBC5829-C242-9342-922C-55241CCDC510}"/>
              </a:ext>
            </a:extLst>
          </p:cNvPr>
          <p:cNvSpPr>
            <a:spLocks/>
          </p:cNvSpPr>
          <p:nvPr/>
        </p:nvSpPr>
        <p:spPr>
          <a:xfrm>
            <a:off x="6971217" y="2104803"/>
            <a:ext cx="4320000" cy="432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00" b="1" dirty="0">
                <a:solidFill>
                  <a:schemeClr val="bg1"/>
                </a:solidFill>
                <a:latin typeface="Filson Pro Book" panose="02000000000000000000" pitchFamily="2" charset="77"/>
              </a:rPr>
              <a:t>Avanzar hacia el enfoque sistémico integral de la Rama Judicial, por medio de la armonización y coordinación de los esfuerzos de los distintos órganos que la integran.</a:t>
            </a:r>
          </a:p>
        </p:txBody>
      </p:sp>
      <p:sp>
        <p:nvSpPr>
          <p:cNvPr id="35" name="Rectangle 34">
            <a:extLst>
              <a:ext uri="{FF2B5EF4-FFF2-40B4-BE49-F238E27FC236}">
                <a16:creationId xmlns:a16="http://schemas.microsoft.com/office/drawing/2014/main" id="{231D827A-7369-C649-9F26-47A358CBF3A5}"/>
              </a:ext>
            </a:extLst>
          </p:cNvPr>
          <p:cNvSpPr>
            <a:spLocks/>
          </p:cNvSpPr>
          <p:nvPr/>
        </p:nvSpPr>
        <p:spPr>
          <a:xfrm>
            <a:off x="6971217" y="2572803"/>
            <a:ext cx="4320000" cy="324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00" b="1" dirty="0">
                <a:solidFill>
                  <a:schemeClr val="bg1"/>
                </a:solidFill>
                <a:latin typeface="Filson Pro Book" panose="02000000000000000000" pitchFamily="2" charset="77"/>
              </a:rPr>
              <a:t>Cumplir los requisitos de las partes interesadas de conformidad con la Constitución y la ley.</a:t>
            </a:r>
          </a:p>
        </p:txBody>
      </p:sp>
      <p:sp>
        <p:nvSpPr>
          <p:cNvPr id="36" name="Rectangle 35">
            <a:extLst>
              <a:ext uri="{FF2B5EF4-FFF2-40B4-BE49-F238E27FC236}">
                <a16:creationId xmlns:a16="http://schemas.microsoft.com/office/drawing/2014/main" id="{BB818249-A299-324F-A874-70718D9985C2}"/>
              </a:ext>
            </a:extLst>
          </p:cNvPr>
          <p:cNvSpPr>
            <a:spLocks/>
          </p:cNvSpPr>
          <p:nvPr/>
        </p:nvSpPr>
        <p:spPr>
          <a:xfrm>
            <a:off x="6971217" y="2936299"/>
            <a:ext cx="4320000" cy="432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00" b="1" dirty="0">
                <a:solidFill>
                  <a:schemeClr val="bg1"/>
                </a:solidFill>
                <a:latin typeface="Filson Pro Book" panose="02000000000000000000" pitchFamily="2" charset="77"/>
              </a:rPr>
              <a:t>Fomentar la cultura organizacional de calidad, control y medio ambiente, orientada a la responsabilidad social y ética del servidor judicial.</a:t>
            </a:r>
          </a:p>
        </p:txBody>
      </p:sp>
      <p:sp>
        <p:nvSpPr>
          <p:cNvPr id="37" name="Rectangle 36">
            <a:extLst>
              <a:ext uri="{FF2B5EF4-FFF2-40B4-BE49-F238E27FC236}">
                <a16:creationId xmlns:a16="http://schemas.microsoft.com/office/drawing/2014/main" id="{0A273CBF-3F00-4C44-8A99-946522C71ED4}"/>
              </a:ext>
            </a:extLst>
          </p:cNvPr>
          <p:cNvSpPr>
            <a:spLocks/>
          </p:cNvSpPr>
          <p:nvPr/>
        </p:nvSpPr>
        <p:spPr>
          <a:xfrm>
            <a:off x="6971217" y="3404299"/>
            <a:ext cx="4320000" cy="324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00" b="1" dirty="0">
                <a:solidFill>
                  <a:schemeClr val="bg1"/>
                </a:solidFill>
                <a:latin typeface="Filson Pro Book" panose="02000000000000000000" pitchFamily="2" charset="77"/>
              </a:rPr>
              <a:t>Fortalecer continuamente las competencias y el liderazgo del talento humano de la Organización.</a:t>
            </a:r>
          </a:p>
        </p:txBody>
      </p:sp>
      <p:sp>
        <p:nvSpPr>
          <p:cNvPr id="38" name="Rectangle 37">
            <a:extLst>
              <a:ext uri="{FF2B5EF4-FFF2-40B4-BE49-F238E27FC236}">
                <a16:creationId xmlns:a16="http://schemas.microsoft.com/office/drawing/2014/main" id="{44F9EEF6-CD20-2C4E-825F-AF4052CF6F77}"/>
              </a:ext>
            </a:extLst>
          </p:cNvPr>
          <p:cNvSpPr>
            <a:spLocks/>
          </p:cNvSpPr>
          <p:nvPr/>
        </p:nvSpPr>
        <p:spPr>
          <a:xfrm>
            <a:off x="6971217" y="3767795"/>
            <a:ext cx="4320000" cy="324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00" b="1" dirty="0">
                <a:solidFill>
                  <a:schemeClr val="bg1"/>
                </a:solidFill>
                <a:latin typeface="Filson Pro Book" panose="02000000000000000000" pitchFamily="2" charset="77"/>
              </a:rPr>
              <a:t>Garantizar el acceso a la Justicia, reconociendo al usuario como razón de ser de esta.</a:t>
            </a:r>
          </a:p>
        </p:txBody>
      </p:sp>
      <p:sp>
        <p:nvSpPr>
          <p:cNvPr id="39" name="Rectangle 38">
            <a:extLst>
              <a:ext uri="{FF2B5EF4-FFF2-40B4-BE49-F238E27FC236}">
                <a16:creationId xmlns:a16="http://schemas.microsoft.com/office/drawing/2014/main" id="{04D56E4C-BA82-8F4B-A2A6-880495C68843}"/>
              </a:ext>
            </a:extLst>
          </p:cNvPr>
          <p:cNvSpPr>
            <a:spLocks/>
          </p:cNvSpPr>
          <p:nvPr/>
        </p:nvSpPr>
        <p:spPr>
          <a:xfrm>
            <a:off x="6971217" y="4131291"/>
            <a:ext cx="4320000" cy="324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00" b="1" dirty="0">
                <a:solidFill>
                  <a:schemeClr val="bg1"/>
                </a:solidFill>
                <a:latin typeface="Filson Pro Book" panose="02000000000000000000" pitchFamily="2" charset="77"/>
              </a:rPr>
              <a:t>Garantizar el oportuno y eficaz cumplimiento de la legislación ambiental aplicable a las actividades administrativas y laborales.</a:t>
            </a:r>
          </a:p>
        </p:txBody>
      </p:sp>
      <p:sp>
        <p:nvSpPr>
          <p:cNvPr id="40" name="Rectangle 39">
            <a:extLst>
              <a:ext uri="{FF2B5EF4-FFF2-40B4-BE49-F238E27FC236}">
                <a16:creationId xmlns:a16="http://schemas.microsoft.com/office/drawing/2014/main" id="{37DC4F72-C0C9-5E4C-B706-A8194646DA1B}"/>
              </a:ext>
            </a:extLst>
          </p:cNvPr>
          <p:cNvSpPr>
            <a:spLocks/>
          </p:cNvSpPr>
          <p:nvPr/>
        </p:nvSpPr>
        <p:spPr>
          <a:xfrm>
            <a:off x="6971217" y="4491663"/>
            <a:ext cx="4320000" cy="432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00" b="1" dirty="0">
                <a:solidFill>
                  <a:schemeClr val="bg1"/>
                </a:solidFill>
                <a:latin typeface="Filson Pro Book" panose="02000000000000000000" pitchFamily="2" charset="77"/>
              </a:rPr>
              <a:t>Generar las condiciones adecuadas y convenientes necesarias para la transparencia, Rendición de cuentas y participación ciudadana.</a:t>
            </a:r>
          </a:p>
        </p:txBody>
      </p:sp>
      <p:sp>
        <p:nvSpPr>
          <p:cNvPr id="41" name="Rectangle 40">
            <a:extLst>
              <a:ext uri="{FF2B5EF4-FFF2-40B4-BE49-F238E27FC236}">
                <a16:creationId xmlns:a16="http://schemas.microsoft.com/office/drawing/2014/main" id="{1EB89F87-3844-E942-BB2A-602A3D12B5C4}"/>
              </a:ext>
            </a:extLst>
          </p:cNvPr>
          <p:cNvSpPr>
            <a:spLocks/>
          </p:cNvSpPr>
          <p:nvPr/>
        </p:nvSpPr>
        <p:spPr>
          <a:xfrm>
            <a:off x="6971217" y="4963805"/>
            <a:ext cx="4320000" cy="432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00" b="1" dirty="0">
                <a:solidFill>
                  <a:schemeClr val="bg1"/>
                </a:solidFill>
                <a:latin typeface="Filson Pro Book" panose="02000000000000000000" pitchFamily="2" charset="77"/>
              </a:rPr>
              <a:t>Incrementar los niveles de satisfacción al usuario, estableciendo metas que respondan a las necesidades y expectativas de los usuarios internos y externos, a partir del fortalecimiento de las estrategias de planeación, gestión eficaz y eficiente de sus procesos.</a:t>
            </a:r>
          </a:p>
        </p:txBody>
      </p:sp>
      <p:sp>
        <p:nvSpPr>
          <p:cNvPr id="42" name="Rectangle 41">
            <a:extLst>
              <a:ext uri="{FF2B5EF4-FFF2-40B4-BE49-F238E27FC236}">
                <a16:creationId xmlns:a16="http://schemas.microsoft.com/office/drawing/2014/main" id="{6F26E563-F8CB-0645-B8E3-45AE5E9BF757}"/>
              </a:ext>
            </a:extLst>
          </p:cNvPr>
          <p:cNvSpPr>
            <a:spLocks/>
          </p:cNvSpPr>
          <p:nvPr/>
        </p:nvSpPr>
        <p:spPr>
          <a:xfrm>
            <a:off x="6971217" y="5435947"/>
            <a:ext cx="4320000" cy="324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00" b="1" dirty="0">
                <a:solidFill>
                  <a:schemeClr val="bg1"/>
                </a:solidFill>
                <a:latin typeface="Filson Pro Book" panose="02000000000000000000" pitchFamily="2" charset="77"/>
              </a:rPr>
              <a:t>Mejorar continuamente el Sistema Integrado de Gestión y Control de la Calidad y del Medio Ambiente (SIGCMA).</a:t>
            </a:r>
          </a:p>
        </p:txBody>
      </p:sp>
      <p:sp>
        <p:nvSpPr>
          <p:cNvPr id="43" name="Rectangle 42">
            <a:extLst>
              <a:ext uri="{FF2B5EF4-FFF2-40B4-BE49-F238E27FC236}">
                <a16:creationId xmlns:a16="http://schemas.microsoft.com/office/drawing/2014/main" id="{45EBFC9C-067C-914E-BA6F-C13AC8A0D994}"/>
              </a:ext>
            </a:extLst>
          </p:cNvPr>
          <p:cNvSpPr>
            <a:spLocks/>
          </p:cNvSpPr>
          <p:nvPr/>
        </p:nvSpPr>
        <p:spPr>
          <a:xfrm>
            <a:off x="6971217" y="5800089"/>
            <a:ext cx="4320000" cy="324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00" b="1" dirty="0">
                <a:solidFill>
                  <a:schemeClr val="bg1"/>
                </a:solidFill>
                <a:latin typeface="Filson Pro Book" panose="02000000000000000000" pitchFamily="2" charset="77"/>
              </a:rPr>
              <a:t>Prevenir la contaminación ambiental potencial generada por las actividades administrativas y judiciales.</a:t>
            </a:r>
          </a:p>
        </p:txBody>
      </p:sp>
      <p:sp>
        <p:nvSpPr>
          <p:cNvPr id="44" name="Rectangle 43">
            <a:extLst>
              <a:ext uri="{FF2B5EF4-FFF2-40B4-BE49-F238E27FC236}">
                <a16:creationId xmlns:a16="http://schemas.microsoft.com/office/drawing/2014/main" id="{659721AF-BB96-5B47-A4BD-4E2B6ABD1AB9}"/>
              </a:ext>
            </a:extLst>
          </p:cNvPr>
          <p:cNvSpPr>
            <a:spLocks/>
          </p:cNvSpPr>
          <p:nvPr/>
        </p:nvSpPr>
        <p:spPr>
          <a:xfrm>
            <a:off x="6971217" y="6164231"/>
            <a:ext cx="4320000" cy="324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00" b="1" dirty="0">
                <a:solidFill>
                  <a:schemeClr val="bg1"/>
                </a:solidFill>
                <a:latin typeface="Filson Pro Book" panose="02000000000000000000" pitchFamily="2" charset="77"/>
              </a:rPr>
              <a:t>Reconocer la importancia del talento humano y de la gestión del conocimiento en la Administración de Justicia.</a:t>
            </a:r>
          </a:p>
        </p:txBody>
      </p:sp>
      <p:sp>
        <p:nvSpPr>
          <p:cNvPr id="46" name="Rectangle 45">
            <a:extLst>
              <a:ext uri="{FF2B5EF4-FFF2-40B4-BE49-F238E27FC236}">
                <a16:creationId xmlns:a16="http://schemas.microsoft.com/office/drawing/2014/main" id="{B0C66538-BC3B-EE43-86D0-3C2A27E48C30}"/>
              </a:ext>
            </a:extLst>
          </p:cNvPr>
          <p:cNvSpPr/>
          <p:nvPr/>
        </p:nvSpPr>
        <p:spPr>
          <a:xfrm>
            <a:off x="1825871" y="1637938"/>
            <a:ext cx="2879999" cy="252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t>PILARES ESTRATÉGICOS</a:t>
            </a:r>
          </a:p>
        </p:txBody>
      </p:sp>
      <p:sp>
        <p:nvSpPr>
          <p:cNvPr id="48" name="Rectangle 47">
            <a:extLst>
              <a:ext uri="{FF2B5EF4-FFF2-40B4-BE49-F238E27FC236}">
                <a16:creationId xmlns:a16="http://schemas.microsoft.com/office/drawing/2014/main" id="{256D9EAF-4A5A-3949-8832-5E14940A7378}"/>
              </a:ext>
            </a:extLst>
          </p:cNvPr>
          <p:cNvSpPr/>
          <p:nvPr/>
        </p:nvSpPr>
        <p:spPr>
          <a:xfrm>
            <a:off x="7684004" y="1290442"/>
            <a:ext cx="2894426" cy="252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t>OBJETIVOS SIGCMA</a:t>
            </a:r>
          </a:p>
        </p:txBody>
      </p:sp>
      <p:sp>
        <p:nvSpPr>
          <p:cNvPr id="58" name="Rectangle 57">
            <a:extLst>
              <a:ext uri="{FF2B5EF4-FFF2-40B4-BE49-F238E27FC236}">
                <a16:creationId xmlns:a16="http://schemas.microsoft.com/office/drawing/2014/main" id="{829A2CF9-4D30-304B-9A8C-8EC417A74CA3}"/>
              </a:ext>
            </a:extLst>
          </p:cNvPr>
          <p:cNvSpPr/>
          <p:nvPr/>
        </p:nvSpPr>
        <p:spPr>
          <a:xfrm>
            <a:off x="1825872" y="1985434"/>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B8BEA875-166A-6A45-AAAA-F4139C25EF8A}"/>
              </a:ext>
            </a:extLst>
          </p:cNvPr>
          <p:cNvSpPr/>
          <p:nvPr/>
        </p:nvSpPr>
        <p:spPr>
          <a:xfrm>
            <a:off x="1825872" y="2620930"/>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0" name="Rectangle 59">
            <a:extLst>
              <a:ext uri="{FF2B5EF4-FFF2-40B4-BE49-F238E27FC236}">
                <a16:creationId xmlns:a16="http://schemas.microsoft.com/office/drawing/2014/main" id="{25F2201F-4905-164D-94EB-13E2492A0280}"/>
              </a:ext>
            </a:extLst>
          </p:cNvPr>
          <p:cNvSpPr/>
          <p:nvPr/>
        </p:nvSpPr>
        <p:spPr>
          <a:xfrm>
            <a:off x="1825872" y="3256426"/>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Rectangle 60">
            <a:extLst>
              <a:ext uri="{FF2B5EF4-FFF2-40B4-BE49-F238E27FC236}">
                <a16:creationId xmlns:a16="http://schemas.microsoft.com/office/drawing/2014/main" id="{64BC5E7A-4064-A34B-BFE7-ADC7B3CCEF37}"/>
              </a:ext>
            </a:extLst>
          </p:cNvPr>
          <p:cNvSpPr/>
          <p:nvPr/>
        </p:nvSpPr>
        <p:spPr>
          <a:xfrm>
            <a:off x="1825872" y="3891348"/>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2" name="Rectangle 61">
            <a:extLst>
              <a:ext uri="{FF2B5EF4-FFF2-40B4-BE49-F238E27FC236}">
                <a16:creationId xmlns:a16="http://schemas.microsoft.com/office/drawing/2014/main" id="{BE841C8D-3E0F-834D-B5E7-D9EB1F4AC902}"/>
              </a:ext>
            </a:extLst>
          </p:cNvPr>
          <p:cNvSpPr/>
          <p:nvPr/>
        </p:nvSpPr>
        <p:spPr>
          <a:xfrm>
            <a:off x="1825872" y="4527418"/>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3" name="Rectangle 62">
            <a:extLst>
              <a:ext uri="{FF2B5EF4-FFF2-40B4-BE49-F238E27FC236}">
                <a16:creationId xmlns:a16="http://schemas.microsoft.com/office/drawing/2014/main" id="{6CC1BA75-41E6-6A48-925B-66BF9F2F2D17}"/>
              </a:ext>
            </a:extLst>
          </p:cNvPr>
          <p:cNvSpPr/>
          <p:nvPr/>
        </p:nvSpPr>
        <p:spPr>
          <a:xfrm>
            <a:off x="1825872" y="5162914"/>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4" name="Rectangle 63">
            <a:extLst>
              <a:ext uri="{FF2B5EF4-FFF2-40B4-BE49-F238E27FC236}">
                <a16:creationId xmlns:a16="http://schemas.microsoft.com/office/drawing/2014/main" id="{2B805BFE-CB41-8540-A793-AB848C013B51}"/>
              </a:ext>
            </a:extLst>
          </p:cNvPr>
          <p:cNvSpPr/>
          <p:nvPr/>
        </p:nvSpPr>
        <p:spPr>
          <a:xfrm>
            <a:off x="1825872" y="5798410"/>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7" name="Rectangle 76">
            <a:extLst>
              <a:ext uri="{FF2B5EF4-FFF2-40B4-BE49-F238E27FC236}">
                <a16:creationId xmlns:a16="http://schemas.microsoft.com/office/drawing/2014/main" id="{C0922BE0-CF6A-AF49-9ECA-9E452D3C8D13}"/>
              </a:ext>
            </a:extLst>
          </p:cNvPr>
          <p:cNvSpPr/>
          <p:nvPr/>
        </p:nvSpPr>
        <p:spPr>
          <a:xfrm>
            <a:off x="1775449" y="2069620"/>
            <a:ext cx="276038" cy="353943"/>
          </a:xfrm>
          <a:prstGeom prst="rect">
            <a:avLst/>
          </a:prstGeom>
        </p:spPr>
        <p:txBody>
          <a:bodyPr wrap="none">
            <a:spAutoFit/>
          </a:bodyPr>
          <a:lstStyle/>
          <a:p>
            <a:r>
              <a:rPr lang="es-ES_tradnl" sz="1700" b="1" dirty="0">
                <a:solidFill>
                  <a:schemeClr val="bg1"/>
                </a:solidFill>
                <a:latin typeface="Gotham Medium" panose="02000604030000020004" pitchFamily="2" charset="0"/>
              </a:rPr>
              <a:t>1</a:t>
            </a:r>
            <a:endParaRPr lang="es-ES_tradnl" sz="1700" dirty="0">
              <a:solidFill>
                <a:schemeClr val="bg1"/>
              </a:solidFill>
            </a:endParaRPr>
          </a:p>
        </p:txBody>
      </p:sp>
      <p:sp>
        <p:nvSpPr>
          <p:cNvPr id="78" name="Rectangle 77">
            <a:extLst>
              <a:ext uri="{FF2B5EF4-FFF2-40B4-BE49-F238E27FC236}">
                <a16:creationId xmlns:a16="http://schemas.microsoft.com/office/drawing/2014/main" id="{6B459779-4D96-9648-9A94-531E767D26C9}"/>
              </a:ext>
            </a:extLst>
          </p:cNvPr>
          <p:cNvSpPr/>
          <p:nvPr/>
        </p:nvSpPr>
        <p:spPr>
          <a:xfrm>
            <a:off x="1735807" y="2725225"/>
            <a:ext cx="322524"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2</a:t>
            </a:r>
            <a:endParaRPr lang="es-ES_tradnl" sz="1700" dirty="0">
              <a:solidFill>
                <a:schemeClr val="bg1"/>
              </a:solidFill>
            </a:endParaRPr>
          </a:p>
        </p:txBody>
      </p:sp>
      <p:sp>
        <p:nvSpPr>
          <p:cNvPr id="79" name="Rectangle 78">
            <a:extLst>
              <a:ext uri="{FF2B5EF4-FFF2-40B4-BE49-F238E27FC236}">
                <a16:creationId xmlns:a16="http://schemas.microsoft.com/office/drawing/2014/main" id="{EE149F11-E479-C440-9042-80F7BD7AE28D}"/>
              </a:ext>
            </a:extLst>
          </p:cNvPr>
          <p:cNvSpPr/>
          <p:nvPr/>
        </p:nvSpPr>
        <p:spPr>
          <a:xfrm>
            <a:off x="1735005" y="3349454"/>
            <a:ext cx="324128"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3</a:t>
            </a:r>
            <a:endParaRPr lang="es-ES_tradnl" sz="1700" dirty="0">
              <a:solidFill>
                <a:schemeClr val="bg1"/>
              </a:solidFill>
            </a:endParaRPr>
          </a:p>
        </p:txBody>
      </p:sp>
      <p:sp>
        <p:nvSpPr>
          <p:cNvPr id="80" name="Rectangle 79">
            <a:extLst>
              <a:ext uri="{FF2B5EF4-FFF2-40B4-BE49-F238E27FC236}">
                <a16:creationId xmlns:a16="http://schemas.microsoft.com/office/drawing/2014/main" id="{4EE96597-56B6-2741-8DD7-A3CFAEBC9EFB}"/>
              </a:ext>
            </a:extLst>
          </p:cNvPr>
          <p:cNvSpPr/>
          <p:nvPr/>
        </p:nvSpPr>
        <p:spPr>
          <a:xfrm>
            <a:off x="1734214" y="3984376"/>
            <a:ext cx="336952"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4</a:t>
            </a:r>
            <a:endParaRPr lang="es-ES_tradnl" sz="1700" dirty="0">
              <a:solidFill>
                <a:schemeClr val="bg1"/>
              </a:solidFill>
            </a:endParaRPr>
          </a:p>
        </p:txBody>
      </p:sp>
      <p:sp>
        <p:nvSpPr>
          <p:cNvPr id="81" name="Rectangle 80">
            <a:extLst>
              <a:ext uri="{FF2B5EF4-FFF2-40B4-BE49-F238E27FC236}">
                <a16:creationId xmlns:a16="http://schemas.microsoft.com/office/drawing/2014/main" id="{3371146A-3BA5-E34A-B080-86924349C195}"/>
              </a:ext>
            </a:extLst>
          </p:cNvPr>
          <p:cNvSpPr/>
          <p:nvPr/>
        </p:nvSpPr>
        <p:spPr>
          <a:xfrm>
            <a:off x="1735005" y="4630479"/>
            <a:ext cx="324128"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5</a:t>
            </a:r>
            <a:endParaRPr lang="es-ES_tradnl" sz="1700" dirty="0">
              <a:solidFill>
                <a:schemeClr val="bg1"/>
              </a:solidFill>
            </a:endParaRPr>
          </a:p>
        </p:txBody>
      </p:sp>
      <p:sp>
        <p:nvSpPr>
          <p:cNvPr id="82" name="Rectangle 81">
            <a:extLst>
              <a:ext uri="{FF2B5EF4-FFF2-40B4-BE49-F238E27FC236}">
                <a16:creationId xmlns:a16="http://schemas.microsoft.com/office/drawing/2014/main" id="{AC020FE3-7050-3F4C-A8D3-0AE3CCC0DCE8}"/>
              </a:ext>
            </a:extLst>
          </p:cNvPr>
          <p:cNvSpPr/>
          <p:nvPr/>
        </p:nvSpPr>
        <p:spPr>
          <a:xfrm>
            <a:off x="1730114" y="5255942"/>
            <a:ext cx="332143"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6</a:t>
            </a:r>
            <a:endParaRPr lang="es-ES_tradnl" sz="1700" dirty="0">
              <a:solidFill>
                <a:schemeClr val="bg1"/>
              </a:solidFill>
            </a:endParaRPr>
          </a:p>
        </p:txBody>
      </p:sp>
      <p:sp>
        <p:nvSpPr>
          <p:cNvPr id="83" name="Rectangle 82">
            <a:extLst>
              <a:ext uri="{FF2B5EF4-FFF2-40B4-BE49-F238E27FC236}">
                <a16:creationId xmlns:a16="http://schemas.microsoft.com/office/drawing/2014/main" id="{4F9CA4B7-98C0-634D-8167-E9C5C1611813}"/>
              </a:ext>
            </a:extLst>
          </p:cNvPr>
          <p:cNvSpPr/>
          <p:nvPr/>
        </p:nvSpPr>
        <p:spPr>
          <a:xfrm>
            <a:off x="1740544" y="5890864"/>
            <a:ext cx="322524"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7</a:t>
            </a:r>
            <a:endParaRPr lang="es-ES_tradnl" sz="1700" dirty="0">
              <a:solidFill>
                <a:schemeClr val="bg1"/>
              </a:solidFill>
            </a:endParaRPr>
          </a:p>
        </p:txBody>
      </p:sp>
      <p:sp>
        <p:nvSpPr>
          <p:cNvPr id="84" name="Rounded Rectangle 83">
            <a:extLst>
              <a:ext uri="{FF2B5EF4-FFF2-40B4-BE49-F238E27FC236}">
                <a16:creationId xmlns:a16="http://schemas.microsoft.com/office/drawing/2014/main" id="{4C62C560-0B03-5A45-AD8D-4C71CD7A3FA8}"/>
              </a:ext>
            </a:extLst>
          </p:cNvPr>
          <p:cNvSpPr/>
          <p:nvPr/>
        </p:nvSpPr>
        <p:spPr>
          <a:xfrm>
            <a:off x="5786363" y="1638000"/>
            <a:ext cx="1080000" cy="432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latin typeface="Gotham Medium" panose="02000604030000020004" pitchFamily="2" charset="0"/>
              </a:rPr>
              <a:t>2 -4</a:t>
            </a:r>
          </a:p>
        </p:txBody>
      </p:sp>
      <p:sp>
        <p:nvSpPr>
          <p:cNvPr id="86" name="Rounded Rectangle 85">
            <a:extLst>
              <a:ext uri="{FF2B5EF4-FFF2-40B4-BE49-F238E27FC236}">
                <a16:creationId xmlns:a16="http://schemas.microsoft.com/office/drawing/2014/main" id="{CE477410-E7C0-704B-8060-338C61A8BBA7}"/>
              </a:ext>
            </a:extLst>
          </p:cNvPr>
          <p:cNvSpPr/>
          <p:nvPr/>
        </p:nvSpPr>
        <p:spPr>
          <a:xfrm>
            <a:off x="5786363" y="2104803"/>
            <a:ext cx="1080000" cy="432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2</a:t>
            </a:r>
          </a:p>
        </p:txBody>
      </p:sp>
      <p:sp>
        <p:nvSpPr>
          <p:cNvPr id="88" name="Rounded Rectangle 87">
            <a:extLst>
              <a:ext uri="{FF2B5EF4-FFF2-40B4-BE49-F238E27FC236}">
                <a16:creationId xmlns:a16="http://schemas.microsoft.com/office/drawing/2014/main" id="{87A5EC0D-262C-2F42-9D8A-F0468472518A}"/>
              </a:ext>
            </a:extLst>
          </p:cNvPr>
          <p:cNvSpPr/>
          <p:nvPr/>
        </p:nvSpPr>
        <p:spPr>
          <a:xfrm>
            <a:off x="5786363" y="2574000"/>
            <a:ext cx="108000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3</a:t>
            </a:r>
          </a:p>
        </p:txBody>
      </p:sp>
      <p:sp>
        <p:nvSpPr>
          <p:cNvPr id="90" name="Rounded Rectangle 89">
            <a:extLst>
              <a:ext uri="{FF2B5EF4-FFF2-40B4-BE49-F238E27FC236}">
                <a16:creationId xmlns:a16="http://schemas.microsoft.com/office/drawing/2014/main" id="{6E462F1A-4157-DA4D-B4A8-E2EEB9578B5E}"/>
              </a:ext>
            </a:extLst>
          </p:cNvPr>
          <p:cNvSpPr/>
          <p:nvPr/>
        </p:nvSpPr>
        <p:spPr>
          <a:xfrm>
            <a:off x="5786363" y="2937600"/>
            <a:ext cx="1080000" cy="432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6 - 7</a:t>
            </a:r>
          </a:p>
        </p:txBody>
      </p:sp>
      <p:sp>
        <p:nvSpPr>
          <p:cNvPr id="92" name="Rounded Rectangle 91">
            <a:extLst>
              <a:ext uri="{FF2B5EF4-FFF2-40B4-BE49-F238E27FC236}">
                <a16:creationId xmlns:a16="http://schemas.microsoft.com/office/drawing/2014/main" id="{DAE3679C-56DA-8040-8D41-430F18E778CD}"/>
              </a:ext>
            </a:extLst>
          </p:cNvPr>
          <p:cNvSpPr/>
          <p:nvPr/>
        </p:nvSpPr>
        <p:spPr>
          <a:xfrm>
            <a:off x="5786363" y="3405600"/>
            <a:ext cx="108000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3 - 6</a:t>
            </a:r>
          </a:p>
        </p:txBody>
      </p:sp>
      <p:sp>
        <p:nvSpPr>
          <p:cNvPr id="94" name="Rounded Rectangle 93">
            <a:extLst>
              <a:ext uri="{FF2B5EF4-FFF2-40B4-BE49-F238E27FC236}">
                <a16:creationId xmlns:a16="http://schemas.microsoft.com/office/drawing/2014/main" id="{F4DFBC2E-17CD-FC4F-8F8A-6E249C61631E}"/>
              </a:ext>
            </a:extLst>
          </p:cNvPr>
          <p:cNvSpPr/>
          <p:nvPr/>
        </p:nvSpPr>
        <p:spPr>
          <a:xfrm>
            <a:off x="5786363" y="3769200"/>
            <a:ext cx="108000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1</a:t>
            </a:r>
          </a:p>
        </p:txBody>
      </p:sp>
      <p:sp>
        <p:nvSpPr>
          <p:cNvPr id="97" name="Rounded Rectangle 96">
            <a:extLst>
              <a:ext uri="{FF2B5EF4-FFF2-40B4-BE49-F238E27FC236}">
                <a16:creationId xmlns:a16="http://schemas.microsoft.com/office/drawing/2014/main" id="{36CB7B75-7004-0E41-93F0-A6B8E769C7D7}"/>
              </a:ext>
            </a:extLst>
          </p:cNvPr>
          <p:cNvSpPr/>
          <p:nvPr/>
        </p:nvSpPr>
        <p:spPr>
          <a:xfrm>
            <a:off x="5786363" y="4132800"/>
            <a:ext cx="108000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2 - 4</a:t>
            </a:r>
          </a:p>
        </p:txBody>
      </p:sp>
      <p:sp>
        <p:nvSpPr>
          <p:cNvPr id="99" name="Rounded Rectangle 98">
            <a:extLst>
              <a:ext uri="{FF2B5EF4-FFF2-40B4-BE49-F238E27FC236}">
                <a16:creationId xmlns:a16="http://schemas.microsoft.com/office/drawing/2014/main" id="{12B888F1-7E25-F846-BA06-27E359E8DCF8}"/>
              </a:ext>
            </a:extLst>
          </p:cNvPr>
          <p:cNvSpPr/>
          <p:nvPr/>
        </p:nvSpPr>
        <p:spPr>
          <a:xfrm>
            <a:off x="5786363" y="4491663"/>
            <a:ext cx="1080000" cy="432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7</a:t>
            </a:r>
          </a:p>
        </p:txBody>
      </p:sp>
      <p:sp>
        <p:nvSpPr>
          <p:cNvPr id="102" name="Rounded Rectangle 101">
            <a:extLst>
              <a:ext uri="{FF2B5EF4-FFF2-40B4-BE49-F238E27FC236}">
                <a16:creationId xmlns:a16="http://schemas.microsoft.com/office/drawing/2014/main" id="{2B91053D-8CA2-F74E-9E9F-D6141D1401AF}"/>
              </a:ext>
            </a:extLst>
          </p:cNvPr>
          <p:cNvSpPr/>
          <p:nvPr/>
        </p:nvSpPr>
        <p:spPr>
          <a:xfrm>
            <a:off x="5786363" y="4963805"/>
            <a:ext cx="1080000" cy="432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5</a:t>
            </a:r>
          </a:p>
        </p:txBody>
      </p:sp>
      <p:sp>
        <p:nvSpPr>
          <p:cNvPr id="104" name="Rounded Rectangle 103">
            <a:extLst>
              <a:ext uri="{FF2B5EF4-FFF2-40B4-BE49-F238E27FC236}">
                <a16:creationId xmlns:a16="http://schemas.microsoft.com/office/drawing/2014/main" id="{CE147C8E-58EE-0042-BD59-DE4D36CED66D}"/>
              </a:ext>
            </a:extLst>
          </p:cNvPr>
          <p:cNvSpPr/>
          <p:nvPr/>
        </p:nvSpPr>
        <p:spPr>
          <a:xfrm>
            <a:off x="5786363" y="5436000"/>
            <a:ext cx="108000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6</a:t>
            </a:r>
          </a:p>
        </p:txBody>
      </p:sp>
      <p:sp>
        <p:nvSpPr>
          <p:cNvPr id="106" name="Rounded Rectangle 105">
            <a:extLst>
              <a:ext uri="{FF2B5EF4-FFF2-40B4-BE49-F238E27FC236}">
                <a16:creationId xmlns:a16="http://schemas.microsoft.com/office/drawing/2014/main" id="{D8AEE181-B93D-F94A-8B4D-A4572D823C30}"/>
              </a:ext>
            </a:extLst>
          </p:cNvPr>
          <p:cNvSpPr/>
          <p:nvPr/>
        </p:nvSpPr>
        <p:spPr>
          <a:xfrm>
            <a:off x="5786363" y="5799600"/>
            <a:ext cx="108000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2 - 4</a:t>
            </a:r>
          </a:p>
        </p:txBody>
      </p:sp>
      <p:sp>
        <p:nvSpPr>
          <p:cNvPr id="108" name="Rounded Rectangle 107">
            <a:extLst>
              <a:ext uri="{FF2B5EF4-FFF2-40B4-BE49-F238E27FC236}">
                <a16:creationId xmlns:a16="http://schemas.microsoft.com/office/drawing/2014/main" id="{423E51E4-920F-0048-B612-D681542A4461}"/>
              </a:ext>
            </a:extLst>
          </p:cNvPr>
          <p:cNvSpPr/>
          <p:nvPr/>
        </p:nvSpPr>
        <p:spPr>
          <a:xfrm>
            <a:off x="5786363" y="6163200"/>
            <a:ext cx="108000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3</a:t>
            </a:r>
          </a:p>
        </p:txBody>
      </p:sp>
      <p:sp>
        <p:nvSpPr>
          <p:cNvPr id="110" name="TextBox 109">
            <a:extLst>
              <a:ext uri="{FF2B5EF4-FFF2-40B4-BE49-F238E27FC236}">
                <a16:creationId xmlns:a16="http://schemas.microsoft.com/office/drawing/2014/main" id="{1F548F0F-80E1-9C4D-A4CB-50B196BE596F}"/>
              </a:ext>
            </a:extLst>
          </p:cNvPr>
          <p:cNvSpPr txBox="1"/>
          <p:nvPr/>
        </p:nvSpPr>
        <p:spPr>
          <a:xfrm>
            <a:off x="5164813" y="1637938"/>
            <a:ext cx="615553" cy="4849262"/>
          </a:xfrm>
          <a:prstGeom prst="rect">
            <a:avLst/>
          </a:prstGeom>
          <a:noFill/>
        </p:spPr>
        <p:txBody>
          <a:bodyPr vert="vert270" wrap="square" rtlCol="0">
            <a:spAutoFit/>
          </a:bodyPr>
          <a:lstStyle/>
          <a:p>
            <a:pPr algn="ctr"/>
            <a:r>
              <a:rPr lang="es-ES_tradnl" sz="1400" b="1" dirty="0">
                <a:solidFill>
                  <a:srgbClr val="003D58"/>
                </a:solidFill>
                <a:latin typeface="Gotham Medium" panose="02000604030000020004" pitchFamily="2" charset="0"/>
              </a:rPr>
              <a:t>ARTICULACIÓN DE LOS PILARES ESTRATÉGICOS CON LOS OBJETIVOS SIGCMA</a:t>
            </a:r>
          </a:p>
        </p:txBody>
      </p:sp>
      <p:sp>
        <p:nvSpPr>
          <p:cNvPr id="111" name="Rectangle 110">
            <a:extLst>
              <a:ext uri="{FF2B5EF4-FFF2-40B4-BE49-F238E27FC236}">
                <a16:creationId xmlns:a16="http://schemas.microsoft.com/office/drawing/2014/main" id="{AD28A562-C8CB-2449-BB0A-C1A91AE680B2}"/>
              </a:ext>
            </a:extLst>
          </p:cNvPr>
          <p:cNvSpPr/>
          <p:nvPr/>
        </p:nvSpPr>
        <p:spPr>
          <a:xfrm>
            <a:off x="5780366" y="1307844"/>
            <a:ext cx="1059634" cy="252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a:t>PILAR No.</a:t>
            </a:r>
          </a:p>
        </p:txBody>
      </p:sp>
      <p:sp>
        <p:nvSpPr>
          <p:cNvPr id="52" name="Rectangle 51">
            <a:extLst>
              <a:ext uri="{FF2B5EF4-FFF2-40B4-BE49-F238E27FC236}">
                <a16:creationId xmlns:a16="http://schemas.microsoft.com/office/drawing/2014/main" id="{71B1E764-6DB0-0649-84A3-1FFD0C6C27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3" name="Rectangle 52">
            <a:extLst>
              <a:ext uri="{FF2B5EF4-FFF2-40B4-BE49-F238E27FC236}">
                <a16:creationId xmlns:a16="http://schemas.microsoft.com/office/drawing/2014/main" id="{4C8B00A2-0223-A84F-9024-328E378B98A3}"/>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FF92F1C0-B0A3-0241-8ABD-9FAEB89069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Rectangle 54">
            <a:extLst>
              <a:ext uri="{FF2B5EF4-FFF2-40B4-BE49-F238E27FC236}">
                <a16:creationId xmlns:a16="http://schemas.microsoft.com/office/drawing/2014/main" id="{E15AC5CA-CC17-B34C-9444-3F044114B32E}"/>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6" name="TextBox 55">
            <a:extLst>
              <a:ext uri="{FF2B5EF4-FFF2-40B4-BE49-F238E27FC236}">
                <a16:creationId xmlns:a16="http://schemas.microsoft.com/office/drawing/2014/main" id="{1E752294-2B27-4B4A-A092-33201982996E}"/>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66" name="TextBox 65">
            <a:extLst>
              <a:ext uri="{FF2B5EF4-FFF2-40B4-BE49-F238E27FC236}">
                <a16:creationId xmlns:a16="http://schemas.microsoft.com/office/drawing/2014/main" id="{37E5BFA0-FEF6-6B4A-9A03-3725F2A5ADBD}"/>
              </a:ext>
            </a:extLst>
          </p:cNvPr>
          <p:cNvSpPr txBox="1"/>
          <p:nvPr/>
        </p:nvSpPr>
        <p:spPr>
          <a:xfrm rot="16200000">
            <a:off x="-4088803" y="824934"/>
            <a:ext cx="10417815" cy="830997"/>
          </a:xfrm>
          <a:prstGeom prst="rect">
            <a:avLst/>
          </a:prstGeom>
          <a:noFill/>
        </p:spPr>
        <p:txBody>
          <a:bodyPr wrap="square" rtlCol="0">
            <a:spAutoFit/>
          </a:bodyPr>
          <a:lstStyle/>
          <a:p>
            <a:r>
              <a:rPr lang="es-ES_tradnl" sz="1600" b="1" dirty="0">
                <a:solidFill>
                  <a:srgbClr val="00AEEF"/>
                </a:solidFill>
                <a:latin typeface="Filson Pro Book" panose="02000000000000000000" pitchFamily="2" charset="77"/>
              </a:rPr>
              <a:t>PILARES ESTRATÉGICOS PSD 2019 – 2022  </a:t>
            </a:r>
          </a:p>
          <a:p>
            <a:r>
              <a:rPr lang="es-ES_tradnl" sz="1600" dirty="0">
                <a:solidFill>
                  <a:srgbClr val="00AEEF"/>
                </a:solidFill>
                <a:latin typeface="Filson Pro Book" panose="02000000000000000000" pitchFamily="2" charset="77"/>
              </a:rPr>
              <a:t>ARTICULACIÓN DE PILARES ESTRATÉGICOS Y </a:t>
            </a:r>
          </a:p>
          <a:p>
            <a:r>
              <a:rPr lang="es-ES_tradnl" sz="1600" dirty="0">
                <a:solidFill>
                  <a:srgbClr val="00AEEF"/>
                </a:solidFill>
                <a:latin typeface="Filson Pro Book" panose="02000000000000000000" pitchFamily="2" charset="77"/>
              </a:rPr>
              <a:t>OBJETIVOS DEL SIGCMA</a:t>
            </a:r>
          </a:p>
        </p:txBody>
      </p:sp>
      <p:cxnSp>
        <p:nvCxnSpPr>
          <p:cNvPr id="67" name="Straight Connector 66">
            <a:extLst>
              <a:ext uri="{FF2B5EF4-FFF2-40B4-BE49-F238E27FC236}">
                <a16:creationId xmlns:a16="http://schemas.microsoft.com/office/drawing/2014/main" id="{875390EE-9FD0-4C43-9367-97D04C08054E}"/>
              </a:ext>
            </a:extLst>
          </p:cNvPr>
          <p:cNvCxnSpPr>
            <a:cxnSpLocks/>
          </p:cNvCxnSpPr>
          <p:nvPr/>
        </p:nvCxnSpPr>
        <p:spPr>
          <a:xfrm rot="16200000">
            <a:off x="-4445588" y="1909536"/>
            <a:ext cx="3672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01C2BE6-84AD-3B40-B2EE-EC37E5CB4E0E}"/>
              </a:ext>
            </a:extLst>
          </p:cNvPr>
          <p:cNvCxnSpPr>
            <a:cxnSpLocks/>
          </p:cNvCxnSpPr>
          <p:nvPr/>
        </p:nvCxnSpPr>
        <p:spPr>
          <a:xfrm rot="16200000">
            <a:off x="-4348828" y="1535465"/>
            <a:ext cx="633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391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83526E8-EDA0-5B4F-BF76-B6C4B30FD7D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pic>
        <p:nvPicPr>
          <p:cNvPr id="2" name="Picture 1">
            <a:extLst>
              <a:ext uri="{FF2B5EF4-FFF2-40B4-BE49-F238E27FC236}">
                <a16:creationId xmlns:a16="http://schemas.microsoft.com/office/drawing/2014/main" id="{5A3015FD-ABDA-1C4D-86E8-48D651B2B0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1851" y="1562100"/>
            <a:ext cx="8467030" cy="4382582"/>
          </a:xfrm>
          <a:prstGeom prst="rect">
            <a:avLst/>
          </a:prstGeom>
          <a:ln>
            <a:noFill/>
          </a:ln>
          <a:effectLst>
            <a:softEdge rad="112500"/>
          </a:effectLst>
        </p:spPr>
      </p:pic>
      <p:pic>
        <p:nvPicPr>
          <p:cNvPr id="9" name="Picture 8" descr="Diagram&#10;&#10;Description automatically generated">
            <a:extLst>
              <a:ext uri="{FF2B5EF4-FFF2-40B4-BE49-F238E27FC236}">
                <a16:creationId xmlns:a16="http://schemas.microsoft.com/office/drawing/2014/main" id="{FC6E7ACF-A80A-6042-B237-1751EA2E633D}"/>
              </a:ext>
            </a:extLst>
          </p:cNvPr>
          <p:cNvPicPr>
            <a:picLocks noChangeAspect="1"/>
          </p:cNvPicPr>
          <p:nvPr/>
        </p:nvPicPr>
        <p:blipFill>
          <a:blip r:embed="rId5"/>
          <a:stretch>
            <a:fillRect/>
          </a:stretch>
        </p:blipFill>
        <p:spPr>
          <a:xfrm>
            <a:off x="2852175" y="648000"/>
            <a:ext cx="0" cy="0"/>
          </a:xfrm>
          <a:prstGeom prst="rect">
            <a:avLst/>
          </a:prstGeom>
        </p:spPr>
      </p:pic>
    </p:spTree>
    <p:extLst>
      <p:ext uri="{BB962C8B-B14F-4D97-AF65-F5344CB8AC3E}">
        <p14:creationId xmlns:p14="http://schemas.microsoft.com/office/powerpoint/2010/main" val="3607749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CC673CC8-792C-EB47-AA3C-0E8E7D08DE20}"/>
              </a:ext>
            </a:extLst>
          </p:cNvPr>
          <p:cNvSpPr txBox="1"/>
          <p:nvPr/>
        </p:nvSpPr>
        <p:spPr>
          <a:xfrm>
            <a:off x="1236147" y="1430563"/>
            <a:ext cx="5728180" cy="1015663"/>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PRESENTACIÓN PLAN </a:t>
            </a:r>
          </a:p>
          <a:p>
            <a:r>
              <a:rPr lang="es-ES_tradnl" sz="3000" b="1" dirty="0">
                <a:solidFill>
                  <a:srgbClr val="00AEEF"/>
                </a:solidFill>
                <a:latin typeface="Filson Pro Book" panose="02000000000000000000" pitchFamily="2" charset="77"/>
              </a:rPr>
              <a:t>SECTORIAL DE DESARROLLO</a:t>
            </a:r>
          </a:p>
        </p:txBody>
      </p:sp>
      <p:pic>
        <p:nvPicPr>
          <p:cNvPr id="3" name="Picture 2">
            <a:extLst>
              <a:ext uri="{FF2B5EF4-FFF2-40B4-BE49-F238E27FC236}">
                <a16:creationId xmlns:a16="http://schemas.microsoft.com/office/drawing/2014/main" id="{9C1C7ADA-A135-2844-8F83-3F6B22F4DB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91644" y="500377"/>
            <a:ext cx="5840534" cy="6098400"/>
          </a:xfrm>
          <a:prstGeom prst="rect">
            <a:avLst/>
          </a:prstGeom>
        </p:spPr>
      </p:pic>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324840" y="2354636"/>
            <a:ext cx="540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BC7E7B-F73B-F640-8A7E-1865D5496B3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Rectangle 39">
            <a:extLst>
              <a:ext uri="{FF2B5EF4-FFF2-40B4-BE49-F238E27FC236}">
                <a16:creationId xmlns:a16="http://schemas.microsoft.com/office/drawing/2014/main" id="{39C12620-C17D-4642-9CC3-D416C2233A62}"/>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6" name="TextBox 45">
            <a:extLst>
              <a:ext uri="{FF2B5EF4-FFF2-40B4-BE49-F238E27FC236}">
                <a16:creationId xmlns:a16="http://schemas.microsoft.com/office/drawing/2014/main" id="{B0AF407C-07F4-8F49-BAE4-5A7FAE929793}"/>
              </a:ext>
            </a:extLst>
          </p:cNvPr>
          <p:cNvSpPr txBox="1"/>
          <p:nvPr/>
        </p:nvSpPr>
        <p:spPr>
          <a:xfrm>
            <a:off x="200020" y="1151130"/>
            <a:ext cx="80983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01</a:t>
            </a:r>
          </a:p>
        </p:txBody>
      </p: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61" name="TextBox 60">
            <a:extLst>
              <a:ext uri="{FF2B5EF4-FFF2-40B4-BE49-F238E27FC236}">
                <a16:creationId xmlns:a16="http://schemas.microsoft.com/office/drawing/2014/main" id="{C3785F53-E01F-5C4F-8E78-DF64FD7BA83E}"/>
              </a:ext>
            </a:extLst>
          </p:cNvPr>
          <p:cNvSpPr txBox="1"/>
          <p:nvPr/>
        </p:nvSpPr>
        <p:spPr>
          <a:xfrm>
            <a:off x="1296705" y="2499657"/>
            <a:ext cx="5840531" cy="4262705"/>
          </a:xfrm>
          <a:prstGeom prst="rect">
            <a:avLst/>
          </a:prstGeom>
          <a:noFill/>
        </p:spPr>
        <p:txBody>
          <a:bodyPr wrap="square" rtlCol="0">
            <a:spAutoFit/>
          </a:bodyPr>
          <a:lstStyle/>
          <a:p>
            <a:pPr algn="just" fontAlgn="base">
              <a:spcAft>
                <a:spcPts val="0"/>
              </a:spcAft>
            </a:pPr>
            <a:r>
              <a:rPr lang="es-CO" sz="1300" dirty="0">
                <a:solidFill>
                  <a:srgbClr val="2D2D2D"/>
                </a:solidFill>
                <a:latin typeface="Gotham Book" panose="02000604040000020004" pitchFamily="2" charset="0"/>
                <a:ea typeface="Times New Roman" panose="02020603050405020304" pitchFamily="18" charset="0"/>
              </a:rPr>
              <a:t>La preparación e implementación del Plan Sectorial de la Rama Judicial es la herramienta más poderosa que proporciona el sistema de planeación y de hacienda pública del Estado colombiano para establecer marcos de acción debidamente financiados, a fin de que la Rama Judicial pueda cumplir con su propósito.</a:t>
            </a:r>
          </a:p>
          <a:p>
            <a:pPr algn="just" fontAlgn="base">
              <a:spcAft>
                <a:spcPts val="0"/>
              </a:spcAft>
            </a:pPr>
            <a:endParaRPr lang="es-CO" sz="1300" dirty="0">
              <a:solidFill>
                <a:srgbClr val="2D2D2D"/>
              </a:solidFill>
              <a:latin typeface="Gotham Book" panose="02000604040000020004" pitchFamily="2" charset="0"/>
              <a:ea typeface="Times New Roman" panose="02020603050405020304" pitchFamily="18" charset="0"/>
            </a:endParaRPr>
          </a:p>
          <a:p>
            <a:pPr algn="just" fontAlgn="base">
              <a:spcAft>
                <a:spcPts val="0"/>
              </a:spcAft>
            </a:pPr>
            <a:r>
              <a:rPr lang="es-CO" sz="1300" dirty="0">
                <a:solidFill>
                  <a:srgbClr val="2D2D2D"/>
                </a:solidFill>
                <a:latin typeface="Gotham Book" panose="02000604040000020004" pitchFamily="2" charset="0"/>
              </a:rPr>
              <a:t>El momento que vivimos de transformación, transparencia e inclusión social, se presenta una oportunidad muy valiosa para dar un paso decidido en la modernización de la Rama Judicial sobre dos pilares fundamentales: el uso y aprovechamiento de la tecnología y el mejoramiento de la infraestructura. </a:t>
            </a:r>
          </a:p>
          <a:p>
            <a:pPr algn="just" fontAlgn="base">
              <a:spcAft>
                <a:spcPts val="0"/>
              </a:spcAft>
            </a:pPr>
            <a:endParaRPr lang="es-CO" sz="1300" dirty="0">
              <a:solidFill>
                <a:srgbClr val="004960"/>
              </a:solidFill>
              <a:latin typeface="Gotham Medium"/>
              <a:ea typeface="Times New Roman" panose="02020603050405020304" pitchFamily="18" charset="0"/>
            </a:endParaRPr>
          </a:p>
          <a:p>
            <a:pPr algn="just" fontAlgn="base">
              <a:spcAft>
                <a:spcPts val="0"/>
              </a:spcAft>
            </a:pPr>
            <a:r>
              <a:rPr lang="es-CO" sz="1300" dirty="0">
                <a:solidFill>
                  <a:srgbClr val="2D2D2D"/>
                </a:solidFill>
                <a:latin typeface="Gotham Book" panose="02000604040000020004" pitchFamily="2" charset="0"/>
              </a:rPr>
              <a:t>Parece existir un consenso en todos los ámbitos de la enorme potencialidad y beneficio del uso de las tecnologías de la información y comunicaciones para ampliar el acceso y mejorar la gestión de los trámites judiciales. Por ello, la implementación de este Plan debe dinamizar la definición y uso de las herramientas que permitan hacer realidad la práctica del expediente electrónico en las actuaciones judiciales, bajo un enfoque de transformación digital en la gestión judicial y de generación de valor público en el servicio de administración de justicia. A su turno, el mejoramiento de las condiciones en que operan los despachos judiciales a nivel nacional también debe generar una mejora en la prestación del servicio y facilitar las condiciones en que todos los usuarios acceden a la justicia.</a:t>
            </a:r>
          </a:p>
          <a:p>
            <a:pPr algn="just" fontAlgn="base">
              <a:spcAft>
                <a:spcPts val="0"/>
              </a:spcAft>
            </a:pPr>
            <a:endParaRPr lang="es-CO" sz="1100" dirty="0">
              <a:solidFill>
                <a:srgbClr val="2D2D2D"/>
              </a:solidFill>
              <a:latin typeface="Gotham Medium"/>
              <a:ea typeface="Times New Roman" panose="02020603050405020304" pitchFamily="18" charset="0"/>
            </a:endParaRPr>
          </a:p>
        </p:txBody>
      </p:sp>
      <p:cxnSp>
        <p:nvCxnSpPr>
          <p:cNvPr id="62" name="Straight Connector 61">
            <a:extLst>
              <a:ext uri="{FF2B5EF4-FFF2-40B4-BE49-F238E27FC236}">
                <a16:creationId xmlns:a16="http://schemas.microsoft.com/office/drawing/2014/main" id="{FA7D9CF2-70A4-3B4B-A45C-C0AFD156AF48}"/>
              </a:ext>
            </a:extLst>
          </p:cNvPr>
          <p:cNvCxnSpPr>
            <a:cxnSpLocks/>
          </p:cNvCxnSpPr>
          <p:nvPr/>
        </p:nvCxnSpPr>
        <p:spPr>
          <a:xfrm>
            <a:off x="1095375" y="2768804"/>
            <a:ext cx="0" cy="569343"/>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15299EC-842D-E84E-8DC6-70B91EF6EFC6}"/>
              </a:ext>
            </a:extLst>
          </p:cNvPr>
          <p:cNvCxnSpPr>
            <a:cxnSpLocks/>
          </p:cNvCxnSpPr>
          <p:nvPr/>
        </p:nvCxnSpPr>
        <p:spPr>
          <a:xfrm>
            <a:off x="1324840" y="1918698"/>
            <a:ext cx="406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F665B-D37B-B642-AE3B-2E4BC72A3F2F}"/>
              </a:ext>
            </a:extLst>
          </p:cNvPr>
          <p:cNvCxnSpPr>
            <a:cxnSpLocks/>
          </p:cNvCxnSpPr>
          <p:nvPr/>
        </p:nvCxnSpPr>
        <p:spPr>
          <a:xfrm>
            <a:off x="1095375" y="3801738"/>
            <a:ext cx="0" cy="569343"/>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8669A4-E861-CD4A-8C80-5270051388DC}"/>
              </a:ext>
            </a:extLst>
          </p:cNvPr>
          <p:cNvCxnSpPr>
            <a:cxnSpLocks/>
          </p:cNvCxnSpPr>
          <p:nvPr/>
        </p:nvCxnSpPr>
        <p:spPr>
          <a:xfrm>
            <a:off x="1090436" y="4631470"/>
            <a:ext cx="0" cy="569343"/>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69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51DFAA9-98DF-6E44-A17E-5EDC932C75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90"/>
          <a:stretch/>
        </p:blipFill>
        <p:spPr>
          <a:xfrm>
            <a:off x="7491600" y="500377"/>
            <a:ext cx="4797162" cy="6098400"/>
          </a:xfrm>
          <a:prstGeom prst="rect">
            <a:avLst/>
          </a:prstGeom>
        </p:spPr>
      </p:pic>
      <p:sp>
        <p:nvSpPr>
          <p:cNvPr id="88" name="TextBox 87">
            <a:extLst>
              <a:ext uri="{FF2B5EF4-FFF2-40B4-BE49-F238E27FC236}">
                <a16:creationId xmlns:a16="http://schemas.microsoft.com/office/drawing/2014/main" id="{CC673CC8-792C-EB47-AA3C-0E8E7D08DE20}"/>
              </a:ext>
            </a:extLst>
          </p:cNvPr>
          <p:cNvSpPr txBox="1"/>
          <p:nvPr/>
        </p:nvSpPr>
        <p:spPr>
          <a:xfrm>
            <a:off x="1236147" y="1275815"/>
            <a:ext cx="5728180" cy="1015663"/>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PRESENTACIÓN PLAN </a:t>
            </a:r>
          </a:p>
          <a:p>
            <a:r>
              <a:rPr lang="es-ES_tradnl" sz="3000" b="1" dirty="0">
                <a:solidFill>
                  <a:srgbClr val="00AEEF"/>
                </a:solidFill>
                <a:latin typeface="Filson Pro Book" panose="02000000000000000000" pitchFamily="2" charset="77"/>
              </a:rPr>
              <a:t>SECTORIAL DE DESARROLLO</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324840" y="2171752"/>
            <a:ext cx="540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61" name="TextBox 60">
            <a:extLst>
              <a:ext uri="{FF2B5EF4-FFF2-40B4-BE49-F238E27FC236}">
                <a16:creationId xmlns:a16="http://schemas.microsoft.com/office/drawing/2014/main" id="{C3785F53-E01F-5C4F-8E78-DF64FD7BA83E}"/>
              </a:ext>
            </a:extLst>
          </p:cNvPr>
          <p:cNvSpPr txBox="1"/>
          <p:nvPr/>
        </p:nvSpPr>
        <p:spPr>
          <a:xfrm>
            <a:off x="1324841" y="2387113"/>
            <a:ext cx="5840531" cy="4478149"/>
          </a:xfrm>
          <a:prstGeom prst="rect">
            <a:avLst/>
          </a:prstGeom>
          <a:noFill/>
        </p:spPr>
        <p:txBody>
          <a:bodyPr wrap="square" rtlCol="0">
            <a:spAutoFit/>
          </a:bodyPr>
          <a:lstStyle/>
          <a:p>
            <a:pPr algn="just" fontAlgn="base">
              <a:spcAft>
                <a:spcPts val="0"/>
              </a:spcAft>
            </a:pPr>
            <a:r>
              <a:rPr lang="es-CO" sz="1300" dirty="0">
                <a:solidFill>
                  <a:srgbClr val="2D2D2D"/>
                </a:solidFill>
                <a:latin typeface="Gotham Book" panose="02000604040000020004" pitchFamily="2" charset="0"/>
                <a:ea typeface="Times New Roman" panose="02020603050405020304" pitchFamily="18" charset="0"/>
              </a:rPr>
              <a:t>De la mano de los dos pilares estratégicos ya mencionados, resulta fundamental seguir trabajando por mejorar los canales de comunicación con el ciudadano y las entidades, fortaleciendo la transparencia y la rendición de cuentas; adoptar modelos de gestión y estructuras organizacionales optimizadas y adecuadas a las nuevas dinámicas de trabajo, gerencia y de buen servicio; ampliar la cobertura de la oferta y fomentar medidas que reduzcan el complejo problema de la congestión y mora judicial, de la mano de una estrategia de talento humano basada en la gestión del conocimiento, todo lo anterior bajo el marco de la política de calidad en la Rama Judicial.</a:t>
            </a:r>
          </a:p>
          <a:p>
            <a:pPr algn="just" fontAlgn="base">
              <a:spcAft>
                <a:spcPts val="0"/>
              </a:spcAft>
            </a:pPr>
            <a:endParaRPr lang="es-CO" sz="600" dirty="0">
              <a:solidFill>
                <a:srgbClr val="2D2D2D"/>
              </a:solidFill>
              <a:latin typeface="Gotham Book" panose="02000604040000020004" pitchFamily="2" charset="0"/>
              <a:ea typeface="Times New Roman" panose="02020603050405020304" pitchFamily="18" charset="0"/>
            </a:endParaRPr>
          </a:p>
          <a:p>
            <a:pPr algn="just" fontAlgn="base">
              <a:spcAft>
                <a:spcPts val="0"/>
              </a:spcAft>
            </a:pPr>
            <a:r>
              <a:rPr lang="es-CO" sz="1300" dirty="0">
                <a:solidFill>
                  <a:srgbClr val="2D2D2D"/>
                </a:solidFill>
                <a:latin typeface="Gotham Book" panose="02000604040000020004" pitchFamily="2" charset="0"/>
              </a:rPr>
              <a:t>La planificación estratégica de la Rama Judicial se articula con los lineamiento​s de las políticas públicas e inversión propuestos por el Gobierno Nacional, a través de su Plan Nacional de Desarrollo 2018-2022 “Pacto por Colombia. Pacto por la Equidad”, particularmente a través de del pacto por la legalidad y justicia transparente y el pacto por la transformación digital en Colombia. </a:t>
            </a:r>
          </a:p>
          <a:p>
            <a:pPr algn="just" fontAlgn="base">
              <a:spcAft>
                <a:spcPts val="0"/>
              </a:spcAft>
            </a:pPr>
            <a:endParaRPr lang="es-CO" sz="600" dirty="0">
              <a:solidFill>
                <a:srgbClr val="004960"/>
              </a:solidFill>
              <a:latin typeface="Gotham Medium"/>
              <a:ea typeface="Times New Roman" panose="02020603050405020304" pitchFamily="18" charset="0"/>
            </a:endParaRPr>
          </a:p>
          <a:p>
            <a:pPr algn="just" fontAlgn="base">
              <a:spcAft>
                <a:spcPts val="0"/>
              </a:spcAft>
            </a:pPr>
            <a:r>
              <a:rPr lang="es-CO" sz="1300" dirty="0">
                <a:solidFill>
                  <a:srgbClr val="2D2D2D"/>
                </a:solidFill>
                <a:latin typeface="Gotham Book" panose="02000604040000020004" pitchFamily="2" charset="0"/>
              </a:rPr>
              <a:t>La implementación de estas reformas debe conducir a que la Rama Judicial asuma un papel de liderazgo a nivel estatal en la resolución de los conflictos en nuestra sociedad y propiciar, junto con las otras Ramas del poder público, las condiciones adecuadas para la convivencia social y lograr mantener la concordia nacional, acorde con el mandato que se encuentra previsto en la Ley Estatutaria de Administración de Justicia.</a:t>
            </a:r>
          </a:p>
          <a:p>
            <a:pPr algn="just" fontAlgn="base">
              <a:spcAft>
                <a:spcPts val="0"/>
              </a:spcAft>
            </a:pPr>
            <a:endParaRPr lang="es-CO" sz="1300" dirty="0">
              <a:solidFill>
                <a:srgbClr val="2D2D2D"/>
              </a:solidFill>
              <a:latin typeface="Gotham Book" panose="02000604040000020004" pitchFamily="2" charset="0"/>
            </a:endParaRPr>
          </a:p>
        </p:txBody>
      </p:sp>
      <p:cxnSp>
        <p:nvCxnSpPr>
          <p:cNvPr id="62" name="Straight Connector 61">
            <a:extLst>
              <a:ext uri="{FF2B5EF4-FFF2-40B4-BE49-F238E27FC236}">
                <a16:creationId xmlns:a16="http://schemas.microsoft.com/office/drawing/2014/main" id="{FA7D9CF2-70A4-3B4B-A45C-C0AFD156AF48}"/>
              </a:ext>
            </a:extLst>
          </p:cNvPr>
          <p:cNvCxnSpPr>
            <a:cxnSpLocks/>
          </p:cNvCxnSpPr>
          <p:nvPr/>
        </p:nvCxnSpPr>
        <p:spPr>
          <a:xfrm>
            <a:off x="1095375" y="2768804"/>
            <a:ext cx="0" cy="569343"/>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15299EC-842D-E84E-8DC6-70B91EF6EFC6}"/>
              </a:ext>
            </a:extLst>
          </p:cNvPr>
          <p:cNvCxnSpPr>
            <a:cxnSpLocks/>
          </p:cNvCxnSpPr>
          <p:nvPr/>
        </p:nvCxnSpPr>
        <p:spPr>
          <a:xfrm>
            <a:off x="1324840" y="1778018"/>
            <a:ext cx="406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F665B-D37B-B642-AE3B-2E4BC72A3F2F}"/>
              </a:ext>
            </a:extLst>
          </p:cNvPr>
          <p:cNvCxnSpPr>
            <a:cxnSpLocks/>
          </p:cNvCxnSpPr>
          <p:nvPr/>
        </p:nvCxnSpPr>
        <p:spPr>
          <a:xfrm>
            <a:off x="1077943" y="4464000"/>
            <a:ext cx="0" cy="569343"/>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8669A4-E861-CD4A-8C80-5270051388DC}"/>
              </a:ext>
            </a:extLst>
          </p:cNvPr>
          <p:cNvCxnSpPr>
            <a:cxnSpLocks/>
          </p:cNvCxnSpPr>
          <p:nvPr/>
        </p:nvCxnSpPr>
        <p:spPr>
          <a:xfrm>
            <a:off x="1095375" y="5484715"/>
            <a:ext cx="0" cy="569343"/>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FF3D5C6-9077-364E-AA9C-177374995BD3}"/>
              </a:ext>
            </a:extLst>
          </p:cNvPr>
          <p:cNvSpPr txBox="1"/>
          <p:nvPr/>
        </p:nvSpPr>
        <p:spPr>
          <a:xfrm>
            <a:off x="579252" y="2184449"/>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
        <p:nvSpPr>
          <p:cNvPr id="20" name="Rectangle 19">
            <a:extLst>
              <a:ext uri="{FF2B5EF4-FFF2-40B4-BE49-F238E27FC236}">
                <a16:creationId xmlns:a16="http://schemas.microsoft.com/office/drawing/2014/main" id="{28739271-D2E7-AA46-88C4-28D2EBB40C91}"/>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1" name="Rectangle 20">
            <a:extLst>
              <a:ext uri="{FF2B5EF4-FFF2-40B4-BE49-F238E27FC236}">
                <a16:creationId xmlns:a16="http://schemas.microsoft.com/office/drawing/2014/main" id="{6A3F2287-34C9-214C-9F04-7C4682044BA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 name="TextBox 22">
            <a:extLst>
              <a:ext uri="{FF2B5EF4-FFF2-40B4-BE49-F238E27FC236}">
                <a16:creationId xmlns:a16="http://schemas.microsoft.com/office/drawing/2014/main" id="{86E7D582-F1BE-AD48-A729-3ABFEB61AC22}"/>
              </a:ext>
            </a:extLst>
          </p:cNvPr>
          <p:cNvSpPr txBox="1"/>
          <p:nvPr/>
        </p:nvSpPr>
        <p:spPr>
          <a:xfrm>
            <a:off x="200020" y="1151130"/>
            <a:ext cx="80983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01</a:t>
            </a:r>
          </a:p>
        </p:txBody>
      </p:sp>
    </p:spTree>
    <p:extLst>
      <p:ext uri="{BB962C8B-B14F-4D97-AF65-F5344CB8AC3E}">
        <p14:creationId xmlns:p14="http://schemas.microsoft.com/office/powerpoint/2010/main" val="963688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4B5972A7-EB0F-7B41-923A-E45E7C966A7A}"/>
              </a:ext>
            </a:extLst>
          </p:cNvPr>
          <p:cNvSpPr/>
          <p:nvPr/>
        </p:nvSpPr>
        <p:spPr>
          <a:xfrm>
            <a:off x="238359" y="4710950"/>
            <a:ext cx="5485687"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7" name="TextBox 66">
            <a:extLst>
              <a:ext uri="{FF2B5EF4-FFF2-40B4-BE49-F238E27FC236}">
                <a16:creationId xmlns:a16="http://schemas.microsoft.com/office/drawing/2014/main" id="{D71DFCA3-DB14-1048-A62B-D16675CDC3EF}"/>
              </a:ext>
            </a:extLst>
          </p:cNvPr>
          <p:cNvSpPr txBox="1"/>
          <p:nvPr/>
        </p:nvSpPr>
        <p:spPr>
          <a:xfrm>
            <a:off x="185537" y="4648645"/>
            <a:ext cx="5485687" cy="369332"/>
          </a:xfrm>
          <a:prstGeom prst="rect">
            <a:avLst/>
          </a:prstGeom>
          <a:noFill/>
        </p:spPr>
        <p:txBody>
          <a:bodyPr wrap="square" rtlCol="0">
            <a:spAutoFit/>
          </a:bodyPr>
          <a:lstStyle/>
          <a:p>
            <a:r>
              <a:rPr lang="es-ES_tradnl" b="1" dirty="0">
                <a:solidFill>
                  <a:schemeClr val="bg1"/>
                </a:solidFill>
                <a:latin typeface="Gotham Medium" panose="02000604030000020004" pitchFamily="2" charset="0"/>
              </a:rPr>
              <a:t>2.3. / PRINCIPIOS DE LA ADMINISTRACIÓN DE JUSTICIA</a:t>
            </a:r>
          </a:p>
        </p:txBody>
      </p:sp>
      <p:sp>
        <p:nvSpPr>
          <p:cNvPr id="53" name="Rectangle 52">
            <a:extLst>
              <a:ext uri="{FF2B5EF4-FFF2-40B4-BE49-F238E27FC236}">
                <a16:creationId xmlns:a16="http://schemas.microsoft.com/office/drawing/2014/main" id="{56D44F91-69E9-D24E-A89C-0E28516A6D80}"/>
              </a:ext>
            </a:extLst>
          </p:cNvPr>
          <p:cNvSpPr/>
          <p:nvPr/>
        </p:nvSpPr>
        <p:spPr>
          <a:xfrm>
            <a:off x="244710" y="3484010"/>
            <a:ext cx="1384219"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TextBox 54">
            <a:extLst>
              <a:ext uri="{FF2B5EF4-FFF2-40B4-BE49-F238E27FC236}">
                <a16:creationId xmlns:a16="http://schemas.microsoft.com/office/drawing/2014/main" id="{E345F954-2385-2048-B9F2-51E9C35586AE}"/>
              </a:ext>
            </a:extLst>
          </p:cNvPr>
          <p:cNvSpPr txBox="1"/>
          <p:nvPr/>
        </p:nvSpPr>
        <p:spPr>
          <a:xfrm>
            <a:off x="191887" y="3449841"/>
            <a:ext cx="1503999" cy="369332"/>
          </a:xfrm>
          <a:prstGeom prst="rect">
            <a:avLst/>
          </a:prstGeom>
          <a:noFill/>
        </p:spPr>
        <p:txBody>
          <a:bodyPr wrap="square" rtlCol="0">
            <a:spAutoFit/>
          </a:bodyPr>
          <a:lstStyle/>
          <a:p>
            <a:r>
              <a:rPr lang="es-ES_tradnl" b="1" dirty="0">
                <a:solidFill>
                  <a:schemeClr val="bg1"/>
                </a:solidFill>
                <a:latin typeface="Gotham Medium" panose="02000604030000020004" pitchFamily="2" charset="0"/>
              </a:rPr>
              <a:t>2.2. / VISIÓN</a:t>
            </a:r>
          </a:p>
        </p:txBody>
      </p:sp>
      <p:sp>
        <p:nvSpPr>
          <p:cNvPr id="56" name="TextBox 55">
            <a:extLst>
              <a:ext uri="{FF2B5EF4-FFF2-40B4-BE49-F238E27FC236}">
                <a16:creationId xmlns:a16="http://schemas.microsoft.com/office/drawing/2014/main" id="{5C479C1E-EEB7-3D46-BED3-DE0A1CAD8A52}"/>
              </a:ext>
            </a:extLst>
          </p:cNvPr>
          <p:cNvSpPr txBox="1"/>
          <p:nvPr/>
        </p:nvSpPr>
        <p:spPr>
          <a:xfrm>
            <a:off x="1332907" y="1430563"/>
            <a:ext cx="10022172" cy="523220"/>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PLATAFORMA ESTRATÉGICA</a:t>
            </a:r>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496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58" name="Rectangle 57">
            <a:extLst>
              <a:ext uri="{FF2B5EF4-FFF2-40B4-BE49-F238E27FC236}">
                <a16:creationId xmlns:a16="http://schemas.microsoft.com/office/drawing/2014/main" id="{4E9A00FC-CF20-9040-ADD8-53CE1E0AB2C3}"/>
              </a:ext>
            </a:extLst>
          </p:cNvPr>
          <p:cNvSpPr/>
          <p:nvPr/>
        </p:nvSpPr>
        <p:spPr>
          <a:xfrm>
            <a:off x="0" y="2193866"/>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1" y="2209050"/>
            <a:ext cx="1384218"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0" name="Picture 59">
            <a:extLst>
              <a:ext uri="{FF2B5EF4-FFF2-40B4-BE49-F238E27FC236}">
                <a16:creationId xmlns:a16="http://schemas.microsoft.com/office/drawing/2014/main" id="{303BD535-FDA7-AC4D-82C4-E85A25DC123B}"/>
              </a:ext>
            </a:extLst>
          </p:cNvPr>
          <p:cNvPicPr>
            <a:picLocks noChangeAspect="1"/>
          </p:cNvPicPr>
          <p:nvPr/>
        </p:nvPicPr>
        <p:blipFill rotWithShape="1">
          <a:blip r:embed="rId3"/>
          <a:srcRect/>
          <a:stretch/>
        </p:blipFill>
        <p:spPr>
          <a:xfrm>
            <a:off x="1579279" y="2661418"/>
            <a:ext cx="169433" cy="669448"/>
          </a:xfrm>
          <a:prstGeom prst="rect">
            <a:avLst/>
          </a:prstGeom>
        </p:spPr>
      </p:pic>
      <p:sp>
        <p:nvSpPr>
          <p:cNvPr id="61" name="TextBox 60">
            <a:extLst>
              <a:ext uri="{FF2B5EF4-FFF2-40B4-BE49-F238E27FC236}">
                <a16:creationId xmlns:a16="http://schemas.microsoft.com/office/drawing/2014/main" id="{58C20ECE-5A79-434F-8546-A88AB2674772}"/>
              </a:ext>
            </a:extLst>
          </p:cNvPr>
          <p:cNvSpPr txBox="1"/>
          <p:nvPr/>
        </p:nvSpPr>
        <p:spPr>
          <a:xfrm>
            <a:off x="191887" y="2146745"/>
            <a:ext cx="1550475" cy="369332"/>
          </a:xfrm>
          <a:prstGeom prst="rect">
            <a:avLst/>
          </a:prstGeom>
          <a:noFill/>
        </p:spPr>
        <p:txBody>
          <a:bodyPr wrap="square" rtlCol="0">
            <a:spAutoFit/>
          </a:bodyPr>
          <a:lstStyle/>
          <a:p>
            <a:r>
              <a:rPr lang="es-ES_tradnl" b="1" dirty="0">
                <a:solidFill>
                  <a:schemeClr val="bg1"/>
                </a:solidFill>
                <a:latin typeface="Gotham Medium" panose="02000604030000020004" pitchFamily="2" charset="0"/>
              </a:rPr>
              <a:t>2.1. / MISIÓN</a:t>
            </a:r>
          </a:p>
        </p:txBody>
      </p:sp>
      <p:sp>
        <p:nvSpPr>
          <p:cNvPr id="155" name="Rectangle 154">
            <a:extLst>
              <a:ext uri="{FF2B5EF4-FFF2-40B4-BE49-F238E27FC236}">
                <a16:creationId xmlns:a16="http://schemas.microsoft.com/office/drawing/2014/main" id="{E50FA9D4-12B9-4048-BB40-307AE890F0BF}"/>
              </a:ext>
            </a:extLst>
          </p:cNvPr>
          <p:cNvSpPr/>
          <p:nvPr/>
        </p:nvSpPr>
        <p:spPr>
          <a:xfrm>
            <a:off x="1238378" y="2488201"/>
            <a:ext cx="4719636" cy="1246495"/>
          </a:xfrm>
          <a:prstGeom prst="rect">
            <a:avLst/>
          </a:prstGeom>
        </p:spPr>
        <p:txBody>
          <a:bodyPr wrap="square">
            <a:spAutoFit/>
          </a:bodyPr>
          <a:lstStyle/>
          <a:p>
            <a:pPr algn="just"/>
            <a:r>
              <a:rPr lang="es-CO" sz="1500" dirty="0">
                <a:latin typeface="Gotham Medium" panose="02000604030000020004" pitchFamily="2" charset="0"/>
              </a:rPr>
              <a:t>Hacemos efectivos los derechos de los ciudadanos a través de la administración de justicia independiente y transparente, para garantizar la convivencia social y pacífica.</a:t>
            </a:r>
          </a:p>
          <a:p>
            <a:pPr algn="just"/>
            <a:endParaRPr lang="es-CO" sz="1500" dirty="0">
              <a:latin typeface="Gotham Medium" panose="02000604030000020004" pitchFamily="2" charset="0"/>
            </a:endParaRPr>
          </a:p>
        </p:txBody>
      </p:sp>
      <p:sp>
        <p:nvSpPr>
          <p:cNvPr id="156" name="Rectangle 155">
            <a:extLst>
              <a:ext uri="{FF2B5EF4-FFF2-40B4-BE49-F238E27FC236}">
                <a16:creationId xmlns:a16="http://schemas.microsoft.com/office/drawing/2014/main" id="{7CFE619B-5ED8-604E-B1AE-53990EE77E7C}"/>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7" name="Rectangle 156">
            <a:extLst>
              <a:ext uri="{FF2B5EF4-FFF2-40B4-BE49-F238E27FC236}">
                <a16:creationId xmlns:a16="http://schemas.microsoft.com/office/drawing/2014/main" id="{09FF5893-E7AB-3943-A593-CC89ACCD5DC7}"/>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8" name="Rectangle 157">
            <a:extLst>
              <a:ext uri="{FF2B5EF4-FFF2-40B4-BE49-F238E27FC236}">
                <a16:creationId xmlns:a16="http://schemas.microsoft.com/office/drawing/2014/main" id="{2B2EE90F-FC9E-D14C-82BD-5B552B66DF4E}"/>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9" name="Rectangle 158">
            <a:extLst>
              <a:ext uri="{FF2B5EF4-FFF2-40B4-BE49-F238E27FC236}">
                <a16:creationId xmlns:a16="http://schemas.microsoft.com/office/drawing/2014/main" id="{1C311B5B-76AC-9547-82D4-61CD96DBD3D7}"/>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61" name="TextBox 160">
            <a:extLst>
              <a:ext uri="{FF2B5EF4-FFF2-40B4-BE49-F238E27FC236}">
                <a16:creationId xmlns:a16="http://schemas.microsoft.com/office/drawing/2014/main" id="{26487B7C-F871-B64A-865B-A598582BE67E}"/>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pic>
        <p:nvPicPr>
          <p:cNvPr id="11" name="Picture 10" descr="Diagram&#10;&#10;Description automatically generated">
            <a:extLst>
              <a:ext uri="{FF2B5EF4-FFF2-40B4-BE49-F238E27FC236}">
                <a16:creationId xmlns:a16="http://schemas.microsoft.com/office/drawing/2014/main" id="{DEA884FC-6B52-5644-929D-C90CAA8C4B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1447" y="1692172"/>
            <a:ext cx="5283632" cy="4847869"/>
          </a:xfrm>
          <a:prstGeom prst="rect">
            <a:avLst/>
          </a:prstGeom>
        </p:spPr>
      </p:pic>
      <p:cxnSp>
        <p:nvCxnSpPr>
          <p:cNvPr id="50" name="Straight Connector 49">
            <a:extLst>
              <a:ext uri="{FF2B5EF4-FFF2-40B4-BE49-F238E27FC236}">
                <a16:creationId xmlns:a16="http://schemas.microsoft.com/office/drawing/2014/main" id="{DDC50263-C7AD-0041-8F03-7D004EACC1E2}"/>
              </a:ext>
            </a:extLst>
          </p:cNvPr>
          <p:cNvCxnSpPr>
            <a:cxnSpLocks/>
          </p:cNvCxnSpPr>
          <p:nvPr/>
        </p:nvCxnSpPr>
        <p:spPr>
          <a:xfrm>
            <a:off x="1095375" y="2600745"/>
            <a:ext cx="0" cy="288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7634B875-9702-524E-85DF-B947B15F4B4D}"/>
              </a:ext>
            </a:extLst>
          </p:cNvPr>
          <p:cNvSpPr/>
          <p:nvPr/>
        </p:nvSpPr>
        <p:spPr>
          <a:xfrm>
            <a:off x="0" y="3482898"/>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54" name="Picture 53">
            <a:extLst>
              <a:ext uri="{FF2B5EF4-FFF2-40B4-BE49-F238E27FC236}">
                <a16:creationId xmlns:a16="http://schemas.microsoft.com/office/drawing/2014/main" id="{0D624AC5-6AFE-334B-95A1-0F7A36E4109A}"/>
              </a:ext>
            </a:extLst>
          </p:cNvPr>
          <p:cNvPicPr>
            <a:picLocks noChangeAspect="1"/>
          </p:cNvPicPr>
          <p:nvPr/>
        </p:nvPicPr>
        <p:blipFill rotWithShape="1">
          <a:blip r:embed="rId3"/>
          <a:srcRect/>
          <a:stretch/>
        </p:blipFill>
        <p:spPr>
          <a:xfrm>
            <a:off x="1579279" y="3985018"/>
            <a:ext cx="169433" cy="669448"/>
          </a:xfrm>
          <a:prstGeom prst="rect">
            <a:avLst/>
          </a:prstGeom>
        </p:spPr>
      </p:pic>
      <p:sp>
        <p:nvSpPr>
          <p:cNvPr id="62" name="Rectangle 61">
            <a:extLst>
              <a:ext uri="{FF2B5EF4-FFF2-40B4-BE49-F238E27FC236}">
                <a16:creationId xmlns:a16="http://schemas.microsoft.com/office/drawing/2014/main" id="{561B3FF6-D38F-6E46-AA34-3E8B86113156}"/>
              </a:ext>
            </a:extLst>
          </p:cNvPr>
          <p:cNvSpPr/>
          <p:nvPr/>
        </p:nvSpPr>
        <p:spPr>
          <a:xfrm>
            <a:off x="1238379" y="3845598"/>
            <a:ext cx="4394536" cy="784830"/>
          </a:xfrm>
          <a:prstGeom prst="rect">
            <a:avLst/>
          </a:prstGeom>
        </p:spPr>
        <p:txBody>
          <a:bodyPr wrap="square">
            <a:spAutoFit/>
          </a:bodyPr>
          <a:lstStyle/>
          <a:p>
            <a:pPr algn="just"/>
            <a:r>
              <a:rPr lang="es-CO" sz="1500" dirty="0">
                <a:latin typeface="Gotham Medium" panose="02000604030000020004" pitchFamily="2" charset="0"/>
              </a:rPr>
              <a:t>En el año 2022 seremos reconocidos por nuestra transparencia, modernidad, cultura de servicio y efectividad en la administración de justicia</a:t>
            </a:r>
          </a:p>
        </p:txBody>
      </p:sp>
      <p:sp>
        <p:nvSpPr>
          <p:cNvPr id="64" name="Rectangle 63">
            <a:extLst>
              <a:ext uri="{FF2B5EF4-FFF2-40B4-BE49-F238E27FC236}">
                <a16:creationId xmlns:a16="http://schemas.microsoft.com/office/drawing/2014/main" id="{4F93140F-1DFB-ED42-B802-1B2BD17FD716}"/>
              </a:ext>
            </a:extLst>
          </p:cNvPr>
          <p:cNvSpPr/>
          <p:nvPr/>
        </p:nvSpPr>
        <p:spPr>
          <a:xfrm>
            <a:off x="0" y="4709837"/>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6" name="Picture 65">
            <a:extLst>
              <a:ext uri="{FF2B5EF4-FFF2-40B4-BE49-F238E27FC236}">
                <a16:creationId xmlns:a16="http://schemas.microsoft.com/office/drawing/2014/main" id="{EBD82F60-65DB-E145-BB2F-0B2F31B264C3}"/>
              </a:ext>
            </a:extLst>
          </p:cNvPr>
          <p:cNvPicPr>
            <a:picLocks noChangeAspect="1"/>
          </p:cNvPicPr>
          <p:nvPr/>
        </p:nvPicPr>
        <p:blipFill rotWithShape="1">
          <a:blip r:embed="rId3"/>
          <a:srcRect/>
          <a:stretch/>
        </p:blipFill>
        <p:spPr>
          <a:xfrm>
            <a:off x="1572929" y="5211958"/>
            <a:ext cx="169433" cy="669448"/>
          </a:xfrm>
          <a:prstGeom prst="rect">
            <a:avLst/>
          </a:prstGeom>
        </p:spPr>
      </p:pic>
      <p:sp>
        <p:nvSpPr>
          <p:cNvPr id="68" name="Rectangle 67">
            <a:extLst>
              <a:ext uri="{FF2B5EF4-FFF2-40B4-BE49-F238E27FC236}">
                <a16:creationId xmlns:a16="http://schemas.microsoft.com/office/drawing/2014/main" id="{675CFBE2-9AFA-7D45-AD3F-C205B8D7EC07}"/>
              </a:ext>
            </a:extLst>
          </p:cNvPr>
          <p:cNvSpPr/>
          <p:nvPr/>
        </p:nvSpPr>
        <p:spPr>
          <a:xfrm>
            <a:off x="1246097" y="5073200"/>
            <a:ext cx="4394544" cy="1246495"/>
          </a:xfrm>
          <a:prstGeom prst="rect">
            <a:avLst/>
          </a:prstGeom>
        </p:spPr>
        <p:txBody>
          <a:bodyPr wrap="square">
            <a:spAutoFit/>
          </a:bodyPr>
          <a:lstStyle/>
          <a:p>
            <a:pPr algn="just"/>
            <a:r>
              <a:rPr lang="es-CO" sz="1500" dirty="0">
                <a:latin typeface="Gotham Medium" panose="02000604030000020004" pitchFamily="2" charset="0"/>
              </a:rPr>
              <a:t>El Título Primero de la Ley 270 de 1996 enuncia los principios generales que rigen la administración de justicia y son los que orientan las actuaciones de todas las personas que integran la Rama Judicial, estos son los siguientes:</a:t>
            </a:r>
          </a:p>
        </p:txBody>
      </p:sp>
      <p:cxnSp>
        <p:nvCxnSpPr>
          <p:cNvPr id="69" name="Straight Connector 68">
            <a:extLst>
              <a:ext uri="{FF2B5EF4-FFF2-40B4-BE49-F238E27FC236}">
                <a16:creationId xmlns:a16="http://schemas.microsoft.com/office/drawing/2014/main" id="{EEE13A4C-849D-C047-97B8-DBA4CA498CFD}"/>
              </a:ext>
            </a:extLst>
          </p:cNvPr>
          <p:cNvCxnSpPr>
            <a:cxnSpLocks/>
          </p:cNvCxnSpPr>
          <p:nvPr/>
        </p:nvCxnSpPr>
        <p:spPr>
          <a:xfrm>
            <a:off x="1094400" y="5213875"/>
            <a:ext cx="0" cy="288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66A6468-1747-8345-A490-AF965AC53935}"/>
              </a:ext>
            </a:extLst>
          </p:cNvPr>
          <p:cNvCxnSpPr>
            <a:cxnSpLocks/>
          </p:cNvCxnSpPr>
          <p:nvPr/>
        </p:nvCxnSpPr>
        <p:spPr>
          <a:xfrm>
            <a:off x="1095375" y="3986275"/>
            <a:ext cx="0" cy="288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71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5C479C1E-EEB7-3D46-BED3-DE0A1CAD8A52}"/>
              </a:ext>
            </a:extLst>
          </p:cNvPr>
          <p:cNvSpPr txBox="1"/>
          <p:nvPr/>
        </p:nvSpPr>
        <p:spPr>
          <a:xfrm>
            <a:off x="1332907" y="1430563"/>
            <a:ext cx="10022172" cy="523220"/>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PLATAFORMA ESTRATÉGICA</a:t>
            </a:r>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496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58" name="Rectangle 57">
            <a:extLst>
              <a:ext uri="{FF2B5EF4-FFF2-40B4-BE49-F238E27FC236}">
                <a16:creationId xmlns:a16="http://schemas.microsoft.com/office/drawing/2014/main" id="{4E9A00FC-CF20-9040-ADD8-53CE1E0AB2C3}"/>
              </a:ext>
            </a:extLst>
          </p:cNvPr>
          <p:cNvSpPr/>
          <p:nvPr/>
        </p:nvSpPr>
        <p:spPr>
          <a:xfrm>
            <a:off x="0" y="251742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1" y="2518537"/>
            <a:ext cx="5987277"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0" name="Picture 59">
            <a:extLst>
              <a:ext uri="{FF2B5EF4-FFF2-40B4-BE49-F238E27FC236}">
                <a16:creationId xmlns:a16="http://schemas.microsoft.com/office/drawing/2014/main" id="{303BD535-FDA7-AC4D-82C4-E85A25DC123B}"/>
              </a:ext>
            </a:extLst>
          </p:cNvPr>
          <p:cNvPicPr>
            <a:picLocks noChangeAspect="1"/>
          </p:cNvPicPr>
          <p:nvPr/>
        </p:nvPicPr>
        <p:blipFill rotWithShape="1">
          <a:blip r:embed="rId3"/>
          <a:srcRect/>
          <a:stretch/>
        </p:blipFill>
        <p:spPr>
          <a:xfrm>
            <a:off x="1579279" y="3224129"/>
            <a:ext cx="169433" cy="669448"/>
          </a:xfrm>
          <a:prstGeom prst="rect">
            <a:avLst/>
          </a:prstGeom>
        </p:spPr>
      </p:pic>
      <p:sp>
        <p:nvSpPr>
          <p:cNvPr id="61" name="TextBox 60">
            <a:extLst>
              <a:ext uri="{FF2B5EF4-FFF2-40B4-BE49-F238E27FC236}">
                <a16:creationId xmlns:a16="http://schemas.microsoft.com/office/drawing/2014/main" id="{58C20ECE-5A79-434F-8546-A88AB2674772}"/>
              </a:ext>
            </a:extLst>
          </p:cNvPr>
          <p:cNvSpPr txBox="1"/>
          <p:nvPr/>
        </p:nvSpPr>
        <p:spPr>
          <a:xfrm>
            <a:off x="220023" y="2428098"/>
            <a:ext cx="6197714" cy="615553"/>
          </a:xfrm>
          <a:prstGeom prst="rect">
            <a:avLst/>
          </a:prstGeom>
          <a:noFill/>
        </p:spPr>
        <p:txBody>
          <a:bodyPr wrap="square" rtlCol="0">
            <a:spAutoFit/>
          </a:bodyPr>
          <a:lstStyle/>
          <a:p>
            <a:r>
              <a:rPr lang="es-ES_tradnl" sz="2000" b="1" dirty="0">
                <a:solidFill>
                  <a:schemeClr val="bg1"/>
                </a:solidFill>
                <a:latin typeface="Gotham Medium" panose="02000604030000020004" pitchFamily="2" charset="0"/>
              </a:rPr>
              <a:t>2.3. / PRINCIPIOS DE LA ADMINISTRACIÓN DE JUSTICIA</a:t>
            </a:r>
          </a:p>
          <a:p>
            <a:endParaRPr lang="es-ES_tradnl" sz="1400" b="1" dirty="0">
              <a:solidFill>
                <a:schemeClr val="bg1"/>
              </a:solidFill>
              <a:latin typeface="Gotham Medium" panose="02000604030000020004" pitchFamily="2" charset="0"/>
            </a:endParaRPr>
          </a:p>
        </p:txBody>
      </p:sp>
      <p:sp>
        <p:nvSpPr>
          <p:cNvPr id="156" name="Rectangle 155">
            <a:extLst>
              <a:ext uri="{FF2B5EF4-FFF2-40B4-BE49-F238E27FC236}">
                <a16:creationId xmlns:a16="http://schemas.microsoft.com/office/drawing/2014/main" id="{7CFE619B-5ED8-604E-B1AE-53990EE77E7C}"/>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7" name="Rectangle 156">
            <a:extLst>
              <a:ext uri="{FF2B5EF4-FFF2-40B4-BE49-F238E27FC236}">
                <a16:creationId xmlns:a16="http://schemas.microsoft.com/office/drawing/2014/main" id="{09FF5893-E7AB-3943-A593-CC89ACCD5DC7}"/>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aphicFrame>
        <p:nvGraphicFramePr>
          <p:cNvPr id="29" name="Table 21">
            <a:extLst>
              <a:ext uri="{FF2B5EF4-FFF2-40B4-BE49-F238E27FC236}">
                <a16:creationId xmlns:a16="http://schemas.microsoft.com/office/drawing/2014/main" id="{02FC5454-D8C7-5A49-BE75-55A9B44C52EE}"/>
              </a:ext>
            </a:extLst>
          </p:cNvPr>
          <p:cNvGraphicFramePr>
            <a:graphicFrameLocks noGrp="1"/>
          </p:cNvGraphicFramePr>
          <p:nvPr>
            <p:extLst>
              <p:ext uri="{D42A27DB-BD31-4B8C-83A1-F6EECF244321}">
                <p14:modId xmlns:p14="http://schemas.microsoft.com/office/powerpoint/2010/main" val="674160126"/>
              </p:ext>
            </p:extLst>
          </p:nvPr>
        </p:nvGraphicFramePr>
        <p:xfrm>
          <a:off x="569147" y="3185840"/>
          <a:ext cx="10800000" cy="3375932"/>
        </p:xfrm>
        <a:graphic>
          <a:graphicData uri="http://schemas.openxmlformats.org/drawingml/2006/table">
            <a:tbl>
              <a:tblPr firstRow="1" bandRow="1">
                <a:tableStyleId>{5C22544A-7EE6-4342-B048-85BDC9FD1C3A}</a:tableStyleId>
              </a:tblPr>
              <a:tblGrid>
                <a:gridCol w="1646025">
                  <a:extLst>
                    <a:ext uri="{9D8B030D-6E8A-4147-A177-3AD203B41FA5}">
                      <a16:colId xmlns:a16="http://schemas.microsoft.com/office/drawing/2014/main" val="258485860"/>
                    </a:ext>
                  </a:extLst>
                </a:gridCol>
                <a:gridCol w="9153975">
                  <a:extLst>
                    <a:ext uri="{9D8B030D-6E8A-4147-A177-3AD203B41FA5}">
                      <a16:colId xmlns:a16="http://schemas.microsoft.com/office/drawing/2014/main" val="34344762"/>
                    </a:ext>
                  </a:extLst>
                </a:gridCol>
              </a:tblGrid>
              <a:tr h="304788">
                <a:tc>
                  <a:txBody>
                    <a:bodyPr/>
                    <a:lstStyle/>
                    <a:p>
                      <a:pPr algn="ctr"/>
                      <a:r>
                        <a:rPr lang="es-ES_tradnl" sz="2000" b="1" dirty="0">
                          <a:solidFill>
                            <a:srgbClr val="003D58"/>
                          </a:solidFill>
                          <a:latin typeface="Gotham Medium" panose="02000604030000020004" pitchFamily="2" charset="0"/>
                        </a:rPr>
                        <a:t>Principio</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algn="ctr" defTabSz="914400" rtl="0" eaLnBrk="1" latinLnBrk="0" hangingPunct="1"/>
                      <a:r>
                        <a:rPr lang="es-ES_tradnl" sz="2000" b="1" kern="1200" dirty="0">
                          <a:solidFill>
                            <a:srgbClr val="003D58"/>
                          </a:solidFill>
                          <a:latin typeface="Gotham Medium" panose="02000604030000020004" pitchFamily="2" charset="0"/>
                          <a:ea typeface="+mn-ea"/>
                          <a:cs typeface="+mn-cs"/>
                        </a:rPr>
                        <a:t>Definición</a:t>
                      </a:r>
                    </a:p>
                  </a:txBody>
                  <a:tcPr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195539906"/>
                  </a:ext>
                </a:extLst>
              </a:tr>
              <a:tr h="886526">
                <a:tc>
                  <a:txBody>
                    <a:bodyPr/>
                    <a:lstStyle/>
                    <a:p>
                      <a:pPr algn="ctr"/>
                      <a:r>
                        <a:rPr lang="es-ES_tradnl" sz="1600" dirty="0">
                          <a:solidFill>
                            <a:srgbClr val="00AEEF"/>
                          </a:solidFill>
                          <a:latin typeface="Gotham Medium" panose="02000604030000020004" pitchFamily="2" charset="0"/>
                        </a:rPr>
                        <a:t>Administración de Justicia</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algn="just">
                        <a:spcAft>
                          <a:spcPts val="0"/>
                        </a:spcAft>
                      </a:pPr>
                      <a:r>
                        <a:rPr lang="es-ES_tradnl" sz="1500" dirty="0">
                          <a:solidFill>
                            <a:srgbClr val="6D6E71"/>
                          </a:solidFill>
                          <a:latin typeface="Gotham Medium" panose="02000604030000020004" pitchFamily="2" charset="0"/>
                        </a:rPr>
                        <a:t>“La administración de justicia es la parte de la función pública que cumple el Estado encargada por la Constitución Política y la ley de hacer efectivos los derechos, obligaciones, garantías y libertades consagrados en ellas, con el fin de realizar la convivencia social y lograr y mantener la concordia nacional.”</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734700207"/>
                  </a:ext>
                </a:extLst>
              </a:tr>
              <a:tr h="718892">
                <a:tc>
                  <a:txBody>
                    <a:bodyPr/>
                    <a:lstStyle/>
                    <a:p>
                      <a:pPr marL="0" algn="ctr" defTabSz="914400" rtl="0" eaLnBrk="1" latinLnBrk="0" hangingPunct="1"/>
                      <a:r>
                        <a:rPr lang="es-ES_tradnl" sz="1600" kern="1200" dirty="0">
                          <a:solidFill>
                            <a:srgbClr val="00AEEF"/>
                          </a:solidFill>
                          <a:latin typeface="Gotham Medium" panose="02000604030000020004" pitchFamily="2" charset="0"/>
                          <a:ea typeface="+mn-ea"/>
                          <a:cs typeface="+mn-cs"/>
                        </a:rPr>
                        <a:t>Acceso a la Justicia</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500" kern="1200" dirty="0">
                          <a:solidFill>
                            <a:srgbClr val="6D6E71"/>
                          </a:solidFill>
                          <a:latin typeface="Gotham Medium" panose="02000604030000020004" pitchFamily="2" charset="0"/>
                          <a:ea typeface="+mn-ea"/>
                          <a:cs typeface="+mn-cs"/>
                        </a:rPr>
                        <a:t>“El Estado garantiza el acceso de todos los asociados a la administración de justicia. Será de su cargo el amparo de pobreza y el servicio de defensoría pública. En cada municipio habrá como mínimo un defensor público.”</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3814214244"/>
                  </a:ext>
                </a:extLst>
              </a:tr>
              <a:tr h="12217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600" kern="1200" dirty="0">
                          <a:solidFill>
                            <a:srgbClr val="00AEEF"/>
                          </a:solidFill>
                          <a:latin typeface="Gotham Medium" panose="02000604030000020004" pitchFamily="2" charset="0"/>
                          <a:ea typeface="+mn-ea"/>
                          <a:cs typeface="+mn-cs"/>
                        </a:rPr>
                        <a:t>Derecho de Defensa</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500" kern="1200" dirty="0">
                          <a:solidFill>
                            <a:srgbClr val="6D6E71"/>
                          </a:solidFill>
                          <a:latin typeface="Gotham Medium" panose="02000604030000020004" pitchFamily="2" charset="0"/>
                          <a:ea typeface="+mn-ea"/>
                          <a:cs typeface="+mn-cs"/>
                        </a:rPr>
                        <a:t>“En toda clase de actuaciones judiciales y administrativas se garantiza, sin excepción alguna, el derecho de defensa, de acuerdo con la Constitución Política, los tratados internacionales vigentes ratificados por Colombia y la ley. Los estudiantes de derecho pertenecientes a los consultorios jurídicos de las universidades debidamente reconocidas por el Estado podrán ejercer la defensa técnica con las limitaciones que señale la ley, siempre y cuando la universidad certifique que son idóneos para ejercerla.”</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639967562"/>
                  </a:ext>
                </a:extLst>
              </a:tr>
            </a:tbl>
          </a:graphicData>
        </a:graphic>
      </p:graphicFrame>
      <p:sp>
        <p:nvSpPr>
          <p:cNvPr id="32" name="TextBox 31">
            <a:extLst>
              <a:ext uri="{FF2B5EF4-FFF2-40B4-BE49-F238E27FC236}">
                <a16:creationId xmlns:a16="http://schemas.microsoft.com/office/drawing/2014/main" id="{332D9D27-EA1B-804F-9FEE-51B8A78E368B}"/>
              </a:ext>
            </a:extLst>
          </p:cNvPr>
          <p:cNvSpPr txBox="1"/>
          <p:nvPr/>
        </p:nvSpPr>
        <p:spPr>
          <a:xfrm>
            <a:off x="517432" y="2792386"/>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
        <p:nvSpPr>
          <p:cNvPr id="33" name="Rectangle 32">
            <a:extLst>
              <a:ext uri="{FF2B5EF4-FFF2-40B4-BE49-F238E27FC236}">
                <a16:creationId xmlns:a16="http://schemas.microsoft.com/office/drawing/2014/main" id="{ADE098D0-0427-AB48-83F3-0D73D21F9CDD}"/>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4" name="Rectangle 33">
            <a:extLst>
              <a:ext uri="{FF2B5EF4-FFF2-40B4-BE49-F238E27FC236}">
                <a16:creationId xmlns:a16="http://schemas.microsoft.com/office/drawing/2014/main" id="{AA5FE945-1EFE-EB46-B585-DC4D9A8BC94E}"/>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2432C437-E7E3-1249-838B-F9A39B1CF8A8}"/>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spTree>
    <p:extLst>
      <p:ext uri="{BB962C8B-B14F-4D97-AF65-F5344CB8AC3E}">
        <p14:creationId xmlns:p14="http://schemas.microsoft.com/office/powerpoint/2010/main" val="1660984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5C479C1E-EEB7-3D46-BED3-DE0A1CAD8A52}"/>
              </a:ext>
            </a:extLst>
          </p:cNvPr>
          <p:cNvSpPr txBox="1"/>
          <p:nvPr/>
        </p:nvSpPr>
        <p:spPr>
          <a:xfrm>
            <a:off x="1332907" y="1430563"/>
            <a:ext cx="10022172" cy="523220"/>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PLATAFORMA ESTRATÉGICA</a:t>
            </a:r>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496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58" name="Rectangle 57">
            <a:extLst>
              <a:ext uri="{FF2B5EF4-FFF2-40B4-BE49-F238E27FC236}">
                <a16:creationId xmlns:a16="http://schemas.microsoft.com/office/drawing/2014/main" id="{4E9A00FC-CF20-9040-ADD8-53CE1E0AB2C3}"/>
              </a:ext>
            </a:extLst>
          </p:cNvPr>
          <p:cNvSpPr/>
          <p:nvPr/>
        </p:nvSpPr>
        <p:spPr>
          <a:xfrm>
            <a:off x="0" y="241894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1" y="2420065"/>
            <a:ext cx="6535917" cy="312046"/>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pic>
        <p:nvPicPr>
          <p:cNvPr id="60" name="Picture 59">
            <a:extLst>
              <a:ext uri="{FF2B5EF4-FFF2-40B4-BE49-F238E27FC236}">
                <a16:creationId xmlns:a16="http://schemas.microsoft.com/office/drawing/2014/main" id="{303BD535-FDA7-AC4D-82C4-E85A25DC123B}"/>
              </a:ext>
            </a:extLst>
          </p:cNvPr>
          <p:cNvPicPr>
            <a:picLocks noChangeAspect="1"/>
          </p:cNvPicPr>
          <p:nvPr/>
        </p:nvPicPr>
        <p:blipFill rotWithShape="1">
          <a:blip r:embed="rId4"/>
          <a:srcRect/>
          <a:stretch/>
        </p:blipFill>
        <p:spPr>
          <a:xfrm>
            <a:off x="1579279" y="3224129"/>
            <a:ext cx="169433" cy="669448"/>
          </a:xfrm>
          <a:prstGeom prst="rect">
            <a:avLst/>
          </a:prstGeom>
        </p:spPr>
      </p:pic>
      <p:sp>
        <p:nvSpPr>
          <p:cNvPr id="61" name="TextBox 60">
            <a:extLst>
              <a:ext uri="{FF2B5EF4-FFF2-40B4-BE49-F238E27FC236}">
                <a16:creationId xmlns:a16="http://schemas.microsoft.com/office/drawing/2014/main" id="{58C20ECE-5A79-434F-8546-A88AB2674772}"/>
              </a:ext>
            </a:extLst>
          </p:cNvPr>
          <p:cNvSpPr txBox="1"/>
          <p:nvPr/>
        </p:nvSpPr>
        <p:spPr>
          <a:xfrm>
            <a:off x="191887" y="2371828"/>
            <a:ext cx="6588741" cy="707886"/>
          </a:xfrm>
          <a:prstGeom prst="rect">
            <a:avLst/>
          </a:prstGeom>
          <a:noFill/>
        </p:spPr>
        <p:txBody>
          <a:bodyPr wrap="square" rtlCol="0">
            <a:spAutoFit/>
          </a:bodyPr>
          <a:lstStyle/>
          <a:p>
            <a:r>
              <a:rPr lang="es-ES_tradnl" sz="2000" b="1" dirty="0">
                <a:solidFill>
                  <a:schemeClr val="bg1"/>
                </a:solidFill>
                <a:latin typeface="Gotham Medium" panose="02000604030000020004" pitchFamily="2" charset="0"/>
              </a:rPr>
              <a:t>2.3. / PRINCIPIOS DE LA ADMINISTRACIÓN DE JUSTICIA</a:t>
            </a:r>
          </a:p>
          <a:p>
            <a:endParaRPr lang="es-ES_tradnl" sz="2000" b="1" dirty="0">
              <a:solidFill>
                <a:schemeClr val="bg1"/>
              </a:solidFill>
              <a:latin typeface="Gotham Medium" panose="02000604030000020004" pitchFamily="2" charset="0"/>
            </a:endParaRPr>
          </a:p>
        </p:txBody>
      </p:sp>
      <p:sp>
        <p:nvSpPr>
          <p:cNvPr id="156" name="Rectangle 155">
            <a:extLst>
              <a:ext uri="{FF2B5EF4-FFF2-40B4-BE49-F238E27FC236}">
                <a16:creationId xmlns:a16="http://schemas.microsoft.com/office/drawing/2014/main" id="{7CFE619B-5ED8-604E-B1AE-53990EE77E7C}"/>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7" name="Rectangle 156">
            <a:extLst>
              <a:ext uri="{FF2B5EF4-FFF2-40B4-BE49-F238E27FC236}">
                <a16:creationId xmlns:a16="http://schemas.microsoft.com/office/drawing/2014/main" id="{09FF5893-E7AB-3943-A593-CC89ACCD5DC7}"/>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aphicFrame>
        <p:nvGraphicFramePr>
          <p:cNvPr id="29" name="Table 21">
            <a:extLst>
              <a:ext uri="{FF2B5EF4-FFF2-40B4-BE49-F238E27FC236}">
                <a16:creationId xmlns:a16="http://schemas.microsoft.com/office/drawing/2014/main" id="{02FC5454-D8C7-5A49-BE75-55A9B44C52EE}"/>
              </a:ext>
            </a:extLst>
          </p:cNvPr>
          <p:cNvGraphicFramePr>
            <a:graphicFrameLocks noGrp="1"/>
          </p:cNvGraphicFramePr>
          <p:nvPr>
            <p:extLst>
              <p:ext uri="{D42A27DB-BD31-4B8C-83A1-F6EECF244321}">
                <p14:modId xmlns:p14="http://schemas.microsoft.com/office/powerpoint/2010/main" val="2382682711"/>
              </p:ext>
            </p:extLst>
          </p:nvPr>
        </p:nvGraphicFramePr>
        <p:xfrm>
          <a:off x="555079" y="3171772"/>
          <a:ext cx="10800000" cy="3543664"/>
        </p:xfrm>
        <a:graphic>
          <a:graphicData uri="http://schemas.openxmlformats.org/drawingml/2006/table">
            <a:tbl>
              <a:tblPr firstRow="1" bandRow="1">
                <a:tableStyleId>{5C22544A-7EE6-4342-B048-85BDC9FD1C3A}</a:tableStyleId>
              </a:tblPr>
              <a:tblGrid>
                <a:gridCol w="1646025">
                  <a:extLst>
                    <a:ext uri="{9D8B030D-6E8A-4147-A177-3AD203B41FA5}">
                      <a16:colId xmlns:a16="http://schemas.microsoft.com/office/drawing/2014/main" val="258485860"/>
                    </a:ext>
                  </a:extLst>
                </a:gridCol>
                <a:gridCol w="9153975">
                  <a:extLst>
                    <a:ext uri="{9D8B030D-6E8A-4147-A177-3AD203B41FA5}">
                      <a16:colId xmlns:a16="http://schemas.microsoft.com/office/drawing/2014/main" val="34344762"/>
                    </a:ext>
                  </a:extLst>
                </a:gridCol>
              </a:tblGrid>
              <a:tr h="341852">
                <a:tc>
                  <a:txBody>
                    <a:bodyPr/>
                    <a:lstStyle/>
                    <a:p>
                      <a:pPr algn="ctr"/>
                      <a:r>
                        <a:rPr lang="es-ES_tradnl" sz="2000" b="1" dirty="0">
                          <a:solidFill>
                            <a:srgbClr val="003D58"/>
                          </a:solidFill>
                          <a:latin typeface="Gotham Medium" panose="02000604030000020004" pitchFamily="2" charset="0"/>
                        </a:rPr>
                        <a:t>Principio</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algn="ctr" defTabSz="914400" rtl="0" eaLnBrk="1" latinLnBrk="0" hangingPunct="1"/>
                      <a:r>
                        <a:rPr lang="es-ES_tradnl" sz="2000" b="1" kern="1200" dirty="0">
                          <a:solidFill>
                            <a:srgbClr val="003D58"/>
                          </a:solidFill>
                          <a:latin typeface="Gotham Medium" panose="02000604030000020004" pitchFamily="2" charset="0"/>
                          <a:ea typeface="+mn-ea"/>
                          <a:cs typeface="+mn-cs"/>
                        </a:rPr>
                        <a:t>Definición</a:t>
                      </a:r>
                    </a:p>
                  </a:txBody>
                  <a:tcPr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195539906"/>
                  </a:ext>
                </a:extLst>
              </a:tr>
              <a:tr h="2184162">
                <a:tc>
                  <a:txBody>
                    <a:bodyPr/>
                    <a:lstStyle/>
                    <a:p>
                      <a:pPr algn="ctr"/>
                      <a:r>
                        <a:rPr lang="es-ES_tradnl" sz="1500" dirty="0">
                          <a:solidFill>
                            <a:srgbClr val="00AEEF"/>
                          </a:solidFill>
                          <a:latin typeface="Gotham Medium" panose="02000604030000020004" pitchFamily="2" charset="0"/>
                        </a:rPr>
                        <a:t>Celeridad y Oralidad</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algn="just">
                        <a:spcAft>
                          <a:spcPts val="0"/>
                        </a:spcAft>
                      </a:pPr>
                      <a:r>
                        <a:rPr lang="es-ES_tradnl" sz="1500" dirty="0">
                          <a:solidFill>
                            <a:srgbClr val="6D6E71"/>
                          </a:solidFill>
                          <a:latin typeface="Gotham Medium" panose="02000604030000020004" pitchFamily="2" charset="0"/>
                        </a:rPr>
                        <a:t>“La administración de justicia debe ser pronta, cumplida y eficaz en la solución de fondo de los asuntos que se sometan a su conocimiento. Los términos procesales serán perentorios y de estricto cumplimiento por parte de los funcionarios judiciales. Su violación injustificada constituye causal de mala conducta, sin perjuicio de las sanciones penales a que haya lugar. Lo mismo se aplicará respecto de los titulares de la función disciplinaria. </a:t>
                      </a:r>
                    </a:p>
                    <a:p>
                      <a:pPr algn="just">
                        <a:spcAft>
                          <a:spcPts val="0"/>
                        </a:spcAft>
                      </a:pPr>
                      <a:endParaRPr lang="es-ES_tradnl" sz="1500" dirty="0">
                        <a:solidFill>
                          <a:srgbClr val="6D6E71"/>
                        </a:solidFill>
                        <a:latin typeface="Gotham Medium" panose="02000604030000020004" pitchFamily="2" charset="0"/>
                      </a:endParaRPr>
                    </a:p>
                    <a:p>
                      <a:pPr algn="just">
                        <a:spcAft>
                          <a:spcPts val="0"/>
                        </a:spcAft>
                      </a:pPr>
                      <a:r>
                        <a:rPr lang="es-ES_tradnl" sz="1500" dirty="0">
                          <a:solidFill>
                            <a:srgbClr val="6D6E71"/>
                          </a:solidFill>
                          <a:latin typeface="Gotham Medium" panose="02000604030000020004" pitchFamily="2" charset="0"/>
                        </a:rPr>
                        <a:t>Las actuaciones que se realicen en los procesos judiciales deberán ser orales con las excepciones que establezca la ley. Esta adoptará nuevos estatutos procesales con diligencias orales y por audiencias, en procura de la unificación de los procedimientos judiciales, y tendrá en cuenta los nuevos avances tecnológicos.”</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734700207"/>
                  </a:ext>
                </a:extLst>
              </a:tr>
              <a:tr h="963262">
                <a:tc>
                  <a:txBody>
                    <a:bodyPr/>
                    <a:lstStyle/>
                    <a:p>
                      <a:pPr marL="0" algn="ctr" defTabSz="914400" rtl="0" eaLnBrk="1" latinLnBrk="0" hangingPunct="1"/>
                      <a:r>
                        <a:rPr lang="es-ES_tradnl" sz="1500" kern="1200" dirty="0">
                          <a:solidFill>
                            <a:srgbClr val="00AEEF"/>
                          </a:solidFill>
                          <a:latin typeface="Gotham Medium" panose="02000604030000020004" pitchFamily="2" charset="0"/>
                          <a:ea typeface="+mn-ea"/>
                          <a:cs typeface="+mn-cs"/>
                        </a:rPr>
                        <a:t>Autonomía e independencia de la Rama Judicial</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500" kern="1200" dirty="0">
                          <a:solidFill>
                            <a:srgbClr val="6D6E71"/>
                          </a:solidFill>
                          <a:latin typeface="Gotham Medium" panose="02000604030000020004" pitchFamily="2" charset="0"/>
                          <a:ea typeface="+mn-ea"/>
                          <a:cs typeface="+mn-cs"/>
                        </a:rPr>
                        <a:t>“La Rama Judicial es independiente y autónoma en el ejercicio de su función constitucional legal de administrar justicia. Ningún superior jerárquico en el orden administrativo o jurisdiccional podrá insinuar, exigir, determinar o aconsejar a un funcionario judicial para imponerle las decisiones o criterios que deba adoptar en sus providencias.”</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3814214244"/>
                  </a:ext>
                </a:extLst>
              </a:tr>
            </a:tbl>
          </a:graphicData>
        </a:graphic>
      </p:graphicFrame>
      <p:sp>
        <p:nvSpPr>
          <p:cNvPr id="32" name="TextBox 31">
            <a:extLst>
              <a:ext uri="{FF2B5EF4-FFF2-40B4-BE49-F238E27FC236}">
                <a16:creationId xmlns:a16="http://schemas.microsoft.com/office/drawing/2014/main" id="{332D9D27-EA1B-804F-9FEE-51B8A78E368B}"/>
              </a:ext>
            </a:extLst>
          </p:cNvPr>
          <p:cNvSpPr txBox="1"/>
          <p:nvPr/>
        </p:nvSpPr>
        <p:spPr>
          <a:xfrm>
            <a:off x="517432" y="2764249"/>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
        <p:nvSpPr>
          <p:cNvPr id="16" name="Rectangle 15">
            <a:extLst>
              <a:ext uri="{FF2B5EF4-FFF2-40B4-BE49-F238E27FC236}">
                <a16:creationId xmlns:a16="http://schemas.microsoft.com/office/drawing/2014/main" id="{3DCF30CA-2408-0D4F-ABF6-09A6ED8965E1}"/>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 name="Rectangle 16">
            <a:extLst>
              <a:ext uri="{FF2B5EF4-FFF2-40B4-BE49-F238E27FC236}">
                <a16:creationId xmlns:a16="http://schemas.microsoft.com/office/drawing/2014/main" id="{9BB6DD7A-4EDC-DF41-B0F8-54F4B1A9F491}"/>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8" name="TextBox 17">
            <a:extLst>
              <a:ext uri="{FF2B5EF4-FFF2-40B4-BE49-F238E27FC236}">
                <a16:creationId xmlns:a16="http://schemas.microsoft.com/office/drawing/2014/main" id="{132D21ED-2FE2-A74A-BF66-13D7035129C2}"/>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spTree>
    <p:extLst>
      <p:ext uri="{BB962C8B-B14F-4D97-AF65-F5344CB8AC3E}">
        <p14:creationId xmlns:p14="http://schemas.microsoft.com/office/powerpoint/2010/main" val="121643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5C479C1E-EEB7-3D46-BED3-DE0A1CAD8A52}"/>
              </a:ext>
            </a:extLst>
          </p:cNvPr>
          <p:cNvSpPr txBox="1"/>
          <p:nvPr/>
        </p:nvSpPr>
        <p:spPr>
          <a:xfrm>
            <a:off x="1332907" y="1430563"/>
            <a:ext cx="10022172" cy="523220"/>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PLATAFORMA ESTRATÉGICA</a:t>
            </a:r>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496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58" name="Rectangle 57">
            <a:extLst>
              <a:ext uri="{FF2B5EF4-FFF2-40B4-BE49-F238E27FC236}">
                <a16:creationId xmlns:a16="http://schemas.microsoft.com/office/drawing/2014/main" id="{4E9A00FC-CF20-9040-ADD8-53CE1E0AB2C3}"/>
              </a:ext>
            </a:extLst>
          </p:cNvPr>
          <p:cNvSpPr/>
          <p:nvPr/>
        </p:nvSpPr>
        <p:spPr>
          <a:xfrm>
            <a:off x="0" y="2250142"/>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1" y="2251258"/>
            <a:ext cx="5973209" cy="245708"/>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0" name="Picture 59">
            <a:extLst>
              <a:ext uri="{FF2B5EF4-FFF2-40B4-BE49-F238E27FC236}">
                <a16:creationId xmlns:a16="http://schemas.microsoft.com/office/drawing/2014/main" id="{303BD535-FDA7-AC4D-82C4-E85A25DC123B}"/>
              </a:ext>
            </a:extLst>
          </p:cNvPr>
          <p:cNvPicPr>
            <a:picLocks noChangeAspect="1"/>
          </p:cNvPicPr>
          <p:nvPr/>
        </p:nvPicPr>
        <p:blipFill rotWithShape="1">
          <a:blip r:embed="rId3"/>
          <a:srcRect/>
          <a:stretch/>
        </p:blipFill>
        <p:spPr>
          <a:xfrm>
            <a:off x="1579279" y="3224129"/>
            <a:ext cx="169433" cy="669448"/>
          </a:xfrm>
          <a:prstGeom prst="rect">
            <a:avLst/>
          </a:prstGeom>
        </p:spPr>
      </p:pic>
      <p:sp>
        <p:nvSpPr>
          <p:cNvPr id="61" name="TextBox 60">
            <a:extLst>
              <a:ext uri="{FF2B5EF4-FFF2-40B4-BE49-F238E27FC236}">
                <a16:creationId xmlns:a16="http://schemas.microsoft.com/office/drawing/2014/main" id="{58C20ECE-5A79-434F-8546-A88AB2674772}"/>
              </a:ext>
            </a:extLst>
          </p:cNvPr>
          <p:cNvSpPr txBox="1"/>
          <p:nvPr/>
        </p:nvSpPr>
        <p:spPr>
          <a:xfrm>
            <a:off x="191887" y="2174883"/>
            <a:ext cx="6197714" cy="707886"/>
          </a:xfrm>
          <a:prstGeom prst="rect">
            <a:avLst/>
          </a:prstGeom>
          <a:noFill/>
        </p:spPr>
        <p:txBody>
          <a:bodyPr wrap="square" rtlCol="0">
            <a:spAutoFit/>
          </a:bodyPr>
          <a:lstStyle/>
          <a:p>
            <a:r>
              <a:rPr lang="es-ES_tradnl" sz="2000" b="1" dirty="0">
                <a:solidFill>
                  <a:schemeClr val="bg1"/>
                </a:solidFill>
                <a:latin typeface="Gotham Medium" panose="02000604030000020004" pitchFamily="2" charset="0"/>
              </a:rPr>
              <a:t>2.3. / PRINCIPIOS DE LA ADMINISTRACIÓN DE JUSTICIA</a:t>
            </a:r>
          </a:p>
          <a:p>
            <a:endParaRPr lang="es-ES_tradnl" sz="2000" b="1" dirty="0">
              <a:solidFill>
                <a:schemeClr val="bg1"/>
              </a:solidFill>
              <a:latin typeface="Gotham Medium" panose="02000604030000020004" pitchFamily="2" charset="0"/>
            </a:endParaRPr>
          </a:p>
        </p:txBody>
      </p:sp>
      <p:sp>
        <p:nvSpPr>
          <p:cNvPr id="156" name="Rectangle 155">
            <a:extLst>
              <a:ext uri="{FF2B5EF4-FFF2-40B4-BE49-F238E27FC236}">
                <a16:creationId xmlns:a16="http://schemas.microsoft.com/office/drawing/2014/main" id="{7CFE619B-5ED8-604E-B1AE-53990EE77E7C}"/>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7" name="Rectangle 156">
            <a:extLst>
              <a:ext uri="{FF2B5EF4-FFF2-40B4-BE49-F238E27FC236}">
                <a16:creationId xmlns:a16="http://schemas.microsoft.com/office/drawing/2014/main" id="{09FF5893-E7AB-3943-A593-CC89ACCD5DC7}"/>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aphicFrame>
        <p:nvGraphicFramePr>
          <p:cNvPr id="29" name="Table 21">
            <a:extLst>
              <a:ext uri="{FF2B5EF4-FFF2-40B4-BE49-F238E27FC236}">
                <a16:creationId xmlns:a16="http://schemas.microsoft.com/office/drawing/2014/main" id="{02FC5454-D8C7-5A49-BE75-55A9B44C52EE}"/>
              </a:ext>
            </a:extLst>
          </p:cNvPr>
          <p:cNvGraphicFramePr>
            <a:graphicFrameLocks noGrp="1"/>
          </p:cNvGraphicFramePr>
          <p:nvPr>
            <p:extLst>
              <p:ext uri="{D42A27DB-BD31-4B8C-83A1-F6EECF244321}">
                <p14:modId xmlns:p14="http://schemas.microsoft.com/office/powerpoint/2010/main" val="1205057637"/>
              </p:ext>
            </p:extLst>
          </p:nvPr>
        </p:nvGraphicFramePr>
        <p:xfrm>
          <a:off x="555079" y="2833083"/>
          <a:ext cx="11022632" cy="3833132"/>
        </p:xfrm>
        <a:graphic>
          <a:graphicData uri="http://schemas.openxmlformats.org/drawingml/2006/table">
            <a:tbl>
              <a:tblPr firstRow="1" bandRow="1">
                <a:tableStyleId>{5C22544A-7EE6-4342-B048-85BDC9FD1C3A}</a:tableStyleId>
              </a:tblPr>
              <a:tblGrid>
                <a:gridCol w="1679954">
                  <a:extLst>
                    <a:ext uri="{9D8B030D-6E8A-4147-A177-3AD203B41FA5}">
                      <a16:colId xmlns:a16="http://schemas.microsoft.com/office/drawing/2014/main" val="258485860"/>
                    </a:ext>
                  </a:extLst>
                </a:gridCol>
                <a:gridCol w="9342678">
                  <a:extLst>
                    <a:ext uri="{9D8B030D-6E8A-4147-A177-3AD203B41FA5}">
                      <a16:colId xmlns:a16="http://schemas.microsoft.com/office/drawing/2014/main" val="34344762"/>
                    </a:ext>
                  </a:extLst>
                </a:gridCol>
              </a:tblGrid>
              <a:tr h="304788">
                <a:tc>
                  <a:txBody>
                    <a:bodyPr/>
                    <a:lstStyle/>
                    <a:p>
                      <a:pPr algn="ctr"/>
                      <a:r>
                        <a:rPr lang="es-ES_tradnl" sz="2000" b="1" dirty="0">
                          <a:solidFill>
                            <a:srgbClr val="003D58"/>
                          </a:solidFill>
                          <a:latin typeface="Gotham Medium" panose="02000604030000020004" pitchFamily="2" charset="0"/>
                        </a:rPr>
                        <a:t>Principio</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algn="ctr" defTabSz="914400" rtl="0" eaLnBrk="1" latinLnBrk="0" hangingPunct="1"/>
                      <a:r>
                        <a:rPr lang="es-ES_tradnl" sz="2000" b="1" kern="1200" dirty="0">
                          <a:solidFill>
                            <a:srgbClr val="003D58"/>
                          </a:solidFill>
                          <a:latin typeface="Gotham Medium" panose="02000604030000020004" pitchFamily="2" charset="0"/>
                          <a:ea typeface="+mn-ea"/>
                          <a:cs typeface="+mn-cs"/>
                        </a:rPr>
                        <a:t>Definición</a:t>
                      </a:r>
                    </a:p>
                  </a:txBody>
                  <a:tcPr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195539906"/>
                  </a:ext>
                </a:extLst>
              </a:tr>
              <a:tr h="886526">
                <a:tc>
                  <a:txBody>
                    <a:bodyPr/>
                    <a:lstStyle/>
                    <a:p>
                      <a:pPr algn="ctr"/>
                      <a:r>
                        <a:rPr lang="es-ES_tradnl" sz="1500" dirty="0">
                          <a:solidFill>
                            <a:srgbClr val="00AEEF"/>
                          </a:solidFill>
                          <a:latin typeface="Gotham Medium" panose="02000604030000020004" pitchFamily="2" charset="0"/>
                        </a:rPr>
                        <a:t>Gratuidad</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algn="just">
                        <a:spcAft>
                          <a:spcPts val="0"/>
                        </a:spcAft>
                      </a:pPr>
                      <a:r>
                        <a:rPr lang="es-ES_tradnl" sz="1500" dirty="0">
                          <a:solidFill>
                            <a:srgbClr val="6D6E71"/>
                          </a:solidFill>
                          <a:latin typeface="Gotham Medium" panose="02000604030000020004" pitchFamily="2" charset="0"/>
                        </a:rPr>
                        <a:t>“La administración de justicia será gratuita y su funcionamiento estará a cargo del Estado, sin perjuicio de las agencias en derecho, costas, expensas y aranceles judiciales que se fijen de conformidad con la ley.</a:t>
                      </a:r>
                    </a:p>
                    <a:p>
                      <a:pPr algn="just">
                        <a:spcAft>
                          <a:spcPts val="0"/>
                        </a:spcAft>
                      </a:pPr>
                      <a:endParaRPr lang="es-ES_tradnl" sz="1500" dirty="0">
                        <a:solidFill>
                          <a:srgbClr val="6D6E71"/>
                        </a:solidFill>
                        <a:latin typeface="Gotham Medium" panose="02000604030000020004" pitchFamily="2" charset="0"/>
                      </a:endParaRPr>
                    </a:p>
                    <a:p>
                      <a:pPr algn="just">
                        <a:spcAft>
                          <a:spcPts val="0"/>
                        </a:spcAft>
                      </a:pPr>
                      <a:r>
                        <a:rPr lang="es-ES_tradnl" sz="1500" dirty="0">
                          <a:solidFill>
                            <a:srgbClr val="6D6E71"/>
                          </a:solidFill>
                          <a:latin typeface="Gotham Medium" panose="02000604030000020004" pitchFamily="2" charset="0"/>
                        </a:rPr>
                        <a:t>No podrá cobrarse arancel en los procedimientos de carácter penal, laboral, contencioso laboral, de familia, de menores, ni en los juicios de control constitucional o derivados del ejercicio de la tutela y demás acciones constitucionales. Tampoco podrá cobrarse aranceles a las personas de escasos recursos cuando se decrete el amparo de pobreza o en aquellos procesos o actuaciones judiciales que determinen la ley.”</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734700207"/>
                  </a:ext>
                </a:extLst>
              </a:tr>
              <a:tr h="718892">
                <a:tc>
                  <a:txBody>
                    <a:bodyPr/>
                    <a:lstStyle/>
                    <a:p>
                      <a:pPr marL="0" algn="ctr" defTabSz="914400" rtl="0" eaLnBrk="1" latinLnBrk="0" hangingPunct="1"/>
                      <a:r>
                        <a:rPr lang="es-ES_tradnl" sz="1500" kern="1200" dirty="0">
                          <a:solidFill>
                            <a:srgbClr val="00AEEF"/>
                          </a:solidFill>
                          <a:latin typeface="Gotham Medium" panose="02000604030000020004" pitchFamily="2" charset="0"/>
                          <a:ea typeface="+mn-ea"/>
                          <a:cs typeface="+mn-cs"/>
                        </a:rPr>
                        <a:t>Eficiencia</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500" kern="1200" dirty="0">
                          <a:solidFill>
                            <a:srgbClr val="6D6E71"/>
                          </a:solidFill>
                          <a:latin typeface="Gotham Medium" panose="02000604030000020004" pitchFamily="2" charset="0"/>
                          <a:ea typeface="+mn-ea"/>
                          <a:cs typeface="+mn-cs"/>
                        </a:rPr>
                        <a:t>“La administración de justicia debe ser eficiente. Los funcionarios y empleados judiciales deben ser diligentes en la sustanciación de los asuntos a su cargo, sin perjuicio de la calidad de los fallos que deban proferir conforme a la competencia que les fije la ley.” </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3814214244"/>
                  </a:ext>
                </a:extLst>
              </a:tr>
              <a:tr h="718892">
                <a:tc>
                  <a:txBody>
                    <a:bodyPr/>
                    <a:lstStyle/>
                    <a:p>
                      <a:pPr marL="0" algn="ctr" defTabSz="914400" rtl="0" eaLnBrk="1" latinLnBrk="0" hangingPunct="1"/>
                      <a:r>
                        <a:rPr lang="es-ES_tradnl" sz="1500" kern="1200" dirty="0">
                          <a:solidFill>
                            <a:srgbClr val="00AEEF"/>
                          </a:solidFill>
                          <a:latin typeface="Gotham Medium" panose="02000604030000020004" pitchFamily="2" charset="0"/>
                          <a:ea typeface="+mn-ea"/>
                          <a:cs typeface="+mn-cs"/>
                        </a:rPr>
                        <a:t>Respeto de los Derechos</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500" kern="1200" dirty="0">
                          <a:solidFill>
                            <a:srgbClr val="6D6E71"/>
                          </a:solidFill>
                          <a:latin typeface="Gotham Medium" panose="02000604030000020004" pitchFamily="2" charset="0"/>
                          <a:ea typeface="+mn-ea"/>
                          <a:cs typeface="+mn-cs"/>
                        </a:rPr>
                        <a:t>“Es deber de los funcionarios judiciales respetar, garantizar y velar por la salvaguarda de los derechos de quienes intervienen en el proceso.”</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489785446"/>
                  </a:ext>
                </a:extLst>
              </a:tr>
            </a:tbl>
          </a:graphicData>
        </a:graphic>
      </p:graphicFrame>
      <p:sp>
        <p:nvSpPr>
          <p:cNvPr id="32" name="TextBox 31">
            <a:extLst>
              <a:ext uri="{FF2B5EF4-FFF2-40B4-BE49-F238E27FC236}">
                <a16:creationId xmlns:a16="http://schemas.microsoft.com/office/drawing/2014/main" id="{332D9D27-EA1B-804F-9FEE-51B8A78E368B}"/>
              </a:ext>
            </a:extLst>
          </p:cNvPr>
          <p:cNvSpPr txBox="1"/>
          <p:nvPr/>
        </p:nvSpPr>
        <p:spPr>
          <a:xfrm>
            <a:off x="517432" y="2496966"/>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
        <p:nvSpPr>
          <p:cNvPr id="33" name="Rectangle 32">
            <a:extLst>
              <a:ext uri="{FF2B5EF4-FFF2-40B4-BE49-F238E27FC236}">
                <a16:creationId xmlns:a16="http://schemas.microsoft.com/office/drawing/2014/main" id="{ADE098D0-0427-AB48-83F3-0D73D21F9CDD}"/>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4" name="Rectangle 33">
            <a:extLst>
              <a:ext uri="{FF2B5EF4-FFF2-40B4-BE49-F238E27FC236}">
                <a16:creationId xmlns:a16="http://schemas.microsoft.com/office/drawing/2014/main" id="{AA5FE945-1EFE-EB46-B585-DC4D9A8BC94E}"/>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2432C437-E7E3-1249-838B-F9A39B1CF8A8}"/>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spTree>
    <p:extLst>
      <p:ext uri="{BB962C8B-B14F-4D97-AF65-F5344CB8AC3E}">
        <p14:creationId xmlns:p14="http://schemas.microsoft.com/office/powerpoint/2010/main" val="1415787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5C479C1E-EEB7-3D46-BED3-DE0A1CAD8A52}"/>
              </a:ext>
            </a:extLst>
          </p:cNvPr>
          <p:cNvSpPr txBox="1"/>
          <p:nvPr/>
        </p:nvSpPr>
        <p:spPr>
          <a:xfrm>
            <a:off x="1332907" y="1430563"/>
            <a:ext cx="10022172" cy="523220"/>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PLATAFORMA ESTRATÉGICA</a:t>
            </a:r>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496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58" name="Rectangle 57">
            <a:extLst>
              <a:ext uri="{FF2B5EF4-FFF2-40B4-BE49-F238E27FC236}">
                <a16:creationId xmlns:a16="http://schemas.microsoft.com/office/drawing/2014/main" id="{4E9A00FC-CF20-9040-ADD8-53CE1E0AB2C3}"/>
              </a:ext>
            </a:extLst>
          </p:cNvPr>
          <p:cNvSpPr/>
          <p:nvPr/>
        </p:nvSpPr>
        <p:spPr>
          <a:xfrm>
            <a:off x="0" y="2179796"/>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1" y="2209048"/>
            <a:ext cx="6324901" cy="277512"/>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0" name="Picture 59">
            <a:extLst>
              <a:ext uri="{FF2B5EF4-FFF2-40B4-BE49-F238E27FC236}">
                <a16:creationId xmlns:a16="http://schemas.microsoft.com/office/drawing/2014/main" id="{303BD535-FDA7-AC4D-82C4-E85A25DC123B}"/>
              </a:ext>
            </a:extLst>
          </p:cNvPr>
          <p:cNvPicPr>
            <a:picLocks noChangeAspect="1"/>
          </p:cNvPicPr>
          <p:nvPr/>
        </p:nvPicPr>
        <p:blipFill rotWithShape="1">
          <a:blip r:embed="rId3"/>
          <a:srcRect/>
          <a:stretch/>
        </p:blipFill>
        <p:spPr>
          <a:xfrm>
            <a:off x="1579279" y="3224129"/>
            <a:ext cx="169433" cy="669448"/>
          </a:xfrm>
          <a:prstGeom prst="rect">
            <a:avLst/>
          </a:prstGeom>
        </p:spPr>
      </p:pic>
      <p:sp>
        <p:nvSpPr>
          <p:cNvPr id="61" name="TextBox 60">
            <a:extLst>
              <a:ext uri="{FF2B5EF4-FFF2-40B4-BE49-F238E27FC236}">
                <a16:creationId xmlns:a16="http://schemas.microsoft.com/office/drawing/2014/main" id="{58C20ECE-5A79-434F-8546-A88AB2674772}"/>
              </a:ext>
            </a:extLst>
          </p:cNvPr>
          <p:cNvSpPr txBox="1"/>
          <p:nvPr/>
        </p:nvSpPr>
        <p:spPr>
          <a:xfrm>
            <a:off x="191887" y="2146743"/>
            <a:ext cx="6096915" cy="707886"/>
          </a:xfrm>
          <a:prstGeom prst="rect">
            <a:avLst/>
          </a:prstGeom>
          <a:noFill/>
        </p:spPr>
        <p:txBody>
          <a:bodyPr wrap="square" rtlCol="0">
            <a:spAutoFit/>
          </a:bodyPr>
          <a:lstStyle/>
          <a:p>
            <a:r>
              <a:rPr lang="es-ES_tradnl" sz="2000" b="1" dirty="0">
                <a:solidFill>
                  <a:schemeClr val="bg1"/>
                </a:solidFill>
                <a:latin typeface="Gotham Medium" panose="02000604030000020004" pitchFamily="2" charset="0"/>
              </a:rPr>
              <a:t>2.3. / PRINCIPIOS DE LA ADMINISTRACIÓN DE JUSTICIA</a:t>
            </a:r>
          </a:p>
          <a:p>
            <a:endParaRPr lang="es-ES_tradnl" sz="2000" b="1" dirty="0">
              <a:solidFill>
                <a:schemeClr val="bg1"/>
              </a:solidFill>
              <a:latin typeface="Gotham Medium" panose="02000604030000020004" pitchFamily="2" charset="0"/>
            </a:endParaRPr>
          </a:p>
        </p:txBody>
      </p:sp>
      <p:sp>
        <p:nvSpPr>
          <p:cNvPr id="156" name="Rectangle 155">
            <a:extLst>
              <a:ext uri="{FF2B5EF4-FFF2-40B4-BE49-F238E27FC236}">
                <a16:creationId xmlns:a16="http://schemas.microsoft.com/office/drawing/2014/main" id="{7CFE619B-5ED8-604E-B1AE-53990EE77E7C}"/>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7" name="Rectangle 156">
            <a:extLst>
              <a:ext uri="{FF2B5EF4-FFF2-40B4-BE49-F238E27FC236}">
                <a16:creationId xmlns:a16="http://schemas.microsoft.com/office/drawing/2014/main" id="{09FF5893-E7AB-3943-A593-CC89ACCD5DC7}"/>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aphicFrame>
        <p:nvGraphicFramePr>
          <p:cNvPr id="29" name="Table 21">
            <a:extLst>
              <a:ext uri="{FF2B5EF4-FFF2-40B4-BE49-F238E27FC236}">
                <a16:creationId xmlns:a16="http://schemas.microsoft.com/office/drawing/2014/main" id="{02FC5454-D8C7-5A49-BE75-55A9B44C52EE}"/>
              </a:ext>
            </a:extLst>
          </p:cNvPr>
          <p:cNvGraphicFramePr>
            <a:graphicFrameLocks noGrp="1"/>
          </p:cNvGraphicFramePr>
          <p:nvPr>
            <p:extLst>
              <p:ext uri="{D42A27DB-BD31-4B8C-83A1-F6EECF244321}">
                <p14:modId xmlns:p14="http://schemas.microsoft.com/office/powerpoint/2010/main" val="1848922659"/>
              </p:ext>
            </p:extLst>
          </p:nvPr>
        </p:nvGraphicFramePr>
        <p:xfrm>
          <a:off x="526943" y="2762743"/>
          <a:ext cx="10910090" cy="4086960"/>
        </p:xfrm>
        <a:graphic>
          <a:graphicData uri="http://schemas.openxmlformats.org/drawingml/2006/table">
            <a:tbl>
              <a:tblPr firstRow="1" bandRow="1">
                <a:tableStyleId>{5C22544A-7EE6-4342-B048-85BDC9FD1C3A}</a:tableStyleId>
              </a:tblPr>
              <a:tblGrid>
                <a:gridCol w="1499871">
                  <a:extLst>
                    <a:ext uri="{9D8B030D-6E8A-4147-A177-3AD203B41FA5}">
                      <a16:colId xmlns:a16="http://schemas.microsoft.com/office/drawing/2014/main" val="258485860"/>
                    </a:ext>
                  </a:extLst>
                </a:gridCol>
                <a:gridCol w="9410219">
                  <a:extLst>
                    <a:ext uri="{9D8B030D-6E8A-4147-A177-3AD203B41FA5}">
                      <a16:colId xmlns:a16="http://schemas.microsoft.com/office/drawing/2014/main" val="34344762"/>
                    </a:ext>
                  </a:extLst>
                </a:gridCol>
              </a:tblGrid>
              <a:tr h="304788">
                <a:tc>
                  <a:txBody>
                    <a:bodyPr/>
                    <a:lstStyle/>
                    <a:p>
                      <a:pPr algn="ctr"/>
                      <a:r>
                        <a:rPr lang="es-ES_tradnl" sz="2000" b="1" dirty="0">
                          <a:solidFill>
                            <a:srgbClr val="003D58"/>
                          </a:solidFill>
                          <a:latin typeface="Gotham Medium" panose="02000604030000020004" pitchFamily="2" charset="0"/>
                        </a:rPr>
                        <a:t>Principio</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algn="ctr" defTabSz="914400" rtl="0" eaLnBrk="1" latinLnBrk="0" hangingPunct="1"/>
                      <a:r>
                        <a:rPr lang="es-ES_tradnl" sz="2000" b="1" kern="1200" dirty="0">
                          <a:solidFill>
                            <a:srgbClr val="003D58"/>
                          </a:solidFill>
                          <a:latin typeface="Gotham Medium" panose="02000604030000020004" pitchFamily="2" charset="0"/>
                          <a:ea typeface="+mn-ea"/>
                          <a:cs typeface="+mn-cs"/>
                        </a:rPr>
                        <a:t>Definición</a:t>
                      </a:r>
                    </a:p>
                  </a:txBody>
                  <a:tcPr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195539906"/>
                  </a:ext>
                </a:extLst>
              </a:tr>
              <a:tr h="886526">
                <a:tc>
                  <a:txBody>
                    <a:bodyPr/>
                    <a:lstStyle/>
                    <a:p>
                      <a:pPr algn="ctr"/>
                      <a:r>
                        <a:rPr lang="es-ES_tradnl" sz="1500" dirty="0">
                          <a:solidFill>
                            <a:srgbClr val="00AEEF"/>
                          </a:solidFill>
                          <a:latin typeface="Gotham Medium" panose="02000604030000020004" pitchFamily="2" charset="0"/>
                        </a:rPr>
                        <a:t>Mecanismos Alternativos</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algn="just">
                        <a:spcAft>
                          <a:spcPts val="0"/>
                        </a:spcAft>
                      </a:pPr>
                      <a:r>
                        <a:rPr lang="es-ES_tradnl" sz="1500" dirty="0">
                          <a:solidFill>
                            <a:srgbClr val="6D6E71"/>
                          </a:solidFill>
                          <a:latin typeface="Gotham Medium" panose="02000604030000020004" pitchFamily="2" charset="0"/>
                        </a:rPr>
                        <a:t>“La ley podrá establecer mecanismos alternativos al proceso judicial para solucionar los conflictos que se presenten entre los asociados y señalará los casos en los cuales habrá lugar al cobro de honorarios por estos servicios.</a:t>
                      </a:r>
                    </a:p>
                    <a:p>
                      <a:pPr algn="just">
                        <a:spcAft>
                          <a:spcPts val="0"/>
                        </a:spcAft>
                      </a:pPr>
                      <a:endParaRPr lang="es-ES_tradnl" sz="600" dirty="0">
                        <a:solidFill>
                          <a:srgbClr val="6D6E71"/>
                        </a:solidFill>
                        <a:latin typeface="Gotham Medium" panose="02000604030000020004" pitchFamily="2" charset="0"/>
                      </a:endParaRPr>
                    </a:p>
                    <a:p>
                      <a:pPr algn="just">
                        <a:spcAft>
                          <a:spcPts val="0"/>
                        </a:spcAft>
                      </a:pPr>
                      <a:r>
                        <a:rPr lang="es-ES_tradnl" sz="1500" dirty="0">
                          <a:solidFill>
                            <a:srgbClr val="6D6E71"/>
                          </a:solidFill>
                          <a:latin typeface="Gotham Medium" panose="02000604030000020004" pitchFamily="2" charset="0"/>
                        </a:rPr>
                        <a:t>Excepcionalmente la ley podrá atribuir funciones jurisdiccionales a ciertas y determinadas autoridades administrativas para que conozcan de asuntos que por su naturaleza o cuantía puedan ser resueltos por aquellas de manera adecuada y eficaz. En tal caso la ley señalará las competencias, las garantías al debido proceso y las demás condiciones necesarias para proteger en forma apropiada los derechos de las partes. Contra las sentencias o decisiones definitivas que en asuntos judiciales adopten las autoridades administrativas excepcionalmente facultadas para ello, siempre procederán recursos ante los órganos de la Rama Jurisdiccional del Estado, en los términos y con las condiciones que determine la ley.</a:t>
                      </a:r>
                    </a:p>
                    <a:p>
                      <a:pPr algn="just">
                        <a:spcAft>
                          <a:spcPts val="0"/>
                        </a:spcAft>
                      </a:pPr>
                      <a:endParaRPr lang="es-ES_tradnl" sz="600" dirty="0">
                        <a:solidFill>
                          <a:srgbClr val="6D6E71"/>
                        </a:solidFill>
                        <a:latin typeface="Gotham Medium" panose="02000604030000020004" pitchFamily="2" charset="0"/>
                      </a:endParaRPr>
                    </a:p>
                    <a:p>
                      <a:pPr algn="just">
                        <a:spcAft>
                          <a:spcPts val="0"/>
                        </a:spcAft>
                      </a:pPr>
                      <a:r>
                        <a:rPr lang="es-ES_tradnl" sz="1500" dirty="0">
                          <a:solidFill>
                            <a:srgbClr val="6D6E71"/>
                          </a:solidFill>
                          <a:latin typeface="Gotham Medium" panose="02000604030000020004" pitchFamily="2" charset="0"/>
                        </a:rPr>
                        <a:t>Los particulares pueden ser investidos transitoriamente de la función de administrar justicia en la condición de conciliadores o en la de árbitros debidamente habilitados por las partes para proferir fallos en derecho o en equidad. </a:t>
                      </a:r>
                    </a:p>
                    <a:p>
                      <a:pPr algn="just">
                        <a:spcAft>
                          <a:spcPts val="0"/>
                        </a:spcAft>
                      </a:pPr>
                      <a:endParaRPr lang="es-ES_tradnl" sz="600" dirty="0">
                        <a:solidFill>
                          <a:srgbClr val="6D6E71"/>
                        </a:solidFill>
                        <a:latin typeface="Gotham Medium" panose="02000604030000020004" pitchFamily="2" charset="0"/>
                      </a:endParaRPr>
                    </a:p>
                    <a:p>
                      <a:pPr algn="just">
                        <a:spcAft>
                          <a:spcPts val="0"/>
                        </a:spcAft>
                      </a:pPr>
                      <a:r>
                        <a:rPr lang="es-ES_tradnl" sz="1500" dirty="0">
                          <a:solidFill>
                            <a:srgbClr val="6D6E71"/>
                          </a:solidFill>
                          <a:latin typeface="Gotham Medium" panose="02000604030000020004" pitchFamily="2" charset="0"/>
                        </a:rPr>
                        <a:t>El Consejo Superior de la Judicatura, en coordinación con el Ministerio del Interior y Justicia, realizará el seguimiento y evaluación de las medidas que se adopten en desarrollo de lo dispuesto por este artículo y cada dos años rendirán informe al Congreso de la República.”</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734700207"/>
                  </a:ext>
                </a:extLst>
              </a:tr>
            </a:tbl>
          </a:graphicData>
        </a:graphic>
      </p:graphicFrame>
      <p:sp>
        <p:nvSpPr>
          <p:cNvPr id="32" name="TextBox 31">
            <a:extLst>
              <a:ext uri="{FF2B5EF4-FFF2-40B4-BE49-F238E27FC236}">
                <a16:creationId xmlns:a16="http://schemas.microsoft.com/office/drawing/2014/main" id="{332D9D27-EA1B-804F-9FEE-51B8A78E368B}"/>
              </a:ext>
            </a:extLst>
          </p:cNvPr>
          <p:cNvSpPr txBox="1"/>
          <p:nvPr/>
        </p:nvSpPr>
        <p:spPr>
          <a:xfrm>
            <a:off x="517432" y="2496960"/>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
        <p:nvSpPr>
          <p:cNvPr id="16" name="Rectangle 15">
            <a:extLst>
              <a:ext uri="{FF2B5EF4-FFF2-40B4-BE49-F238E27FC236}">
                <a16:creationId xmlns:a16="http://schemas.microsoft.com/office/drawing/2014/main" id="{3DCF30CA-2408-0D4F-ABF6-09A6ED8965E1}"/>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 name="Rectangle 16">
            <a:extLst>
              <a:ext uri="{FF2B5EF4-FFF2-40B4-BE49-F238E27FC236}">
                <a16:creationId xmlns:a16="http://schemas.microsoft.com/office/drawing/2014/main" id="{9BB6DD7A-4EDC-DF41-B0F8-54F4B1A9F491}"/>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8" name="TextBox 17">
            <a:extLst>
              <a:ext uri="{FF2B5EF4-FFF2-40B4-BE49-F238E27FC236}">
                <a16:creationId xmlns:a16="http://schemas.microsoft.com/office/drawing/2014/main" id="{132D21ED-2FE2-A74A-BF66-13D7035129C2}"/>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spTree>
    <p:extLst>
      <p:ext uri="{BB962C8B-B14F-4D97-AF65-F5344CB8AC3E}">
        <p14:creationId xmlns:p14="http://schemas.microsoft.com/office/powerpoint/2010/main" val="1723723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7803</TotalTime>
  <Words>3890</Words>
  <Application>Microsoft Office PowerPoint</Application>
  <PresentationFormat>Panorámica</PresentationFormat>
  <Paragraphs>292</Paragraphs>
  <Slides>21</Slides>
  <Notes>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21</vt:i4>
      </vt:variant>
    </vt:vector>
  </HeadingPairs>
  <TitlesOfParts>
    <vt:vector size="31" baseType="lpstr">
      <vt:lpstr>Arial</vt:lpstr>
      <vt:lpstr>Calibri</vt:lpstr>
      <vt:lpstr>Calibri Light</vt:lpstr>
      <vt:lpstr>Filson Pro Bold</vt:lpstr>
      <vt:lpstr>Filson Pro Book</vt:lpstr>
      <vt:lpstr>Gotham Book</vt:lpstr>
      <vt:lpstr>Gotham Medium</vt:lpstr>
      <vt:lpstr>Montserrat</vt:lpstr>
      <vt:lpstr>Times New Roman</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Carlos Adolfo Venegas Betancourt</dc:creator>
  <cp:keywords/>
  <dc:description/>
  <cp:lastModifiedBy>Sandy Yaneth López Patarroyo</cp:lastModifiedBy>
  <cp:revision>75</cp:revision>
  <dcterms:created xsi:type="dcterms:W3CDTF">2021-07-16T05:50:25Z</dcterms:created>
  <dcterms:modified xsi:type="dcterms:W3CDTF">2022-07-26T19:11:26Z</dcterms:modified>
  <cp:category/>
</cp:coreProperties>
</file>