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62" r:id="rId2"/>
    <p:sldId id="261" r:id="rId3"/>
    <p:sldId id="257" r:id="rId4"/>
    <p:sldId id="308" r:id="rId5"/>
    <p:sldId id="309" r:id="rId6"/>
    <p:sldId id="310" r:id="rId7"/>
    <p:sldId id="305" r:id="rId8"/>
    <p:sldId id="306" r:id="rId9"/>
    <p:sldId id="307" r:id="rId10"/>
    <p:sldId id="311" r:id="rId11"/>
    <p:sldId id="312" r:id="rId12"/>
    <p:sldId id="282" r:id="rId13"/>
    <p:sldId id="295" r:id="rId14"/>
  </p:sldIdLst>
  <p:sldSz cx="12192000" cy="6858000"/>
  <p:notesSz cx="6858000" cy="9144000"/>
  <p:defaultTex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41"/>
    <a:srgbClr val="263238"/>
    <a:srgbClr val="F6C042"/>
    <a:srgbClr val="EE7D2E"/>
    <a:srgbClr val="FBE57A"/>
    <a:srgbClr val="C2E6E4"/>
    <a:srgbClr val="A0DADD"/>
    <a:srgbClr val="0092C8"/>
    <a:srgbClr val="00AEEF"/>
    <a:srgbClr val="6DCF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0"/>
    <p:restoredTop sz="94118" autoAdjust="0"/>
  </p:normalViewPr>
  <p:slideViewPr>
    <p:cSldViewPr snapToGrid="0" snapToObjects="1">
      <p:cViewPr varScale="1">
        <p:scale>
          <a:sx n="64" d="100"/>
          <a:sy n="64" d="100"/>
        </p:scale>
        <p:origin x="786" y="7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FFEB7-59AB-2C43-BEE9-FF11E5E92E83}" type="datetimeFigureOut">
              <a:rPr lang="es-ES_tradnl" smtClean="0"/>
              <a:t>16/04/2023</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C3FACA-4BC1-5145-BF68-2CBB72169D6C}" type="slidenum">
              <a:rPr lang="es-ES_tradnl" smtClean="0"/>
              <a:t>‹Nº›</a:t>
            </a:fld>
            <a:endParaRPr lang="es-ES_tradnl"/>
          </a:p>
        </p:txBody>
      </p:sp>
    </p:spTree>
    <p:extLst>
      <p:ext uri="{BB962C8B-B14F-4D97-AF65-F5344CB8AC3E}">
        <p14:creationId xmlns:p14="http://schemas.microsoft.com/office/powerpoint/2010/main" val="2945339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63C3FACA-4BC1-5145-BF68-2CBB72169D6C}" type="slidenum">
              <a:rPr lang="es-ES_tradnl" smtClean="0"/>
              <a:t>6</a:t>
            </a:fld>
            <a:endParaRPr lang="es-ES_tradnl"/>
          </a:p>
        </p:txBody>
      </p:sp>
    </p:spTree>
    <p:extLst>
      <p:ext uri="{BB962C8B-B14F-4D97-AF65-F5344CB8AC3E}">
        <p14:creationId xmlns:p14="http://schemas.microsoft.com/office/powerpoint/2010/main" val="3003578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63C3FACA-4BC1-5145-BF68-2CBB72169D6C}" type="slidenum">
              <a:rPr lang="es-ES_tradnl" smtClean="0"/>
              <a:t>12</a:t>
            </a:fld>
            <a:endParaRPr lang="es-ES_tradnl" dirty="0"/>
          </a:p>
        </p:txBody>
      </p:sp>
    </p:spTree>
    <p:extLst>
      <p:ext uri="{BB962C8B-B14F-4D97-AF65-F5344CB8AC3E}">
        <p14:creationId xmlns:p14="http://schemas.microsoft.com/office/powerpoint/2010/main" val="856280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3FACA-4BC1-5145-BF68-2CBB72169D6C}" type="slidenum">
              <a:rPr lang="es-ES_tradnl" smtClean="0"/>
              <a:t>13</a:t>
            </a:fld>
            <a:endParaRPr lang="es-ES_tradnl"/>
          </a:p>
        </p:txBody>
      </p:sp>
    </p:spTree>
    <p:extLst>
      <p:ext uri="{BB962C8B-B14F-4D97-AF65-F5344CB8AC3E}">
        <p14:creationId xmlns:p14="http://schemas.microsoft.com/office/powerpoint/2010/main" val="33895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C0605-FC1C-A949-83B8-ACF4A1DEA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_tradnl"/>
          </a:p>
        </p:txBody>
      </p:sp>
      <p:sp>
        <p:nvSpPr>
          <p:cNvPr id="3" name="Subtitle 2">
            <a:extLst>
              <a:ext uri="{FF2B5EF4-FFF2-40B4-BE49-F238E27FC236}">
                <a16:creationId xmlns:a16="http://schemas.microsoft.com/office/drawing/2014/main" id="{10E091AA-FB07-E746-9B9F-38BF01FB7C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_tradnl"/>
          </a:p>
        </p:txBody>
      </p:sp>
      <p:sp>
        <p:nvSpPr>
          <p:cNvPr id="4" name="Date Placeholder 3">
            <a:extLst>
              <a:ext uri="{FF2B5EF4-FFF2-40B4-BE49-F238E27FC236}">
                <a16:creationId xmlns:a16="http://schemas.microsoft.com/office/drawing/2014/main" id="{2F7D274E-34E9-6541-A8C1-9E93D33AC503}"/>
              </a:ext>
            </a:extLst>
          </p:cNvPr>
          <p:cNvSpPr>
            <a:spLocks noGrp="1"/>
          </p:cNvSpPr>
          <p:nvPr>
            <p:ph type="dt" sz="half" idx="10"/>
          </p:nvPr>
        </p:nvSpPr>
        <p:spPr/>
        <p:txBody>
          <a:bodyPr/>
          <a:lstStyle/>
          <a:p>
            <a:fld id="{2B5EAFC6-05A9-B847-BCB9-5872B191CEF2}" type="datetimeFigureOut">
              <a:rPr lang="es-ES_tradnl" smtClean="0"/>
              <a:t>16/04/2023</a:t>
            </a:fld>
            <a:endParaRPr lang="es-ES_tradnl"/>
          </a:p>
        </p:txBody>
      </p:sp>
      <p:sp>
        <p:nvSpPr>
          <p:cNvPr id="5" name="Footer Placeholder 4">
            <a:extLst>
              <a:ext uri="{FF2B5EF4-FFF2-40B4-BE49-F238E27FC236}">
                <a16:creationId xmlns:a16="http://schemas.microsoft.com/office/drawing/2014/main" id="{A3A433CC-B7A7-CC4F-9C68-C309357D3DCA}"/>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5B23497E-5FF8-D246-907A-3C6242840F6D}"/>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1097473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F6C7D-3A5C-364D-8D30-D786A53552C9}"/>
              </a:ext>
            </a:extLst>
          </p:cNvPr>
          <p:cNvSpPr>
            <a:spLocks noGrp="1"/>
          </p:cNvSpPr>
          <p:nvPr>
            <p:ph type="title"/>
          </p:nvPr>
        </p:nvSpPr>
        <p:spPr/>
        <p:txBody>
          <a:bodyPr/>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8721FA6B-2BA4-9847-9CB4-F1A383D75C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828F9804-E907-8C42-8858-48CAFD58E1EE}"/>
              </a:ext>
            </a:extLst>
          </p:cNvPr>
          <p:cNvSpPr>
            <a:spLocks noGrp="1"/>
          </p:cNvSpPr>
          <p:nvPr>
            <p:ph type="dt" sz="half" idx="10"/>
          </p:nvPr>
        </p:nvSpPr>
        <p:spPr/>
        <p:txBody>
          <a:bodyPr/>
          <a:lstStyle/>
          <a:p>
            <a:fld id="{2B5EAFC6-05A9-B847-BCB9-5872B191CEF2}" type="datetimeFigureOut">
              <a:rPr lang="es-ES_tradnl" smtClean="0"/>
              <a:t>16/04/2023</a:t>
            </a:fld>
            <a:endParaRPr lang="es-ES_tradnl"/>
          </a:p>
        </p:txBody>
      </p:sp>
      <p:sp>
        <p:nvSpPr>
          <p:cNvPr id="5" name="Footer Placeholder 4">
            <a:extLst>
              <a:ext uri="{FF2B5EF4-FFF2-40B4-BE49-F238E27FC236}">
                <a16:creationId xmlns:a16="http://schemas.microsoft.com/office/drawing/2014/main" id="{701B8A40-ED05-D34E-9575-6F6365313540}"/>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E92FEA94-A8BE-1445-9062-6B602F128B52}"/>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1800354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860491-5BC2-434D-9C8A-8A9534A1EA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0424459B-EC0E-8945-ADAD-A8E1733828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E9236BD1-9E83-6B43-82C9-9790917CEBA8}"/>
              </a:ext>
            </a:extLst>
          </p:cNvPr>
          <p:cNvSpPr>
            <a:spLocks noGrp="1"/>
          </p:cNvSpPr>
          <p:nvPr>
            <p:ph type="dt" sz="half" idx="10"/>
          </p:nvPr>
        </p:nvSpPr>
        <p:spPr/>
        <p:txBody>
          <a:bodyPr/>
          <a:lstStyle/>
          <a:p>
            <a:fld id="{2B5EAFC6-05A9-B847-BCB9-5872B191CEF2}" type="datetimeFigureOut">
              <a:rPr lang="es-ES_tradnl" smtClean="0"/>
              <a:t>16/04/2023</a:t>
            </a:fld>
            <a:endParaRPr lang="es-ES_tradnl"/>
          </a:p>
        </p:txBody>
      </p:sp>
      <p:sp>
        <p:nvSpPr>
          <p:cNvPr id="5" name="Footer Placeholder 4">
            <a:extLst>
              <a:ext uri="{FF2B5EF4-FFF2-40B4-BE49-F238E27FC236}">
                <a16:creationId xmlns:a16="http://schemas.microsoft.com/office/drawing/2014/main" id="{2023BEBA-536C-2F4A-894B-3AC34786DCDF}"/>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8764AF0E-5A74-2D46-B335-667403C4F044}"/>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836702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72B25-5100-534B-8482-77234A9837D5}"/>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A5DFC3B7-7AFB-6A45-A78C-4FCCBC7414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FF4F5AB8-8D67-A542-927D-79E1E38C713A}"/>
              </a:ext>
            </a:extLst>
          </p:cNvPr>
          <p:cNvSpPr>
            <a:spLocks noGrp="1"/>
          </p:cNvSpPr>
          <p:nvPr>
            <p:ph type="dt" sz="half" idx="10"/>
          </p:nvPr>
        </p:nvSpPr>
        <p:spPr/>
        <p:txBody>
          <a:bodyPr/>
          <a:lstStyle/>
          <a:p>
            <a:fld id="{2B5EAFC6-05A9-B847-BCB9-5872B191CEF2}" type="datetimeFigureOut">
              <a:rPr lang="es-ES_tradnl" smtClean="0"/>
              <a:t>16/04/2023</a:t>
            </a:fld>
            <a:endParaRPr lang="es-ES_tradnl"/>
          </a:p>
        </p:txBody>
      </p:sp>
      <p:sp>
        <p:nvSpPr>
          <p:cNvPr id="5" name="Footer Placeholder 4">
            <a:extLst>
              <a:ext uri="{FF2B5EF4-FFF2-40B4-BE49-F238E27FC236}">
                <a16:creationId xmlns:a16="http://schemas.microsoft.com/office/drawing/2014/main" id="{D7104F74-8DB7-4642-9A9B-2E38BC37F6EC}"/>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478DC96F-E4D6-884F-9301-C933D57ADDC4}"/>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284273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C605-64B1-9947-A024-3285BDAD1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4A3580BD-325B-8744-BA86-CCCFE759E3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070687-E494-D44B-ACEE-2CBF7BA4798D}"/>
              </a:ext>
            </a:extLst>
          </p:cNvPr>
          <p:cNvSpPr>
            <a:spLocks noGrp="1"/>
          </p:cNvSpPr>
          <p:nvPr>
            <p:ph type="dt" sz="half" idx="10"/>
          </p:nvPr>
        </p:nvSpPr>
        <p:spPr/>
        <p:txBody>
          <a:bodyPr/>
          <a:lstStyle/>
          <a:p>
            <a:fld id="{2B5EAFC6-05A9-B847-BCB9-5872B191CEF2}" type="datetimeFigureOut">
              <a:rPr lang="es-ES_tradnl" smtClean="0"/>
              <a:t>16/04/2023</a:t>
            </a:fld>
            <a:endParaRPr lang="es-ES_tradnl"/>
          </a:p>
        </p:txBody>
      </p:sp>
      <p:sp>
        <p:nvSpPr>
          <p:cNvPr id="5" name="Footer Placeholder 4">
            <a:extLst>
              <a:ext uri="{FF2B5EF4-FFF2-40B4-BE49-F238E27FC236}">
                <a16:creationId xmlns:a16="http://schemas.microsoft.com/office/drawing/2014/main" id="{44EBC164-6CE9-2447-8B5B-C59B0558A853}"/>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B6092DDC-00B9-CE4A-B68F-4C5579932E45}"/>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2353939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60F6-20FC-6F4C-947C-983C88EA2E49}"/>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9122D58C-999D-E146-A5F3-A648C0B6E9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Content Placeholder 3">
            <a:extLst>
              <a:ext uri="{FF2B5EF4-FFF2-40B4-BE49-F238E27FC236}">
                <a16:creationId xmlns:a16="http://schemas.microsoft.com/office/drawing/2014/main" id="{25F669A0-372F-9245-8C0F-EB56A19345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Date Placeholder 4">
            <a:extLst>
              <a:ext uri="{FF2B5EF4-FFF2-40B4-BE49-F238E27FC236}">
                <a16:creationId xmlns:a16="http://schemas.microsoft.com/office/drawing/2014/main" id="{D0609F3C-AA2F-EB44-85C9-7E0542F5B525}"/>
              </a:ext>
            </a:extLst>
          </p:cNvPr>
          <p:cNvSpPr>
            <a:spLocks noGrp="1"/>
          </p:cNvSpPr>
          <p:nvPr>
            <p:ph type="dt" sz="half" idx="10"/>
          </p:nvPr>
        </p:nvSpPr>
        <p:spPr/>
        <p:txBody>
          <a:bodyPr/>
          <a:lstStyle/>
          <a:p>
            <a:fld id="{2B5EAFC6-05A9-B847-BCB9-5872B191CEF2}" type="datetimeFigureOut">
              <a:rPr lang="es-ES_tradnl" smtClean="0"/>
              <a:t>16/04/2023</a:t>
            </a:fld>
            <a:endParaRPr lang="es-ES_tradnl"/>
          </a:p>
        </p:txBody>
      </p:sp>
      <p:sp>
        <p:nvSpPr>
          <p:cNvPr id="6" name="Footer Placeholder 5">
            <a:extLst>
              <a:ext uri="{FF2B5EF4-FFF2-40B4-BE49-F238E27FC236}">
                <a16:creationId xmlns:a16="http://schemas.microsoft.com/office/drawing/2014/main" id="{0F7CB142-0E6D-0146-B3B2-56E995FFEE3E}"/>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95C1DC5E-9D75-8244-9D51-6AB791A4EB9C}"/>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2090119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0D1C4-E9C4-9C4D-BCBF-AE5617ACF597}"/>
              </a:ext>
            </a:extLst>
          </p:cNvPr>
          <p:cNvSpPr>
            <a:spLocks noGrp="1"/>
          </p:cNvSpPr>
          <p:nvPr>
            <p:ph type="title"/>
          </p:nvPr>
        </p:nvSpPr>
        <p:spPr>
          <a:xfrm>
            <a:off x="839788" y="365125"/>
            <a:ext cx="10515600" cy="1325563"/>
          </a:xfrm>
        </p:spPr>
        <p:txBody>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EB199EB3-56A0-7548-9F1A-58B7A438A2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CFE1BB-C31E-6F4F-9BB9-F08FB5A784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Text Placeholder 4">
            <a:extLst>
              <a:ext uri="{FF2B5EF4-FFF2-40B4-BE49-F238E27FC236}">
                <a16:creationId xmlns:a16="http://schemas.microsoft.com/office/drawing/2014/main" id="{639084E1-6D04-454F-955C-2FB8DCDE57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812DF8-A8D0-6848-96F5-B0BC5103B3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7" name="Date Placeholder 6">
            <a:extLst>
              <a:ext uri="{FF2B5EF4-FFF2-40B4-BE49-F238E27FC236}">
                <a16:creationId xmlns:a16="http://schemas.microsoft.com/office/drawing/2014/main" id="{EEE82989-556F-9941-94F9-A50BCA7FF1CE}"/>
              </a:ext>
            </a:extLst>
          </p:cNvPr>
          <p:cNvSpPr>
            <a:spLocks noGrp="1"/>
          </p:cNvSpPr>
          <p:nvPr>
            <p:ph type="dt" sz="half" idx="10"/>
          </p:nvPr>
        </p:nvSpPr>
        <p:spPr/>
        <p:txBody>
          <a:bodyPr/>
          <a:lstStyle/>
          <a:p>
            <a:fld id="{2B5EAFC6-05A9-B847-BCB9-5872B191CEF2}" type="datetimeFigureOut">
              <a:rPr lang="es-ES_tradnl" smtClean="0"/>
              <a:t>16/04/2023</a:t>
            </a:fld>
            <a:endParaRPr lang="es-ES_tradnl"/>
          </a:p>
        </p:txBody>
      </p:sp>
      <p:sp>
        <p:nvSpPr>
          <p:cNvPr id="8" name="Footer Placeholder 7">
            <a:extLst>
              <a:ext uri="{FF2B5EF4-FFF2-40B4-BE49-F238E27FC236}">
                <a16:creationId xmlns:a16="http://schemas.microsoft.com/office/drawing/2014/main" id="{95DE4D8E-7870-5549-9439-9D60ECCF0133}"/>
              </a:ext>
            </a:extLst>
          </p:cNvPr>
          <p:cNvSpPr>
            <a:spLocks noGrp="1"/>
          </p:cNvSpPr>
          <p:nvPr>
            <p:ph type="ftr" sz="quarter" idx="11"/>
          </p:nvPr>
        </p:nvSpPr>
        <p:spPr/>
        <p:txBody>
          <a:bodyPr/>
          <a:lstStyle/>
          <a:p>
            <a:endParaRPr lang="es-ES_tradnl"/>
          </a:p>
        </p:txBody>
      </p:sp>
      <p:sp>
        <p:nvSpPr>
          <p:cNvPr id="9" name="Slide Number Placeholder 8">
            <a:extLst>
              <a:ext uri="{FF2B5EF4-FFF2-40B4-BE49-F238E27FC236}">
                <a16:creationId xmlns:a16="http://schemas.microsoft.com/office/drawing/2014/main" id="{2CB1BD09-E217-9A41-9792-A2F3AA972895}"/>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2122912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50A51-3A47-D54C-9F88-8DAB8166C2B9}"/>
              </a:ext>
            </a:extLst>
          </p:cNvPr>
          <p:cNvSpPr>
            <a:spLocks noGrp="1"/>
          </p:cNvSpPr>
          <p:nvPr>
            <p:ph type="title"/>
          </p:nvPr>
        </p:nvSpPr>
        <p:spPr/>
        <p:txBody>
          <a:bodyPr/>
          <a:lstStyle/>
          <a:p>
            <a:r>
              <a:rPr lang="en-US"/>
              <a:t>Click to edit Master title style</a:t>
            </a:r>
            <a:endParaRPr lang="es-ES_tradnl"/>
          </a:p>
        </p:txBody>
      </p:sp>
      <p:sp>
        <p:nvSpPr>
          <p:cNvPr id="3" name="Date Placeholder 2">
            <a:extLst>
              <a:ext uri="{FF2B5EF4-FFF2-40B4-BE49-F238E27FC236}">
                <a16:creationId xmlns:a16="http://schemas.microsoft.com/office/drawing/2014/main" id="{7018A2A1-F14A-864D-8D49-A4F58690EDF3}"/>
              </a:ext>
            </a:extLst>
          </p:cNvPr>
          <p:cNvSpPr>
            <a:spLocks noGrp="1"/>
          </p:cNvSpPr>
          <p:nvPr>
            <p:ph type="dt" sz="half" idx="10"/>
          </p:nvPr>
        </p:nvSpPr>
        <p:spPr/>
        <p:txBody>
          <a:bodyPr/>
          <a:lstStyle/>
          <a:p>
            <a:fld id="{2B5EAFC6-05A9-B847-BCB9-5872B191CEF2}" type="datetimeFigureOut">
              <a:rPr lang="es-ES_tradnl" smtClean="0"/>
              <a:t>16/04/2023</a:t>
            </a:fld>
            <a:endParaRPr lang="es-ES_tradnl"/>
          </a:p>
        </p:txBody>
      </p:sp>
      <p:sp>
        <p:nvSpPr>
          <p:cNvPr id="4" name="Footer Placeholder 3">
            <a:extLst>
              <a:ext uri="{FF2B5EF4-FFF2-40B4-BE49-F238E27FC236}">
                <a16:creationId xmlns:a16="http://schemas.microsoft.com/office/drawing/2014/main" id="{61CF9B98-09B3-D041-B312-48C5F700F553}"/>
              </a:ext>
            </a:extLst>
          </p:cNvPr>
          <p:cNvSpPr>
            <a:spLocks noGrp="1"/>
          </p:cNvSpPr>
          <p:nvPr>
            <p:ph type="ftr" sz="quarter" idx="11"/>
          </p:nvPr>
        </p:nvSpPr>
        <p:spPr/>
        <p:txBody>
          <a:bodyPr/>
          <a:lstStyle/>
          <a:p>
            <a:endParaRPr lang="es-ES_tradnl"/>
          </a:p>
        </p:txBody>
      </p:sp>
      <p:sp>
        <p:nvSpPr>
          <p:cNvPr id="5" name="Slide Number Placeholder 4">
            <a:extLst>
              <a:ext uri="{FF2B5EF4-FFF2-40B4-BE49-F238E27FC236}">
                <a16:creationId xmlns:a16="http://schemas.microsoft.com/office/drawing/2014/main" id="{CDAD1139-2DA2-7A45-95AC-623780B8CFE0}"/>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045030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98B49A-9B43-CB40-B7E4-9957B1FE9841}"/>
              </a:ext>
            </a:extLst>
          </p:cNvPr>
          <p:cNvSpPr>
            <a:spLocks noGrp="1"/>
          </p:cNvSpPr>
          <p:nvPr>
            <p:ph type="dt" sz="half" idx="10"/>
          </p:nvPr>
        </p:nvSpPr>
        <p:spPr/>
        <p:txBody>
          <a:bodyPr/>
          <a:lstStyle/>
          <a:p>
            <a:fld id="{2B5EAFC6-05A9-B847-BCB9-5872B191CEF2}" type="datetimeFigureOut">
              <a:rPr lang="es-ES_tradnl" smtClean="0"/>
              <a:t>16/04/2023</a:t>
            </a:fld>
            <a:endParaRPr lang="es-ES_tradnl"/>
          </a:p>
        </p:txBody>
      </p:sp>
      <p:sp>
        <p:nvSpPr>
          <p:cNvPr id="3" name="Footer Placeholder 2">
            <a:extLst>
              <a:ext uri="{FF2B5EF4-FFF2-40B4-BE49-F238E27FC236}">
                <a16:creationId xmlns:a16="http://schemas.microsoft.com/office/drawing/2014/main" id="{E035EE04-3DE1-574F-BB8B-44F9F1DC3F81}"/>
              </a:ext>
            </a:extLst>
          </p:cNvPr>
          <p:cNvSpPr>
            <a:spLocks noGrp="1"/>
          </p:cNvSpPr>
          <p:nvPr>
            <p:ph type="ftr" sz="quarter" idx="11"/>
          </p:nvPr>
        </p:nvSpPr>
        <p:spPr/>
        <p:txBody>
          <a:bodyPr/>
          <a:lstStyle/>
          <a:p>
            <a:endParaRPr lang="es-ES_tradnl"/>
          </a:p>
        </p:txBody>
      </p:sp>
      <p:sp>
        <p:nvSpPr>
          <p:cNvPr id="4" name="Slide Number Placeholder 3">
            <a:extLst>
              <a:ext uri="{FF2B5EF4-FFF2-40B4-BE49-F238E27FC236}">
                <a16:creationId xmlns:a16="http://schemas.microsoft.com/office/drawing/2014/main" id="{C9BD8E3E-9828-EC46-82E9-38BA64E55B28}"/>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211680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27EF9-1CAA-DF44-BC1F-A029D65580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97DA7956-55EB-7846-A44A-7C165D55A6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Text Placeholder 3">
            <a:extLst>
              <a:ext uri="{FF2B5EF4-FFF2-40B4-BE49-F238E27FC236}">
                <a16:creationId xmlns:a16="http://schemas.microsoft.com/office/drawing/2014/main" id="{0FC45418-D20A-3942-AF99-2245C929C6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E510B2-C0DA-2C40-A457-7C6EA31815E6}"/>
              </a:ext>
            </a:extLst>
          </p:cNvPr>
          <p:cNvSpPr>
            <a:spLocks noGrp="1"/>
          </p:cNvSpPr>
          <p:nvPr>
            <p:ph type="dt" sz="half" idx="10"/>
          </p:nvPr>
        </p:nvSpPr>
        <p:spPr/>
        <p:txBody>
          <a:bodyPr/>
          <a:lstStyle/>
          <a:p>
            <a:fld id="{2B5EAFC6-05A9-B847-BCB9-5872B191CEF2}" type="datetimeFigureOut">
              <a:rPr lang="es-ES_tradnl" smtClean="0"/>
              <a:t>16/04/2023</a:t>
            </a:fld>
            <a:endParaRPr lang="es-ES_tradnl"/>
          </a:p>
        </p:txBody>
      </p:sp>
      <p:sp>
        <p:nvSpPr>
          <p:cNvPr id="6" name="Footer Placeholder 5">
            <a:extLst>
              <a:ext uri="{FF2B5EF4-FFF2-40B4-BE49-F238E27FC236}">
                <a16:creationId xmlns:a16="http://schemas.microsoft.com/office/drawing/2014/main" id="{B88E8761-989A-4C4D-8877-5905A3616937}"/>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D96DB9CB-103F-F14B-8F5C-5500867E4D1A}"/>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469377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6E286-0430-794C-962A-0B0DD566D4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Picture Placeholder 2">
            <a:extLst>
              <a:ext uri="{FF2B5EF4-FFF2-40B4-BE49-F238E27FC236}">
                <a16:creationId xmlns:a16="http://schemas.microsoft.com/office/drawing/2014/main" id="{E279C52E-3BF7-5E44-9DB5-7804DDB4BF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 Placeholder 3">
            <a:extLst>
              <a:ext uri="{FF2B5EF4-FFF2-40B4-BE49-F238E27FC236}">
                <a16:creationId xmlns:a16="http://schemas.microsoft.com/office/drawing/2014/main" id="{3831CD21-100E-4C4D-B9E9-983F0B7C1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0CFE00-3C93-9B45-864A-841C8AF89A24}"/>
              </a:ext>
            </a:extLst>
          </p:cNvPr>
          <p:cNvSpPr>
            <a:spLocks noGrp="1"/>
          </p:cNvSpPr>
          <p:nvPr>
            <p:ph type="dt" sz="half" idx="10"/>
          </p:nvPr>
        </p:nvSpPr>
        <p:spPr/>
        <p:txBody>
          <a:bodyPr/>
          <a:lstStyle/>
          <a:p>
            <a:fld id="{2B5EAFC6-05A9-B847-BCB9-5872B191CEF2}" type="datetimeFigureOut">
              <a:rPr lang="es-ES_tradnl" smtClean="0"/>
              <a:t>16/04/2023</a:t>
            </a:fld>
            <a:endParaRPr lang="es-ES_tradnl"/>
          </a:p>
        </p:txBody>
      </p:sp>
      <p:sp>
        <p:nvSpPr>
          <p:cNvPr id="6" name="Footer Placeholder 5">
            <a:extLst>
              <a:ext uri="{FF2B5EF4-FFF2-40B4-BE49-F238E27FC236}">
                <a16:creationId xmlns:a16="http://schemas.microsoft.com/office/drawing/2014/main" id="{87729D4F-DFD7-864B-908F-E00A22868EAC}"/>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7747C26D-FCEB-7342-936E-3C84C1F7AED0}"/>
              </a:ext>
            </a:extLst>
          </p:cNvPr>
          <p:cNvSpPr>
            <a:spLocks noGrp="1"/>
          </p:cNvSpPr>
          <p:nvPr>
            <p:ph type="sldNum" sz="quarter" idx="12"/>
          </p:nvPr>
        </p:nvSpPr>
        <p:spPr/>
        <p:txBody>
          <a:body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433168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l="4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C6B4E2-F3C5-864F-8269-F9F30DF2E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E546C182-ED62-8440-AA35-E5970127CE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F77F0BBD-1D63-D147-9A76-2CD45CAAA1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5EAFC6-05A9-B847-BCB9-5872B191CEF2}" type="datetimeFigureOut">
              <a:rPr lang="es-ES_tradnl" smtClean="0"/>
              <a:t>16/04/2023</a:t>
            </a:fld>
            <a:endParaRPr lang="es-ES_tradnl"/>
          </a:p>
        </p:txBody>
      </p:sp>
      <p:sp>
        <p:nvSpPr>
          <p:cNvPr id="5" name="Footer Placeholder 4">
            <a:extLst>
              <a:ext uri="{FF2B5EF4-FFF2-40B4-BE49-F238E27FC236}">
                <a16:creationId xmlns:a16="http://schemas.microsoft.com/office/drawing/2014/main" id="{5281E2F6-FCB8-F949-BEDA-E5AC70579E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a:extLst>
              <a:ext uri="{FF2B5EF4-FFF2-40B4-BE49-F238E27FC236}">
                <a16:creationId xmlns:a16="http://schemas.microsoft.com/office/drawing/2014/main" id="{7AE5E8BC-54D6-E547-BF77-54613F38DF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240FB-3D85-8D49-93B6-C9272CC1D562}" type="slidenum">
              <a:rPr lang="es-ES_tradnl" smtClean="0"/>
              <a:t>‹Nº›</a:t>
            </a:fld>
            <a:endParaRPr lang="es-ES_tradnl"/>
          </a:p>
        </p:txBody>
      </p:sp>
    </p:spTree>
    <p:extLst>
      <p:ext uri="{BB962C8B-B14F-4D97-AF65-F5344CB8AC3E}">
        <p14:creationId xmlns:p14="http://schemas.microsoft.com/office/powerpoint/2010/main" val="3864253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2.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95620A-FB36-DAF4-CF9C-2A129D706287}"/>
              </a:ext>
            </a:extLst>
          </p:cNvPr>
          <p:cNvSpPr txBox="1"/>
          <p:nvPr/>
        </p:nvSpPr>
        <p:spPr>
          <a:xfrm>
            <a:off x="4105834" y="2554941"/>
            <a:ext cx="3980329" cy="353943"/>
          </a:xfrm>
          <a:prstGeom prst="rect">
            <a:avLst/>
          </a:prstGeom>
          <a:noFill/>
        </p:spPr>
        <p:txBody>
          <a:bodyPr wrap="square" rtlCol="0">
            <a:spAutoFit/>
          </a:bodyPr>
          <a:lstStyle/>
          <a:p>
            <a:pPr algn="ctr"/>
            <a:r>
              <a:rPr lang="es-ES_tradnl" sz="1700" dirty="0">
                <a:solidFill>
                  <a:schemeClr val="bg1"/>
                </a:solidFill>
                <a:latin typeface="Filson Pro Book" panose="02000000000000000000" pitchFamily="2" charset="77"/>
              </a:rPr>
              <a:t>CICLO 2023</a:t>
            </a:r>
          </a:p>
        </p:txBody>
      </p:sp>
      <p:sp>
        <p:nvSpPr>
          <p:cNvPr id="5" name="TextBox 4">
            <a:extLst>
              <a:ext uri="{FF2B5EF4-FFF2-40B4-BE49-F238E27FC236}">
                <a16:creationId xmlns:a16="http://schemas.microsoft.com/office/drawing/2014/main" id="{38D64434-B3C5-BFD4-C56B-6B09C6115E3C}"/>
              </a:ext>
            </a:extLst>
          </p:cNvPr>
          <p:cNvSpPr txBox="1"/>
          <p:nvPr/>
        </p:nvSpPr>
        <p:spPr>
          <a:xfrm>
            <a:off x="0" y="3049285"/>
            <a:ext cx="12191999" cy="2185214"/>
          </a:xfrm>
          <a:prstGeom prst="rect">
            <a:avLst/>
          </a:prstGeom>
          <a:noFill/>
        </p:spPr>
        <p:txBody>
          <a:bodyPr wrap="square" rtlCol="0">
            <a:spAutoFit/>
          </a:bodyPr>
          <a:lstStyle/>
          <a:p>
            <a:pPr algn="ctr"/>
            <a:r>
              <a:rPr lang="es-ES_tradnl" sz="5000" b="1" dirty="0">
                <a:solidFill>
                  <a:schemeClr val="bg1"/>
                </a:solidFill>
                <a:effectLst>
                  <a:outerShdw dist="38100" dir="2700000" algn="tl" rotWithShape="0">
                    <a:srgbClr val="263238"/>
                  </a:outerShdw>
                </a:effectLst>
                <a:latin typeface="Filson Pro Bold" panose="02000000000000000000" pitchFamily="2" charset="77"/>
              </a:rPr>
              <a:t>PLAN SECTORIAL DE DESARROLLO RAMA JUDICIAL 2023-2026</a:t>
            </a:r>
          </a:p>
          <a:p>
            <a:pPr algn="ctr"/>
            <a:endParaRPr lang="es-ES_tradnl" sz="1200" b="1" dirty="0">
              <a:solidFill>
                <a:schemeClr val="bg1"/>
              </a:solidFill>
              <a:effectLst>
                <a:outerShdw dist="38100" dir="2700000" algn="tl" rotWithShape="0">
                  <a:srgbClr val="263238"/>
                </a:outerShdw>
              </a:effectLst>
              <a:latin typeface="Filson Pro Bold" panose="02000000000000000000" pitchFamily="2" charset="77"/>
            </a:endParaRPr>
          </a:p>
          <a:p>
            <a:pPr algn="ctr"/>
            <a:r>
              <a:rPr lang="es-ES_tradnl" sz="2400" b="1" i="1" dirty="0">
                <a:solidFill>
                  <a:schemeClr val="bg1"/>
                </a:solidFill>
                <a:effectLst>
                  <a:outerShdw dist="38100" dir="2700000" algn="tl" rotWithShape="0">
                    <a:srgbClr val="263238"/>
                  </a:outerShdw>
                </a:effectLst>
                <a:latin typeface="Filson Pro Bold" panose="02000000000000000000" pitchFamily="2" charset="77"/>
              </a:rPr>
              <a:t>“HACIA UNA JUSTICIA CONFIABLE, DIGITAL E INCLUYENTE”</a:t>
            </a:r>
          </a:p>
        </p:txBody>
      </p:sp>
    </p:spTree>
    <p:extLst>
      <p:ext uri="{BB962C8B-B14F-4D97-AF65-F5344CB8AC3E}">
        <p14:creationId xmlns:p14="http://schemas.microsoft.com/office/powerpoint/2010/main" val="2610687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13216793-22B6-9645-9F00-375D0D534CA7}"/>
              </a:ext>
            </a:extLst>
          </p:cNvPr>
          <p:cNvSpPr txBox="1"/>
          <p:nvPr/>
        </p:nvSpPr>
        <p:spPr>
          <a:xfrm>
            <a:off x="1332906" y="1111904"/>
            <a:ext cx="10417815" cy="830997"/>
          </a:xfrm>
          <a:prstGeom prst="rect">
            <a:avLst/>
          </a:prstGeom>
          <a:noFill/>
        </p:spPr>
        <p:txBody>
          <a:bodyPr wrap="square" rtlCol="0">
            <a:spAutoFit/>
          </a:bodyPr>
          <a:lstStyle/>
          <a:p>
            <a:r>
              <a:rPr lang="es-ES_tradnl" sz="2400" b="1" dirty="0">
                <a:solidFill>
                  <a:srgbClr val="00AEEF"/>
                </a:solidFill>
                <a:latin typeface="Filson Pro Book" panose="02000000000000000000" pitchFamily="2" charset="77"/>
              </a:rPr>
              <a:t>OBJETIVO ESTRATÉGICO PSD 2023 - 2026</a:t>
            </a:r>
          </a:p>
          <a:p>
            <a:r>
              <a:rPr lang="es-ES_tradnl" sz="2400" b="1" dirty="0">
                <a:solidFill>
                  <a:srgbClr val="00AEEF"/>
                </a:solidFill>
                <a:latin typeface="Filson Pro Book" panose="02000000000000000000" pitchFamily="2" charset="77"/>
              </a:rPr>
              <a:t>  </a:t>
            </a:r>
            <a:r>
              <a:rPr lang="es-ES_tradnl" sz="2300" dirty="0">
                <a:solidFill>
                  <a:srgbClr val="00AEEF"/>
                </a:solidFill>
                <a:latin typeface="Filson Pro Book" panose="02000000000000000000" pitchFamily="2" charset="77"/>
              </a:rPr>
              <a:t>TALENTO HUMANO </a:t>
            </a:r>
          </a:p>
        </p:txBody>
      </p:sp>
      <p:sp>
        <p:nvSpPr>
          <p:cNvPr id="62" name="Rectangle 61">
            <a:extLst>
              <a:ext uri="{FF2B5EF4-FFF2-40B4-BE49-F238E27FC236}">
                <a16:creationId xmlns:a16="http://schemas.microsoft.com/office/drawing/2014/main" id="{54947A74-8F53-B84E-9A2C-4DB7A0555C6C}"/>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5" name="Rectangle 104">
            <a:extLst>
              <a:ext uri="{FF2B5EF4-FFF2-40B4-BE49-F238E27FC236}">
                <a16:creationId xmlns:a16="http://schemas.microsoft.com/office/drawing/2014/main" id="{A4C80D60-3083-0049-BD5C-0207579AA697}"/>
              </a:ext>
            </a:extLst>
          </p:cNvPr>
          <p:cNvSpPr/>
          <p:nvPr/>
        </p:nvSpPr>
        <p:spPr>
          <a:xfrm>
            <a:off x="241534" y="3394316"/>
            <a:ext cx="3198150" cy="230747"/>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solidFill>
                  <a:schemeClr val="bg1"/>
                </a:solidFill>
                <a:latin typeface="Gotham Medium" panose="02000604030000020004" pitchFamily="2" charset="0"/>
              </a:rPr>
              <a:t>OBJETIVOS ESPECÍFICOS</a:t>
            </a:r>
          </a:p>
        </p:txBody>
      </p:sp>
      <p:sp>
        <p:nvSpPr>
          <p:cNvPr id="106" name="TextBox 105">
            <a:extLst>
              <a:ext uri="{FF2B5EF4-FFF2-40B4-BE49-F238E27FC236}">
                <a16:creationId xmlns:a16="http://schemas.microsoft.com/office/drawing/2014/main" id="{D5F96554-964F-4E44-B5DC-0F4B6B70ADE8}"/>
              </a:ext>
            </a:extLst>
          </p:cNvPr>
          <p:cNvSpPr txBox="1"/>
          <p:nvPr/>
        </p:nvSpPr>
        <p:spPr>
          <a:xfrm>
            <a:off x="188712" y="3360148"/>
            <a:ext cx="580608"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4.2. /</a:t>
            </a:r>
          </a:p>
        </p:txBody>
      </p:sp>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2" name="Rectangle 41">
            <a:extLst>
              <a:ext uri="{FF2B5EF4-FFF2-40B4-BE49-F238E27FC236}">
                <a16:creationId xmlns:a16="http://schemas.microsoft.com/office/drawing/2014/main" id="{56EBD097-8271-9043-815D-316183F4065A}"/>
              </a:ext>
            </a:extLst>
          </p:cNvPr>
          <p:cNvSpPr/>
          <p:nvPr/>
        </p:nvSpPr>
        <p:spPr>
          <a:xfrm>
            <a:off x="0" y="2083288"/>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4" name="Rectangle 43">
            <a:extLst>
              <a:ext uri="{FF2B5EF4-FFF2-40B4-BE49-F238E27FC236}">
                <a16:creationId xmlns:a16="http://schemas.microsoft.com/office/drawing/2014/main" id="{87F47B8D-0F33-8F42-AE1E-97481F9B1080}"/>
              </a:ext>
            </a:extLst>
          </p:cNvPr>
          <p:cNvSpPr/>
          <p:nvPr/>
        </p:nvSpPr>
        <p:spPr>
          <a:xfrm>
            <a:off x="238360" y="2082875"/>
            <a:ext cx="2571747" cy="234096"/>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dirty="0">
                <a:solidFill>
                  <a:schemeClr val="bg1"/>
                </a:solidFill>
                <a:latin typeface="Gotham Medium" panose="02000604030000020004" pitchFamily="2" charset="0"/>
              </a:rPr>
              <a:t>    RESUMEN OBJETIVO </a:t>
            </a:r>
          </a:p>
        </p:txBody>
      </p:sp>
      <p:sp>
        <p:nvSpPr>
          <p:cNvPr id="49" name="TextBox 48">
            <a:extLst>
              <a:ext uri="{FF2B5EF4-FFF2-40B4-BE49-F238E27FC236}">
                <a16:creationId xmlns:a16="http://schemas.microsoft.com/office/drawing/2014/main" id="{F1FD812C-D46D-EA47-A51D-A66416301B22}"/>
              </a:ext>
            </a:extLst>
          </p:cNvPr>
          <p:cNvSpPr txBox="1"/>
          <p:nvPr/>
        </p:nvSpPr>
        <p:spPr>
          <a:xfrm>
            <a:off x="188712" y="2037935"/>
            <a:ext cx="580608"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4.1./ </a:t>
            </a:r>
          </a:p>
        </p:txBody>
      </p:sp>
      <p:pic>
        <p:nvPicPr>
          <p:cNvPr id="179" name="Picture 178">
            <a:extLst>
              <a:ext uri="{FF2B5EF4-FFF2-40B4-BE49-F238E27FC236}">
                <a16:creationId xmlns:a16="http://schemas.microsoft.com/office/drawing/2014/main" id="{0BD1E314-E897-3742-83C6-5E42804C2B6F}"/>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9684" y="51106"/>
            <a:ext cx="5324400" cy="1029600"/>
          </a:xfrm>
          <a:prstGeom prst="rect">
            <a:avLst/>
          </a:prstGeom>
        </p:spPr>
      </p:pic>
      <p:sp>
        <p:nvSpPr>
          <p:cNvPr id="103" name="TextBox 102">
            <a:extLst>
              <a:ext uri="{FF2B5EF4-FFF2-40B4-BE49-F238E27FC236}">
                <a16:creationId xmlns:a16="http://schemas.microsoft.com/office/drawing/2014/main" id="{B32B92EB-9487-F84C-80D9-F1387AFD8ADA}"/>
              </a:ext>
            </a:extLst>
          </p:cNvPr>
          <p:cNvSpPr txBox="1"/>
          <p:nvPr/>
        </p:nvSpPr>
        <p:spPr>
          <a:xfrm>
            <a:off x="664967" y="2356948"/>
            <a:ext cx="8284602" cy="954107"/>
          </a:xfrm>
          <a:prstGeom prst="rect">
            <a:avLst/>
          </a:prstGeom>
          <a:noFill/>
        </p:spPr>
        <p:txBody>
          <a:bodyPr wrap="square" rtlCol="0">
            <a:spAutoFit/>
          </a:bodyPr>
          <a:lstStyle/>
          <a:p>
            <a:pPr algn="just"/>
            <a:r>
              <a:rPr lang="es-ES_tradnl" sz="1400" b="1" i="1" dirty="0">
                <a:latin typeface="Gotham Medium" panose="02000604030000020004" pitchFamily="2" charset="0"/>
              </a:rPr>
              <a:t>Fortalecer el talento humano en la Rama Judicial  para que sea eficiente, capacitado y realice su labor en ambientes saludables y seguros. Ampliar la cobertura de la carrera judicial y mejorar la oferta de formación, que este disponible para todos los servidores judiciales e impacte positivamente el servicio de justicia y responda a las necesidades reales del ejercicio de la función judicial. </a:t>
            </a:r>
          </a:p>
        </p:txBody>
      </p:sp>
      <p:sp>
        <p:nvSpPr>
          <p:cNvPr id="104" name="Rectangle 103">
            <a:extLst>
              <a:ext uri="{FF2B5EF4-FFF2-40B4-BE49-F238E27FC236}">
                <a16:creationId xmlns:a16="http://schemas.microsoft.com/office/drawing/2014/main" id="{D7B0FCF1-F3CF-784F-8703-39E315148D78}"/>
              </a:ext>
            </a:extLst>
          </p:cNvPr>
          <p:cNvSpPr/>
          <p:nvPr/>
        </p:nvSpPr>
        <p:spPr>
          <a:xfrm>
            <a:off x="0" y="3393201"/>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Rectangle 60">
            <a:extLst>
              <a:ext uri="{FF2B5EF4-FFF2-40B4-BE49-F238E27FC236}">
                <a16:creationId xmlns:a16="http://schemas.microsoft.com/office/drawing/2014/main" id="{BC6C3451-2567-7A44-A8BA-AC6CCA3D1B52}"/>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3" name="TextBox 62">
            <a:extLst>
              <a:ext uri="{FF2B5EF4-FFF2-40B4-BE49-F238E27FC236}">
                <a16:creationId xmlns:a16="http://schemas.microsoft.com/office/drawing/2014/main" id="{B73D603A-D120-B34D-9527-E5350A8AEEFC}"/>
              </a:ext>
            </a:extLst>
          </p:cNvPr>
          <p:cNvSpPr txBox="1"/>
          <p:nvPr/>
        </p:nvSpPr>
        <p:spPr>
          <a:xfrm>
            <a:off x="147768"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sp>
        <p:nvSpPr>
          <p:cNvPr id="64" name="TextBox 63">
            <a:extLst>
              <a:ext uri="{FF2B5EF4-FFF2-40B4-BE49-F238E27FC236}">
                <a16:creationId xmlns:a16="http://schemas.microsoft.com/office/drawing/2014/main" id="{7606F2F7-ACA0-0340-B155-FEDA3CE3697A}"/>
              </a:ext>
            </a:extLst>
          </p:cNvPr>
          <p:cNvSpPr txBox="1"/>
          <p:nvPr/>
        </p:nvSpPr>
        <p:spPr>
          <a:xfrm>
            <a:off x="684348" y="4101592"/>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4.2.2</a:t>
            </a:r>
          </a:p>
        </p:txBody>
      </p:sp>
      <p:sp>
        <p:nvSpPr>
          <p:cNvPr id="65" name="TextBox 64">
            <a:extLst>
              <a:ext uri="{FF2B5EF4-FFF2-40B4-BE49-F238E27FC236}">
                <a16:creationId xmlns:a16="http://schemas.microsoft.com/office/drawing/2014/main" id="{9D25FEE1-B62F-6646-B373-8A30E39E7306}"/>
              </a:ext>
            </a:extLst>
          </p:cNvPr>
          <p:cNvSpPr txBox="1"/>
          <p:nvPr/>
        </p:nvSpPr>
        <p:spPr>
          <a:xfrm>
            <a:off x="1235296" y="3802437"/>
            <a:ext cx="10270165" cy="307777"/>
          </a:xfrm>
          <a:prstGeom prst="rect">
            <a:avLst/>
          </a:prstGeom>
          <a:noFill/>
        </p:spPr>
        <p:txBody>
          <a:bodyPr wrap="square" rtlCol="0">
            <a:spAutoFit/>
          </a:bodyPr>
          <a:lstStyle/>
          <a:p>
            <a:pPr algn="just"/>
            <a:r>
              <a:rPr lang="es-ES" sz="1400" dirty="0"/>
              <a:t>Ampliar la cobertura de la carrera judicial optimizando los procesos de los concursos de méritos y propender por mitigar su litigiosidad.</a:t>
            </a:r>
            <a:endParaRPr lang="es-ES_tradnl" sz="1400" dirty="0">
              <a:latin typeface="Gotham Medium" panose="02000604030000020004" pitchFamily="2" charset="0"/>
            </a:endParaRPr>
          </a:p>
        </p:txBody>
      </p:sp>
      <p:sp>
        <p:nvSpPr>
          <p:cNvPr id="66" name="TextBox 65">
            <a:extLst>
              <a:ext uri="{FF2B5EF4-FFF2-40B4-BE49-F238E27FC236}">
                <a16:creationId xmlns:a16="http://schemas.microsoft.com/office/drawing/2014/main" id="{80C42226-35CC-7E45-826C-6452420C2996}"/>
              </a:ext>
            </a:extLst>
          </p:cNvPr>
          <p:cNvSpPr txBox="1"/>
          <p:nvPr/>
        </p:nvSpPr>
        <p:spPr>
          <a:xfrm>
            <a:off x="1225843" y="4080781"/>
            <a:ext cx="9992173" cy="738664"/>
          </a:xfrm>
          <a:prstGeom prst="rect">
            <a:avLst/>
          </a:prstGeom>
          <a:noFill/>
        </p:spPr>
        <p:txBody>
          <a:bodyPr wrap="square" rtlCol="0">
            <a:spAutoFit/>
          </a:bodyPr>
          <a:lstStyle/>
          <a:p>
            <a:pPr algn="just"/>
            <a:r>
              <a:rPr lang="es-ES" sz="1400" dirty="0"/>
              <a:t>Impactar la función y servicios que presta la Rama Judicial, a través de una formación integral desde una visión de gestión del conocimiento, relacionada con los problemas de la justicia y los problemas de gestión de quienes administran los recursos de la justicia, y potenciando el uso de medios virtuales.</a:t>
            </a:r>
            <a:endParaRPr lang="es-ES_tradnl" sz="1400" dirty="0">
              <a:latin typeface="Gotham Medium" panose="02000604030000020004" pitchFamily="2" charset="0"/>
            </a:endParaRPr>
          </a:p>
        </p:txBody>
      </p:sp>
      <p:cxnSp>
        <p:nvCxnSpPr>
          <p:cNvPr id="67" name="Straight Connector 66">
            <a:extLst>
              <a:ext uri="{FF2B5EF4-FFF2-40B4-BE49-F238E27FC236}">
                <a16:creationId xmlns:a16="http://schemas.microsoft.com/office/drawing/2014/main" id="{9D9467ED-7B60-B847-8980-ED31D2635F36}"/>
              </a:ext>
            </a:extLst>
          </p:cNvPr>
          <p:cNvCxnSpPr>
            <a:cxnSpLocks/>
          </p:cNvCxnSpPr>
          <p:nvPr/>
        </p:nvCxnSpPr>
        <p:spPr>
          <a:xfrm flipH="1">
            <a:off x="1186245" y="3842252"/>
            <a:ext cx="9930" cy="2710135"/>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D9EA2DD6-3298-0941-A2C2-B54A6F3737EE}"/>
              </a:ext>
            </a:extLst>
          </p:cNvPr>
          <p:cNvGrpSpPr/>
          <p:nvPr/>
        </p:nvGrpSpPr>
        <p:grpSpPr>
          <a:xfrm>
            <a:off x="1134846" y="3876427"/>
            <a:ext cx="109440" cy="109440"/>
            <a:chOff x="4200892" y="4432105"/>
            <a:chExt cx="109440" cy="109440"/>
          </a:xfrm>
        </p:grpSpPr>
        <p:grpSp>
          <p:nvGrpSpPr>
            <p:cNvPr id="69" name="Group 68">
              <a:extLst>
                <a:ext uri="{FF2B5EF4-FFF2-40B4-BE49-F238E27FC236}">
                  <a16:creationId xmlns:a16="http://schemas.microsoft.com/office/drawing/2014/main" id="{49821E8B-8E91-514A-9059-15449C29960C}"/>
                </a:ext>
              </a:extLst>
            </p:cNvPr>
            <p:cNvGrpSpPr>
              <a:grpSpLocks noChangeAspect="1"/>
            </p:cNvGrpSpPr>
            <p:nvPr/>
          </p:nvGrpSpPr>
          <p:grpSpPr>
            <a:xfrm rot="10800000">
              <a:off x="4210817" y="4439517"/>
              <a:ext cx="89587" cy="90000"/>
              <a:chOff x="3994150" y="4504881"/>
              <a:chExt cx="108000" cy="108498"/>
            </a:xfrm>
          </p:grpSpPr>
          <p:sp>
            <p:nvSpPr>
              <p:cNvPr id="72" name="Pie 71">
                <a:extLst>
                  <a:ext uri="{FF2B5EF4-FFF2-40B4-BE49-F238E27FC236}">
                    <a16:creationId xmlns:a16="http://schemas.microsoft.com/office/drawing/2014/main" id="{D0483C8A-AAE1-F543-B05D-DFFA2C256FD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3" name="Pie 72">
                <a:extLst>
                  <a:ext uri="{FF2B5EF4-FFF2-40B4-BE49-F238E27FC236}">
                    <a16:creationId xmlns:a16="http://schemas.microsoft.com/office/drawing/2014/main" id="{C440A44F-B914-C843-86C9-345DFC77794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0" name="Arc 69">
              <a:extLst>
                <a:ext uri="{FF2B5EF4-FFF2-40B4-BE49-F238E27FC236}">
                  <a16:creationId xmlns:a16="http://schemas.microsoft.com/office/drawing/2014/main" id="{D8216752-6C1B-C348-8204-EC1EEE59CFE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1" name="Arc 70">
              <a:extLst>
                <a:ext uri="{FF2B5EF4-FFF2-40B4-BE49-F238E27FC236}">
                  <a16:creationId xmlns:a16="http://schemas.microsoft.com/office/drawing/2014/main" id="{2BD17B2A-3363-1A42-B55A-A30F95EF7F0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80" name="TextBox 79">
            <a:extLst>
              <a:ext uri="{FF2B5EF4-FFF2-40B4-BE49-F238E27FC236}">
                <a16:creationId xmlns:a16="http://schemas.microsoft.com/office/drawing/2014/main" id="{6A9DDAFF-2543-E347-A4A8-A28A3FA6BEA4}"/>
              </a:ext>
            </a:extLst>
          </p:cNvPr>
          <p:cNvSpPr txBox="1"/>
          <p:nvPr/>
        </p:nvSpPr>
        <p:spPr>
          <a:xfrm>
            <a:off x="697197" y="3794835"/>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4.2.1</a:t>
            </a:r>
          </a:p>
        </p:txBody>
      </p:sp>
      <p:sp>
        <p:nvSpPr>
          <p:cNvPr id="81" name="TextBox 80">
            <a:extLst>
              <a:ext uri="{FF2B5EF4-FFF2-40B4-BE49-F238E27FC236}">
                <a16:creationId xmlns:a16="http://schemas.microsoft.com/office/drawing/2014/main" id="{00F25163-B4D4-6646-ABE2-4005B47C00AA}"/>
              </a:ext>
            </a:extLst>
          </p:cNvPr>
          <p:cNvSpPr txBox="1"/>
          <p:nvPr/>
        </p:nvSpPr>
        <p:spPr>
          <a:xfrm>
            <a:off x="671694" y="4829734"/>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4.2.3</a:t>
            </a:r>
          </a:p>
        </p:txBody>
      </p:sp>
      <p:sp>
        <p:nvSpPr>
          <p:cNvPr id="82" name="TextBox 81">
            <a:extLst>
              <a:ext uri="{FF2B5EF4-FFF2-40B4-BE49-F238E27FC236}">
                <a16:creationId xmlns:a16="http://schemas.microsoft.com/office/drawing/2014/main" id="{D1C9B7AB-B3A6-5345-9783-84CE6AA41B8D}"/>
              </a:ext>
            </a:extLst>
          </p:cNvPr>
          <p:cNvSpPr txBox="1"/>
          <p:nvPr/>
        </p:nvSpPr>
        <p:spPr>
          <a:xfrm>
            <a:off x="1196174" y="4796053"/>
            <a:ext cx="9992173" cy="523220"/>
          </a:xfrm>
          <a:prstGeom prst="rect">
            <a:avLst/>
          </a:prstGeom>
          <a:noFill/>
        </p:spPr>
        <p:txBody>
          <a:bodyPr wrap="square" rtlCol="0">
            <a:spAutoFit/>
          </a:bodyPr>
          <a:lstStyle/>
          <a:p>
            <a:pPr algn="just"/>
            <a:r>
              <a:rPr lang="es-ES" sz="1400" dirty="0"/>
              <a:t>Promover la incorporación de la perspectiva de género y el enfoque diferencial en los fallos judiciales y en la atención a los ciudadanos, la administración de la Rama Judicial, la administración de la carrera judicial y la elaboración de listas para altas Cortes.</a:t>
            </a:r>
            <a:endParaRPr lang="es-ES_tradnl" sz="1400" dirty="0">
              <a:latin typeface="Gotham Medium" panose="02000604030000020004" pitchFamily="2" charset="0"/>
            </a:endParaRPr>
          </a:p>
        </p:txBody>
      </p:sp>
      <p:grpSp>
        <p:nvGrpSpPr>
          <p:cNvPr id="83" name="Group 82">
            <a:extLst>
              <a:ext uri="{FF2B5EF4-FFF2-40B4-BE49-F238E27FC236}">
                <a16:creationId xmlns:a16="http://schemas.microsoft.com/office/drawing/2014/main" id="{3DAA6260-FD6A-C243-9384-81CB063B375F}"/>
              </a:ext>
            </a:extLst>
          </p:cNvPr>
          <p:cNvGrpSpPr/>
          <p:nvPr/>
        </p:nvGrpSpPr>
        <p:grpSpPr>
          <a:xfrm>
            <a:off x="1156582" y="5400123"/>
            <a:ext cx="109440" cy="109440"/>
            <a:chOff x="4200892" y="4432105"/>
            <a:chExt cx="109440" cy="109440"/>
          </a:xfrm>
        </p:grpSpPr>
        <p:grpSp>
          <p:nvGrpSpPr>
            <p:cNvPr id="84" name="Group 83">
              <a:extLst>
                <a:ext uri="{FF2B5EF4-FFF2-40B4-BE49-F238E27FC236}">
                  <a16:creationId xmlns:a16="http://schemas.microsoft.com/office/drawing/2014/main" id="{C9127B2D-C689-3C48-ACAE-82ACF5EE8AFF}"/>
                </a:ext>
              </a:extLst>
            </p:cNvPr>
            <p:cNvGrpSpPr>
              <a:grpSpLocks noChangeAspect="1"/>
            </p:cNvGrpSpPr>
            <p:nvPr/>
          </p:nvGrpSpPr>
          <p:grpSpPr>
            <a:xfrm rot="10800000">
              <a:off x="4210817" y="4439517"/>
              <a:ext cx="89587" cy="90000"/>
              <a:chOff x="3994150" y="4504881"/>
              <a:chExt cx="108000" cy="108498"/>
            </a:xfrm>
          </p:grpSpPr>
          <p:sp>
            <p:nvSpPr>
              <p:cNvPr id="87" name="Pie 86">
                <a:extLst>
                  <a:ext uri="{FF2B5EF4-FFF2-40B4-BE49-F238E27FC236}">
                    <a16:creationId xmlns:a16="http://schemas.microsoft.com/office/drawing/2014/main" id="{DF2051CE-0EBA-8141-9F7A-495C0869C4A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88" name="Pie 87">
                <a:extLst>
                  <a:ext uri="{FF2B5EF4-FFF2-40B4-BE49-F238E27FC236}">
                    <a16:creationId xmlns:a16="http://schemas.microsoft.com/office/drawing/2014/main" id="{7DE09BB1-EF04-714E-8759-62B5318EBF05}"/>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5" name="Arc 84">
              <a:extLst>
                <a:ext uri="{FF2B5EF4-FFF2-40B4-BE49-F238E27FC236}">
                  <a16:creationId xmlns:a16="http://schemas.microsoft.com/office/drawing/2014/main" id="{157B5B95-97F5-7D43-A796-5A8ED1345F5D}"/>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86" name="Arc 85">
              <a:extLst>
                <a:ext uri="{FF2B5EF4-FFF2-40B4-BE49-F238E27FC236}">
                  <a16:creationId xmlns:a16="http://schemas.microsoft.com/office/drawing/2014/main" id="{702A9956-170F-E149-ADA7-65F9A286739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48" name="TextBox 47">
            <a:extLst>
              <a:ext uri="{FF2B5EF4-FFF2-40B4-BE49-F238E27FC236}">
                <a16:creationId xmlns:a16="http://schemas.microsoft.com/office/drawing/2014/main" id="{6F4D1457-72D9-F24D-93AA-C58F03F9683F}"/>
              </a:ext>
            </a:extLst>
          </p:cNvPr>
          <p:cNvSpPr txBox="1"/>
          <p:nvPr/>
        </p:nvSpPr>
        <p:spPr>
          <a:xfrm>
            <a:off x="668286" y="5309015"/>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4.2.4</a:t>
            </a:r>
          </a:p>
        </p:txBody>
      </p:sp>
      <p:sp>
        <p:nvSpPr>
          <p:cNvPr id="50" name="TextBox 49">
            <a:extLst>
              <a:ext uri="{FF2B5EF4-FFF2-40B4-BE49-F238E27FC236}">
                <a16:creationId xmlns:a16="http://schemas.microsoft.com/office/drawing/2014/main" id="{29453EBF-45CD-4A48-9C73-E00B208FF7B8}"/>
              </a:ext>
            </a:extLst>
          </p:cNvPr>
          <p:cNvSpPr txBox="1"/>
          <p:nvPr/>
        </p:nvSpPr>
        <p:spPr>
          <a:xfrm>
            <a:off x="1214456" y="5284107"/>
            <a:ext cx="9934171" cy="738664"/>
          </a:xfrm>
          <a:prstGeom prst="rect">
            <a:avLst/>
          </a:prstGeom>
          <a:noFill/>
        </p:spPr>
        <p:txBody>
          <a:bodyPr wrap="square" rtlCol="0">
            <a:spAutoFit/>
          </a:bodyPr>
          <a:lstStyle/>
          <a:p>
            <a:pPr algn="just"/>
            <a:r>
              <a:rPr lang="es-ES" sz="1400" dirty="0"/>
              <a:t>Desarrollar en los servidores judiciales y demás grupos de valor relevantes las competencias necesarias para la efectividad de la transformación digital de modo que puedan, entre otros, utilizar con solvencia las herramientas digitales dispuestas para sus respectivas funciones. Además, fortalecer y actualizar los conocimientos del personal a cargo de la gestión de proyectos de tecnología.</a:t>
            </a:r>
            <a:endParaRPr lang="es-ES_tradnl" sz="1400" dirty="0">
              <a:latin typeface="Gotham Medium" panose="02000604030000020004" pitchFamily="2" charset="0"/>
            </a:endParaRPr>
          </a:p>
        </p:txBody>
      </p:sp>
      <p:grpSp>
        <p:nvGrpSpPr>
          <p:cNvPr id="51" name="Group 50">
            <a:extLst>
              <a:ext uri="{FF2B5EF4-FFF2-40B4-BE49-F238E27FC236}">
                <a16:creationId xmlns:a16="http://schemas.microsoft.com/office/drawing/2014/main" id="{490E165A-C715-2344-BF7C-6CD1BEBADBAB}"/>
              </a:ext>
            </a:extLst>
          </p:cNvPr>
          <p:cNvGrpSpPr/>
          <p:nvPr/>
        </p:nvGrpSpPr>
        <p:grpSpPr>
          <a:xfrm>
            <a:off x="1118851" y="6109230"/>
            <a:ext cx="109440" cy="109440"/>
            <a:chOff x="4200892" y="4432105"/>
            <a:chExt cx="109440" cy="109440"/>
          </a:xfrm>
        </p:grpSpPr>
        <p:grpSp>
          <p:nvGrpSpPr>
            <p:cNvPr id="52" name="Group 51">
              <a:extLst>
                <a:ext uri="{FF2B5EF4-FFF2-40B4-BE49-F238E27FC236}">
                  <a16:creationId xmlns:a16="http://schemas.microsoft.com/office/drawing/2014/main" id="{6AFF3F4A-5B92-9C48-9317-E3B0C0D6FE18}"/>
                </a:ext>
              </a:extLst>
            </p:cNvPr>
            <p:cNvGrpSpPr>
              <a:grpSpLocks noChangeAspect="1"/>
            </p:cNvGrpSpPr>
            <p:nvPr/>
          </p:nvGrpSpPr>
          <p:grpSpPr>
            <a:xfrm rot="10800000">
              <a:off x="4210817" y="4439517"/>
              <a:ext cx="89587" cy="90000"/>
              <a:chOff x="3994150" y="4504881"/>
              <a:chExt cx="108000" cy="108498"/>
            </a:xfrm>
          </p:grpSpPr>
          <p:sp>
            <p:nvSpPr>
              <p:cNvPr id="55" name="Pie 54">
                <a:extLst>
                  <a:ext uri="{FF2B5EF4-FFF2-40B4-BE49-F238E27FC236}">
                    <a16:creationId xmlns:a16="http://schemas.microsoft.com/office/drawing/2014/main" id="{CE964321-6B37-0540-9154-81579C80AB1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56" name="Pie 55">
                <a:extLst>
                  <a:ext uri="{FF2B5EF4-FFF2-40B4-BE49-F238E27FC236}">
                    <a16:creationId xmlns:a16="http://schemas.microsoft.com/office/drawing/2014/main" id="{EDC0C6DE-CC74-F744-8CBC-1D32AB4ADE09}"/>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53" name="Arc 52">
              <a:extLst>
                <a:ext uri="{FF2B5EF4-FFF2-40B4-BE49-F238E27FC236}">
                  <a16:creationId xmlns:a16="http://schemas.microsoft.com/office/drawing/2014/main" id="{D5858D24-8381-944A-8B1C-81A4D19EC32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54" name="Arc 53">
              <a:extLst>
                <a:ext uri="{FF2B5EF4-FFF2-40B4-BE49-F238E27FC236}">
                  <a16:creationId xmlns:a16="http://schemas.microsoft.com/office/drawing/2014/main" id="{7DFD744B-FC98-A54D-BCD1-1C88A7676835}"/>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cxnSp>
        <p:nvCxnSpPr>
          <p:cNvPr id="59" name="Straight Connector 58">
            <a:extLst>
              <a:ext uri="{FF2B5EF4-FFF2-40B4-BE49-F238E27FC236}">
                <a16:creationId xmlns:a16="http://schemas.microsoft.com/office/drawing/2014/main" id="{76AE75B6-304D-3D4D-948C-F93C5C12DF28}"/>
              </a:ext>
            </a:extLst>
          </p:cNvPr>
          <p:cNvCxnSpPr>
            <a:cxnSpLocks/>
          </p:cNvCxnSpPr>
          <p:nvPr/>
        </p:nvCxnSpPr>
        <p:spPr>
          <a:xfrm>
            <a:off x="1324841" y="1886802"/>
            <a:ext cx="4028394"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73A668C-DB88-CB4C-B407-5CA627CBD101}"/>
              </a:ext>
            </a:extLst>
          </p:cNvPr>
          <p:cNvCxnSpPr>
            <a:cxnSpLocks/>
          </p:cNvCxnSpPr>
          <p:nvPr/>
        </p:nvCxnSpPr>
        <p:spPr>
          <a:xfrm>
            <a:off x="1421601" y="1512731"/>
            <a:ext cx="5716046"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89" name="Group 73">
            <a:extLst>
              <a:ext uri="{FF2B5EF4-FFF2-40B4-BE49-F238E27FC236}">
                <a16:creationId xmlns:a16="http://schemas.microsoft.com/office/drawing/2014/main" id="{8CF29D15-0DE5-49BC-857B-54836E50323C}"/>
              </a:ext>
            </a:extLst>
          </p:cNvPr>
          <p:cNvGrpSpPr/>
          <p:nvPr/>
        </p:nvGrpSpPr>
        <p:grpSpPr>
          <a:xfrm>
            <a:off x="1131527" y="4902040"/>
            <a:ext cx="109440" cy="109440"/>
            <a:chOff x="4200892" y="4432105"/>
            <a:chExt cx="109440" cy="109440"/>
          </a:xfrm>
        </p:grpSpPr>
        <p:grpSp>
          <p:nvGrpSpPr>
            <p:cNvPr id="90" name="Group 74">
              <a:extLst>
                <a:ext uri="{FF2B5EF4-FFF2-40B4-BE49-F238E27FC236}">
                  <a16:creationId xmlns:a16="http://schemas.microsoft.com/office/drawing/2014/main" id="{6BDE98EB-BE87-4D4F-BDCD-181E4E688823}"/>
                </a:ext>
              </a:extLst>
            </p:cNvPr>
            <p:cNvGrpSpPr>
              <a:grpSpLocks noChangeAspect="1"/>
            </p:cNvGrpSpPr>
            <p:nvPr/>
          </p:nvGrpSpPr>
          <p:grpSpPr>
            <a:xfrm rot="10800000">
              <a:off x="4210817" y="4439517"/>
              <a:ext cx="89587" cy="90000"/>
              <a:chOff x="3994150" y="4504881"/>
              <a:chExt cx="108000" cy="108498"/>
            </a:xfrm>
          </p:grpSpPr>
          <p:sp>
            <p:nvSpPr>
              <p:cNvPr id="93" name="Pie 77">
                <a:extLst>
                  <a:ext uri="{FF2B5EF4-FFF2-40B4-BE49-F238E27FC236}">
                    <a16:creationId xmlns:a16="http://schemas.microsoft.com/office/drawing/2014/main" id="{64FA36F0-C5AA-41FE-976C-D8C726A543C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94" name="Pie 78">
                <a:extLst>
                  <a:ext uri="{FF2B5EF4-FFF2-40B4-BE49-F238E27FC236}">
                    <a16:creationId xmlns:a16="http://schemas.microsoft.com/office/drawing/2014/main" id="{F293974F-9690-4A82-8668-2A40FF70DE24}"/>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91" name="Arc 75">
              <a:extLst>
                <a:ext uri="{FF2B5EF4-FFF2-40B4-BE49-F238E27FC236}">
                  <a16:creationId xmlns:a16="http://schemas.microsoft.com/office/drawing/2014/main" id="{9278253C-E60C-4AE7-B544-D2C99BB35FB3}"/>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92" name="Arc 76">
              <a:extLst>
                <a:ext uri="{FF2B5EF4-FFF2-40B4-BE49-F238E27FC236}">
                  <a16:creationId xmlns:a16="http://schemas.microsoft.com/office/drawing/2014/main" id="{DDA3060B-AE57-4445-8BE9-B79A758360D4}"/>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95" name="Group 73">
            <a:extLst>
              <a:ext uri="{FF2B5EF4-FFF2-40B4-BE49-F238E27FC236}">
                <a16:creationId xmlns:a16="http://schemas.microsoft.com/office/drawing/2014/main" id="{08C05251-9CF1-4658-845A-1B926018E72F}"/>
              </a:ext>
            </a:extLst>
          </p:cNvPr>
          <p:cNvGrpSpPr/>
          <p:nvPr/>
        </p:nvGrpSpPr>
        <p:grpSpPr>
          <a:xfrm>
            <a:off x="1141455" y="4188707"/>
            <a:ext cx="109440" cy="109440"/>
            <a:chOff x="4200892" y="4432105"/>
            <a:chExt cx="109440" cy="109440"/>
          </a:xfrm>
        </p:grpSpPr>
        <p:grpSp>
          <p:nvGrpSpPr>
            <p:cNvPr id="96" name="Group 74">
              <a:extLst>
                <a:ext uri="{FF2B5EF4-FFF2-40B4-BE49-F238E27FC236}">
                  <a16:creationId xmlns:a16="http://schemas.microsoft.com/office/drawing/2014/main" id="{E1A570A2-8BF5-4AD9-A8B6-BC54F1CD2D62}"/>
                </a:ext>
              </a:extLst>
            </p:cNvPr>
            <p:cNvGrpSpPr>
              <a:grpSpLocks noChangeAspect="1"/>
            </p:cNvGrpSpPr>
            <p:nvPr/>
          </p:nvGrpSpPr>
          <p:grpSpPr>
            <a:xfrm rot="10800000">
              <a:off x="4210817" y="4439517"/>
              <a:ext cx="89587" cy="90000"/>
              <a:chOff x="3994150" y="4504881"/>
              <a:chExt cx="108000" cy="108498"/>
            </a:xfrm>
          </p:grpSpPr>
          <p:sp>
            <p:nvSpPr>
              <p:cNvPr id="99" name="Pie 77">
                <a:extLst>
                  <a:ext uri="{FF2B5EF4-FFF2-40B4-BE49-F238E27FC236}">
                    <a16:creationId xmlns:a16="http://schemas.microsoft.com/office/drawing/2014/main" id="{0EF2D458-AD27-4104-8273-9F3B4592B882}"/>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00" name="Pie 78">
                <a:extLst>
                  <a:ext uri="{FF2B5EF4-FFF2-40B4-BE49-F238E27FC236}">
                    <a16:creationId xmlns:a16="http://schemas.microsoft.com/office/drawing/2014/main" id="{9E003E61-E528-4C76-B4DF-D9A01DD2F902}"/>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97" name="Arc 75">
              <a:extLst>
                <a:ext uri="{FF2B5EF4-FFF2-40B4-BE49-F238E27FC236}">
                  <a16:creationId xmlns:a16="http://schemas.microsoft.com/office/drawing/2014/main" id="{91E40564-193F-4D46-B40B-988537D4001F}"/>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98" name="Arc 76">
              <a:extLst>
                <a:ext uri="{FF2B5EF4-FFF2-40B4-BE49-F238E27FC236}">
                  <a16:creationId xmlns:a16="http://schemas.microsoft.com/office/drawing/2014/main" id="{070196A4-679C-43F7-B9A1-920471C52A4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01" name="TextBox 80">
            <a:extLst>
              <a:ext uri="{FF2B5EF4-FFF2-40B4-BE49-F238E27FC236}">
                <a16:creationId xmlns:a16="http://schemas.microsoft.com/office/drawing/2014/main" id="{99A47621-7420-41C8-A8AE-601FE538CADB}"/>
              </a:ext>
            </a:extLst>
          </p:cNvPr>
          <p:cNvSpPr txBox="1"/>
          <p:nvPr/>
        </p:nvSpPr>
        <p:spPr>
          <a:xfrm>
            <a:off x="692331" y="5978555"/>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4.2.5</a:t>
            </a:r>
          </a:p>
        </p:txBody>
      </p:sp>
      <p:sp>
        <p:nvSpPr>
          <p:cNvPr id="3" name="Rectángulo 2">
            <a:extLst>
              <a:ext uri="{FF2B5EF4-FFF2-40B4-BE49-F238E27FC236}">
                <a16:creationId xmlns:a16="http://schemas.microsoft.com/office/drawing/2014/main" id="{812E5F52-FD2B-4230-84B3-F723599BAD35}"/>
              </a:ext>
            </a:extLst>
          </p:cNvPr>
          <p:cNvSpPr/>
          <p:nvPr/>
        </p:nvSpPr>
        <p:spPr>
          <a:xfrm>
            <a:off x="1194303" y="6029167"/>
            <a:ext cx="10043573" cy="523220"/>
          </a:xfrm>
          <a:prstGeom prst="rect">
            <a:avLst/>
          </a:prstGeom>
        </p:spPr>
        <p:txBody>
          <a:bodyPr wrap="square">
            <a:spAutoFit/>
          </a:bodyPr>
          <a:lstStyle/>
          <a:p>
            <a:pPr algn="just"/>
            <a:r>
              <a:rPr lang="es-ES" sz="1400" dirty="0"/>
              <a:t>Promover el bienestar de todos los servidores judiciales a través de la implementación de un sistema que contemple los diferentes niveles de estrategias y acciones necesarios para mejorar el clima laboral, la salud física y mental y la calidad del tiempo de descanso.</a:t>
            </a:r>
            <a:endParaRPr lang="es-CO" sz="1400" dirty="0"/>
          </a:p>
        </p:txBody>
      </p:sp>
      <p:pic>
        <p:nvPicPr>
          <p:cNvPr id="6" name="Imagen 5">
            <a:extLst>
              <a:ext uri="{FF2B5EF4-FFF2-40B4-BE49-F238E27FC236}">
                <a16:creationId xmlns:a16="http://schemas.microsoft.com/office/drawing/2014/main" id="{078E1031-F94C-4CF1-8F9B-E4E97B2D988A}"/>
              </a:ext>
            </a:extLst>
          </p:cNvPr>
          <p:cNvPicPr>
            <a:picLocks noChangeAspect="1"/>
          </p:cNvPicPr>
          <p:nvPr/>
        </p:nvPicPr>
        <p:blipFill>
          <a:blip r:embed="rId3"/>
          <a:stretch>
            <a:fillRect/>
          </a:stretch>
        </p:blipFill>
        <p:spPr>
          <a:xfrm>
            <a:off x="8949569" y="1816871"/>
            <a:ext cx="2199058" cy="1892076"/>
          </a:xfrm>
          <a:prstGeom prst="ellipse">
            <a:avLst/>
          </a:prstGeom>
          <a:ln>
            <a:noFill/>
          </a:ln>
          <a:effectLst>
            <a:softEdge rad="112500"/>
          </a:effectLst>
        </p:spPr>
      </p:pic>
    </p:spTree>
    <p:extLst>
      <p:ext uri="{BB962C8B-B14F-4D97-AF65-F5344CB8AC3E}">
        <p14:creationId xmlns:p14="http://schemas.microsoft.com/office/powerpoint/2010/main" val="3012618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FD8BA068-279B-CE42-A369-5A2F892F1C8E}"/>
              </a:ext>
            </a:extLst>
          </p:cNvPr>
          <p:cNvSpPr txBox="1"/>
          <p:nvPr/>
        </p:nvSpPr>
        <p:spPr>
          <a:xfrm>
            <a:off x="1332906" y="1111904"/>
            <a:ext cx="6488321" cy="1169551"/>
          </a:xfrm>
          <a:prstGeom prst="rect">
            <a:avLst/>
          </a:prstGeom>
          <a:noFill/>
        </p:spPr>
        <p:txBody>
          <a:bodyPr wrap="square" rtlCol="0">
            <a:spAutoFit/>
          </a:bodyPr>
          <a:lstStyle/>
          <a:p>
            <a:r>
              <a:rPr lang="es-ES_tradnl" sz="2400" b="1" dirty="0">
                <a:solidFill>
                  <a:srgbClr val="00AEEF"/>
                </a:solidFill>
                <a:latin typeface="Filson Pro Book" panose="02000000000000000000" pitchFamily="2" charset="77"/>
              </a:rPr>
              <a:t>OBJETIVO ESTRATÉGICO PSD 2023 – 2026</a:t>
            </a:r>
          </a:p>
          <a:p>
            <a:r>
              <a:rPr lang="es-ES_tradnl" sz="2300" dirty="0">
                <a:solidFill>
                  <a:srgbClr val="00AEEF"/>
                </a:solidFill>
                <a:latin typeface="Filson Pro Book" panose="02000000000000000000" pitchFamily="2" charset="77"/>
              </a:rPr>
              <a:t>GOBERNANZA, PLANEACIÓN ESTRATÉGICA Y CAPACIDAD DE TOMA DE DECISIONES </a:t>
            </a:r>
          </a:p>
        </p:txBody>
      </p:sp>
      <p:sp>
        <p:nvSpPr>
          <p:cNvPr id="105" name="Rectangle 104">
            <a:extLst>
              <a:ext uri="{FF2B5EF4-FFF2-40B4-BE49-F238E27FC236}">
                <a16:creationId xmlns:a16="http://schemas.microsoft.com/office/drawing/2014/main" id="{A4C80D60-3083-0049-BD5C-0207579AA697}"/>
              </a:ext>
            </a:extLst>
          </p:cNvPr>
          <p:cNvSpPr/>
          <p:nvPr/>
        </p:nvSpPr>
        <p:spPr>
          <a:xfrm>
            <a:off x="179700" y="3927276"/>
            <a:ext cx="2715058" cy="217815"/>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06" name="TextBox 105">
            <a:extLst>
              <a:ext uri="{FF2B5EF4-FFF2-40B4-BE49-F238E27FC236}">
                <a16:creationId xmlns:a16="http://schemas.microsoft.com/office/drawing/2014/main" id="{D5F96554-964F-4E44-B5DC-0F4B6B70ADE8}"/>
              </a:ext>
            </a:extLst>
          </p:cNvPr>
          <p:cNvSpPr txBox="1"/>
          <p:nvPr/>
        </p:nvSpPr>
        <p:spPr>
          <a:xfrm>
            <a:off x="119180" y="3894446"/>
            <a:ext cx="3025005" cy="307777"/>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5.2. / OBJETIVOS ESPECÍFICOS </a:t>
            </a:r>
          </a:p>
        </p:txBody>
      </p:sp>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2" name="Rectangle 41">
            <a:extLst>
              <a:ext uri="{FF2B5EF4-FFF2-40B4-BE49-F238E27FC236}">
                <a16:creationId xmlns:a16="http://schemas.microsoft.com/office/drawing/2014/main" id="{56EBD097-8271-9043-815D-316183F4065A}"/>
              </a:ext>
            </a:extLst>
          </p:cNvPr>
          <p:cNvSpPr/>
          <p:nvPr/>
        </p:nvSpPr>
        <p:spPr>
          <a:xfrm>
            <a:off x="3175" y="227827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4" name="Rectangle 43">
            <a:extLst>
              <a:ext uri="{FF2B5EF4-FFF2-40B4-BE49-F238E27FC236}">
                <a16:creationId xmlns:a16="http://schemas.microsoft.com/office/drawing/2014/main" id="{87F47B8D-0F33-8F42-AE1E-97481F9B1080}"/>
              </a:ext>
            </a:extLst>
          </p:cNvPr>
          <p:cNvSpPr/>
          <p:nvPr/>
        </p:nvSpPr>
        <p:spPr>
          <a:xfrm>
            <a:off x="244710" y="2279394"/>
            <a:ext cx="2331222" cy="254486"/>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9" name="TextBox 48">
            <a:extLst>
              <a:ext uri="{FF2B5EF4-FFF2-40B4-BE49-F238E27FC236}">
                <a16:creationId xmlns:a16="http://schemas.microsoft.com/office/drawing/2014/main" id="{F1FD812C-D46D-EA47-A51D-A66416301B22}"/>
              </a:ext>
            </a:extLst>
          </p:cNvPr>
          <p:cNvSpPr txBox="1"/>
          <p:nvPr/>
        </p:nvSpPr>
        <p:spPr>
          <a:xfrm>
            <a:off x="201061" y="2238249"/>
            <a:ext cx="2184765" cy="307777"/>
          </a:xfrm>
          <a:prstGeom prst="rect">
            <a:avLst/>
          </a:prstGeom>
          <a:noFill/>
        </p:spPr>
        <p:txBody>
          <a:bodyPr wrap="none" rtlCol="0">
            <a:spAutoFit/>
          </a:bodyPr>
          <a:lstStyle/>
          <a:p>
            <a:r>
              <a:rPr lang="es-ES_tradnl" sz="1400" b="1" dirty="0">
                <a:solidFill>
                  <a:schemeClr val="bg1"/>
                </a:solidFill>
                <a:latin typeface="Gotham Medium" panose="02000604030000020004" pitchFamily="2" charset="0"/>
              </a:rPr>
              <a:t>5.1. / RESUMEN OBJETIVO </a:t>
            </a:r>
          </a:p>
        </p:txBody>
      </p:sp>
      <p:sp>
        <p:nvSpPr>
          <p:cNvPr id="103" name="TextBox 102">
            <a:extLst>
              <a:ext uri="{FF2B5EF4-FFF2-40B4-BE49-F238E27FC236}">
                <a16:creationId xmlns:a16="http://schemas.microsoft.com/office/drawing/2014/main" id="{B32B92EB-9487-F84C-80D9-F1387AFD8ADA}"/>
              </a:ext>
            </a:extLst>
          </p:cNvPr>
          <p:cNvSpPr txBox="1"/>
          <p:nvPr/>
        </p:nvSpPr>
        <p:spPr>
          <a:xfrm>
            <a:off x="875850" y="2759054"/>
            <a:ext cx="6235164" cy="954107"/>
          </a:xfrm>
          <a:prstGeom prst="rect">
            <a:avLst/>
          </a:prstGeom>
          <a:noFill/>
        </p:spPr>
        <p:txBody>
          <a:bodyPr wrap="square" rtlCol="0">
            <a:spAutoFit/>
          </a:bodyPr>
          <a:lstStyle/>
          <a:p>
            <a:pPr algn="just"/>
            <a:r>
              <a:rPr lang="es-ES" sz="1400" b="1" i="1" dirty="0">
                <a:latin typeface="Gotham Medium" panose="02000604030000020004" pitchFamily="2" charset="0"/>
              </a:rPr>
              <a:t>Fortalecer la gobernanza, la planeación estratégica y la capacidad de toma de decisiones de la Rama Judicial con base en la evidencia empírica y la articulación efectiva con las demás entidades, para que la perspectiva de género y el enfoque diferencial sean transversales en el presente plan. </a:t>
            </a:r>
            <a:endParaRPr lang="es-ES_tradnl" sz="1400" b="1" i="1" dirty="0">
              <a:latin typeface="Gotham Medium" panose="02000604030000020004" pitchFamily="2" charset="0"/>
            </a:endParaRPr>
          </a:p>
        </p:txBody>
      </p:sp>
      <p:sp>
        <p:nvSpPr>
          <p:cNvPr id="104" name="Rectangle 103">
            <a:extLst>
              <a:ext uri="{FF2B5EF4-FFF2-40B4-BE49-F238E27FC236}">
                <a16:creationId xmlns:a16="http://schemas.microsoft.com/office/drawing/2014/main" id="{D7B0FCF1-F3CF-784F-8703-39E315148D78}"/>
              </a:ext>
            </a:extLst>
          </p:cNvPr>
          <p:cNvSpPr/>
          <p:nvPr/>
        </p:nvSpPr>
        <p:spPr>
          <a:xfrm>
            <a:off x="-58660" y="3915722"/>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5" name="TextBox 64">
            <a:extLst>
              <a:ext uri="{FF2B5EF4-FFF2-40B4-BE49-F238E27FC236}">
                <a16:creationId xmlns:a16="http://schemas.microsoft.com/office/drawing/2014/main" id="{9D25FEE1-B62F-6646-B373-8A30E39E7306}"/>
              </a:ext>
            </a:extLst>
          </p:cNvPr>
          <p:cNvSpPr txBox="1"/>
          <p:nvPr/>
        </p:nvSpPr>
        <p:spPr>
          <a:xfrm>
            <a:off x="1102923" y="4444346"/>
            <a:ext cx="6008091" cy="738664"/>
          </a:xfrm>
          <a:prstGeom prst="rect">
            <a:avLst/>
          </a:prstGeom>
          <a:noFill/>
        </p:spPr>
        <p:txBody>
          <a:bodyPr wrap="square" rtlCol="0">
            <a:spAutoFit/>
          </a:bodyPr>
          <a:lstStyle/>
          <a:p>
            <a:pPr algn="just"/>
            <a:r>
              <a:rPr lang="es-ES" sz="1400" dirty="0"/>
              <a:t>Implementar un nuevo modelo integrado para la planeación estratégica, el seguimiento y la medición del desempeño institucional</a:t>
            </a:r>
            <a:endParaRPr lang="es-ES_tradnl" sz="1400" dirty="0">
              <a:latin typeface="Gotham Medium" panose="02000604030000020004" pitchFamily="2" charset="0"/>
            </a:endParaRPr>
          </a:p>
          <a:p>
            <a:pPr algn="just"/>
            <a:endParaRPr lang="es-ES_tradnl" sz="1400" dirty="0">
              <a:latin typeface="Gotham Medium" panose="02000604030000020004" pitchFamily="2" charset="0"/>
            </a:endParaRPr>
          </a:p>
        </p:txBody>
      </p:sp>
      <p:cxnSp>
        <p:nvCxnSpPr>
          <p:cNvPr id="67" name="Straight Connector 66">
            <a:extLst>
              <a:ext uri="{FF2B5EF4-FFF2-40B4-BE49-F238E27FC236}">
                <a16:creationId xmlns:a16="http://schemas.microsoft.com/office/drawing/2014/main" id="{9D9467ED-7B60-B847-8980-ED31D2635F36}"/>
              </a:ext>
            </a:extLst>
          </p:cNvPr>
          <p:cNvCxnSpPr>
            <a:cxnSpLocks/>
          </p:cNvCxnSpPr>
          <p:nvPr/>
        </p:nvCxnSpPr>
        <p:spPr>
          <a:xfrm flipH="1">
            <a:off x="1082022" y="4404253"/>
            <a:ext cx="20900" cy="974269"/>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D9EA2DD6-3298-0941-A2C2-B54A6F3737EE}"/>
              </a:ext>
            </a:extLst>
          </p:cNvPr>
          <p:cNvGrpSpPr/>
          <p:nvPr/>
        </p:nvGrpSpPr>
        <p:grpSpPr>
          <a:xfrm>
            <a:off x="1048202" y="4543649"/>
            <a:ext cx="109440" cy="109440"/>
            <a:chOff x="4200892" y="4432105"/>
            <a:chExt cx="109440" cy="109440"/>
          </a:xfrm>
        </p:grpSpPr>
        <p:grpSp>
          <p:nvGrpSpPr>
            <p:cNvPr id="69" name="Group 68">
              <a:extLst>
                <a:ext uri="{FF2B5EF4-FFF2-40B4-BE49-F238E27FC236}">
                  <a16:creationId xmlns:a16="http://schemas.microsoft.com/office/drawing/2014/main" id="{49821E8B-8E91-514A-9059-15449C29960C}"/>
                </a:ext>
              </a:extLst>
            </p:cNvPr>
            <p:cNvGrpSpPr>
              <a:grpSpLocks noChangeAspect="1"/>
            </p:cNvGrpSpPr>
            <p:nvPr/>
          </p:nvGrpSpPr>
          <p:grpSpPr>
            <a:xfrm rot="10800000">
              <a:off x="4210817" y="4439517"/>
              <a:ext cx="89587" cy="90000"/>
              <a:chOff x="3994150" y="4504881"/>
              <a:chExt cx="108000" cy="108498"/>
            </a:xfrm>
          </p:grpSpPr>
          <p:sp>
            <p:nvSpPr>
              <p:cNvPr id="72" name="Pie 71">
                <a:extLst>
                  <a:ext uri="{FF2B5EF4-FFF2-40B4-BE49-F238E27FC236}">
                    <a16:creationId xmlns:a16="http://schemas.microsoft.com/office/drawing/2014/main" id="{D0483C8A-AAE1-F543-B05D-DFFA2C256FD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3" name="Pie 72">
                <a:extLst>
                  <a:ext uri="{FF2B5EF4-FFF2-40B4-BE49-F238E27FC236}">
                    <a16:creationId xmlns:a16="http://schemas.microsoft.com/office/drawing/2014/main" id="{C440A44F-B914-C843-86C9-345DFC777943}"/>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0" name="Arc 69">
              <a:extLst>
                <a:ext uri="{FF2B5EF4-FFF2-40B4-BE49-F238E27FC236}">
                  <a16:creationId xmlns:a16="http://schemas.microsoft.com/office/drawing/2014/main" id="{D8216752-6C1B-C348-8204-EC1EEE59CFE5}"/>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1" name="Arc 70">
              <a:extLst>
                <a:ext uri="{FF2B5EF4-FFF2-40B4-BE49-F238E27FC236}">
                  <a16:creationId xmlns:a16="http://schemas.microsoft.com/office/drawing/2014/main" id="{2BD17B2A-3363-1A42-B55A-A30F95EF7F01}"/>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80" name="TextBox 79">
            <a:extLst>
              <a:ext uri="{FF2B5EF4-FFF2-40B4-BE49-F238E27FC236}">
                <a16:creationId xmlns:a16="http://schemas.microsoft.com/office/drawing/2014/main" id="{6A9DDAFF-2543-E347-A4A8-A28A3FA6BEA4}"/>
              </a:ext>
            </a:extLst>
          </p:cNvPr>
          <p:cNvSpPr txBox="1"/>
          <p:nvPr/>
        </p:nvSpPr>
        <p:spPr>
          <a:xfrm>
            <a:off x="525828" y="4486700"/>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5.2.1</a:t>
            </a:r>
          </a:p>
        </p:txBody>
      </p:sp>
      <p:sp>
        <p:nvSpPr>
          <p:cNvPr id="82" name="TextBox 81">
            <a:extLst>
              <a:ext uri="{FF2B5EF4-FFF2-40B4-BE49-F238E27FC236}">
                <a16:creationId xmlns:a16="http://schemas.microsoft.com/office/drawing/2014/main" id="{D1C9B7AB-B3A6-5345-9783-84CE6AA41B8D}"/>
              </a:ext>
            </a:extLst>
          </p:cNvPr>
          <p:cNvSpPr txBox="1"/>
          <p:nvPr/>
        </p:nvSpPr>
        <p:spPr>
          <a:xfrm>
            <a:off x="1102923" y="4994698"/>
            <a:ext cx="6008091" cy="738664"/>
          </a:xfrm>
          <a:prstGeom prst="rect">
            <a:avLst/>
          </a:prstGeom>
          <a:noFill/>
        </p:spPr>
        <p:txBody>
          <a:bodyPr wrap="square" rtlCol="0">
            <a:spAutoFit/>
          </a:bodyPr>
          <a:lstStyle/>
          <a:p>
            <a:pPr algn="just"/>
            <a:r>
              <a:rPr lang="es-ES" sz="1400" dirty="0"/>
              <a:t>Definir e implementar el modelo optimizado de formulación, seguimiento y evaluación de la política pública judicial. </a:t>
            </a:r>
            <a:endParaRPr lang="es-ES_tradnl" sz="1400" dirty="0">
              <a:latin typeface="Gotham Medium" panose="02000604030000020004" pitchFamily="2" charset="0"/>
            </a:endParaRPr>
          </a:p>
          <a:p>
            <a:pPr algn="just"/>
            <a:endParaRPr lang="es-ES_tradnl" sz="1400" dirty="0">
              <a:latin typeface="Gotham Medium" panose="02000604030000020004" pitchFamily="2" charset="0"/>
            </a:endParaRPr>
          </a:p>
        </p:txBody>
      </p:sp>
      <p:sp>
        <p:nvSpPr>
          <p:cNvPr id="91" name="Rectangle 90">
            <a:extLst>
              <a:ext uri="{FF2B5EF4-FFF2-40B4-BE49-F238E27FC236}">
                <a16:creationId xmlns:a16="http://schemas.microsoft.com/office/drawing/2014/main" id="{26F6C026-444E-6140-ADBF-693E26855B22}"/>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2" name="Rectangle 91">
            <a:extLst>
              <a:ext uri="{FF2B5EF4-FFF2-40B4-BE49-F238E27FC236}">
                <a16:creationId xmlns:a16="http://schemas.microsoft.com/office/drawing/2014/main" id="{B6431786-F0C6-844A-A9B0-BBF0A3FCD28E}"/>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93" name="TextBox 92">
            <a:extLst>
              <a:ext uri="{FF2B5EF4-FFF2-40B4-BE49-F238E27FC236}">
                <a16:creationId xmlns:a16="http://schemas.microsoft.com/office/drawing/2014/main" id="{A4DB5836-BB54-8C42-AAA2-E6754E799F3D}"/>
              </a:ext>
            </a:extLst>
          </p:cNvPr>
          <p:cNvSpPr txBox="1"/>
          <p:nvPr/>
        </p:nvSpPr>
        <p:spPr>
          <a:xfrm>
            <a:off x="179700"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cxnSp>
        <p:nvCxnSpPr>
          <p:cNvPr id="48" name="Straight Connector 47">
            <a:extLst>
              <a:ext uri="{FF2B5EF4-FFF2-40B4-BE49-F238E27FC236}">
                <a16:creationId xmlns:a16="http://schemas.microsoft.com/office/drawing/2014/main" id="{97B468C4-A18A-3B48-9ED7-095491DBE51B}"/>
              </a:ext>
            </a:extLst>
          </p:cNvPr>
          <p:cNvCxnSpPr>
            <a:cxnSpLocks/>
          </p:cNvCxnSpPr>
          <p:nvPr/>
        </p:nvCxnSpPr>
        <p:spPr>
          <a:xfrm>
            <a:off x="1397000" y="2215559"/>
            <a:ext cx="5971466" cy="77276"/>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3F20679-9A15-4840-BDDC-370E5FC0D3F5}"/>
              </a:ext>
            </a:extLst>
          </p:cNvPr>
          <p:cNvCxnSpPr>
            <a:cxnSpLocks/>
          </p:cNvCxnSpPr>
          <p:nvPr/>
        </p:nvCxnSpPr>
        <p:spPr>
          <a:xfrm>
            <a:off x="1421601" y="1512731"/>
            <a:ext cx="5689413"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56" name="Group 67">
            <a:extLst>
              <a:ext uri="{FF2B5EF4-FFF2-40B4-BE49-F238E27FC236}">
                <a16:creationId xmlns:a16="http://schemas.microsoft.com/office/drawing/2014/main" id="{54C01862-6D56-4569-AC96-20D49D65EFE5}"/>
              </a:ext>
            </a:extLst>
          </p:cNvPr>
          <p:cNvGrpSpPr/>
          <p:nvPr/>
        </p:nvGrpSpPr>
        <p:grpSpPr>
          <a:xfrm>
            <a:off x="1057831" y="5084376"/>
            <a:ext cx="109440" cy="109440"/>
            <a:chOff x="4200892" y="4432105"/>
            <a:chExt cx="109440" cy="109440"/>
          </a:xfrm>
        </p:grpSpPr>
        <p:grpSp>
          <p:nvGrpSpPr>
            <p:cNvPr id="61" name="Group 68">
              <a:extLst>
                <a:ext uri="{FF2B5EF4-FFF2-40B4-BE49-F238E27FC236}">
                  <a16:creationId xmlns:a16="http://schemas.microsoft.com/office/drawing/2014/main" id="{B9DB1D78-7203-4B6B-A68A-0F6C0DF43CAC}"/>
                </a:ext>
              </a:extLst>
            </p:cNvPr>
            <p:cNvGrpSpPr>
              <a:grpSpLocks noChangeAspect="1"/>
            </p:cNvGrpSpPr>
            <p:nvPr/>
          </p:nvGrpSpPr>
          <p:grpSpPr>
            <a:xfrm rot="10800000">
              <a:off x="4210817" y="4439517"/>
              <a:ext cx="89587" cy="90000"/>
              <a:chOff x="3994150" y="4504881"/>
              <a:chExt cx="108000" cy="108498"/>
            </a:xfrm>
          </p:grpSpPr>
          <p:sp>
            <p:nvSpPr>
              <p:cNvPr id="64" name="Pie 71">
                <a:extLst>
                  <a:ext uri="{FF2B5EF4-FFF2-40B4-BE49-F238E27FC236}">
                    <a16:creationId xmlns:a16="http://schemas.microsoft.com/office/drawing/2014/main" id="{B5063574-F907-424B-9BFA-393C65A1B7F5}"/>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66" name="Pie 72">
                <a:extLst>
                  <a:ext uri="{FF2B5EF4-FFF2-40B4-BE49-F238E27FC236}">
                    <a16:creationId xmlns:a16="http://schemas.microsoft.com/office/drawing/2014/main" id="{F5B8B168-FA1A-438F-BFB0-03345AD55461}"/>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62" name="Arc 69">
              <a:extLst>
                <a:ext uri="{FF2B5EF4-FFF2-40B4-BE49-F238E27FC236}">
                  <a16:creationId xmlns:a16="http://schemas.microsoft.com/office/drawing/2014/main" id="{960C30F3-AA97-4840-8337-03C80AF3FB6F}"/>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63" name="Arc 70">
              <a:extLst>
                <a:ext uri="{FF2B5EF4-FFF2-40B4-BE49-F238E27FC236}">
                  <a16:creationId xmlns:a16="http://schemas.microsoft.com/office/drawing/2014/main" id="{9A0F3BF3-1E26-4806-9F81-D7A47E600AC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89" name="TextBox 80">
            <a:extLst>
              <a:ext uri="{FF2B5EF4-FFF2-40B4-BE49-F238E27FC236}">
                <a16:creationId xmlns:a16="http://schemas.microsoft.com/office/drawing/2014/main" id="{33CE5934-142F-4829-86A7-F4C083E35686}"/>
              </a:ext>
            </a:extLst>
          </p:cNvPr>
          <p:cNvSpPr txBox="1"/>
          <p:nvPr/>
        </p:nvSpPr>
        <p:spPr>
          <a:xfrm>
            <a:off x="538986" y="5004927"/>
            <a:ext cx="576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5.2.2</a:t>
            </a:r>
          </a:p>
        </p:txBody>
      </p:sp>
      <p:sp>
        <p:nvSpPr>
          <p:cNvPr id="7" name="AutoShape 2" descr="La Planeación Estratégica.: LA PLANEACIÓN ESTRATÉGICA UN PILAR EN LA  GESTIÓN EMPRESARIAL">
            <a:extLst>
              <a:ext uri="{FF2B5EF4-FFF2-40B4-BE49-F238E27FC236}">
                <a16:creationId xmlns:a16="http://schemas.microsoft.com/office/drawing/2014/main" id="{C246BB4D-48C9-4D42-B29C-2F6680FCD861}"/>
              </a:ext>
            </a:extLst>
          </p:cNvPr>
          <p:cNvSpPr>
            <a:spLocks noChangeAspect="1" noChangeArrowheads="1"/>
          </p:cNvSpPr>
          <p:nvPr/>
        </p:nvSpPr>
        <p:spPr bwMode="auto">
          <a:xfrm>
            <a:off x="5943599" y="3276599"/>
            <a:ext cx="3280299" cy="32802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028" name="Picture 4" descr="Por qué debes hacer una planeación estratégica para 2017? - CapitalEZ">
            <a:extLst>
              <a:ext uri="{FF2B5EF4-FFF2-40B4-BE49-F238E27FC236}">
                <a16:creationId xmlns:a16="http://schemas.microsoft.com/office/drawing/2014/main" id="{C4BF68F3-CAD1-4CEC-BCA4-947CE417F4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2149" y="2292665"/>
            <a:ext cx="3477920" cy="3508924"/>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178">
            <a:extLst>
              <a:ext uri="{FF2B5EF4-FFF2-40B4-BE49-F238E27FC236}">
                <a16:creationId xmlns:a16="http://schemas.microsoft.com/office/drawing/2014/main" id="{0BD1E314-E897-3742-83C6-5E42804C2B6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2894758" y="30167"/>
            <a:ext cx="5324400" cy="932212"/>
          </a:xfrm>
          <a:prstGeom prst="rect">
            <a:avLst/>
          </a:prstGeom>
        </p:spPr>
      </p:pic>
    </p:spTree>
    <p:extLst>
      <p:ext uri="{BB962C8B-B14F-4D97-AF65-F5344CB8AC3E}">
        <p14:creationId xmlns:p14="http://schemas.microsoft.com/office/powerpoint/2010/main" val="1127135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BD6D01-2DED-4943-8E10-136FCB79B043}"/>
              </a:ext>
            </a:extLst>
          </p:cNvPr>
          <p:cNvSpPr/>
          <p:nvPr/>
        </p:nvSpPr>
        <p:spPr>
          <a:xfrm>
            <a:off x="1825872" y="1985434"/>
            <a:ext cx="2880000" cy="540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dirty="0">
                <a:solidFill>
                  <a:schemeClr val="tx1"/>
                </a:solidFill>
                <a:latin typeface="Filson Pro Book" panose="02000000000000000000" pitchFamily="2" charset="77"/>
              </a:rPr>
              <a:t>ACCESO E INFRAESTRUCTURA FÍSICA</a:t>
            </a:r>
          </a:p>
        </p:txBody>
      </p:sp>
      <p:sp>
        <p:nvSpPr>
          <p:cNvPr id="3" name="Rectangle 2">
            <a:extLst>
              <a:ext uri="{FF2B5EF4-FFF2-40B4-BE49-F238E27FC236}">
                <a16:creationId xmlns:a16="http://schemas.microsoft.com/office/drawing/2014/main" id="{CC6C3E2C-DE8A-B045-B9FD-BD4BD87B671F}"/>
              </a:ext>
            </a:extLst>
          </p:cNvPr>
          <p:cNvSpPr/>
          <p:nvPr/>
        </p:nvSpPr>
        <p:spPr>
          <a:xfrm>
            <a:off x="1825872" y="2620930"/>
            <a:ext cx="2880000" cy="540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dirty="0">
                <a:solidFill>
                  <a:schemeClr val="tx1"/>
                </a:solidFill>
                <a:latin typeface="Filson Pro Book" panose="02000000000000000000" pitchFamily="2" charset="77"/>
              </a:rPr>
              <a:t>SRVICIOS DIGITALES Y DE TECNOLOGÍA, INNOVACIÓN Y ANÁLISIS DE LA INFORMACIÓN</a:t>
            </a:r>
          </a:p>
        </p:txBody>
      </p:sp>
      <p:sp>
        <p:nvSpPr>
          <p:cNvPr id="4" name="Rectangle 3">
            <a:extLst>
              <a:ext uri="{FF2B5EF4-FFF2-40B4-BE49-F238E27FC236}">
                <a16:creationId xmlns:a16="http://schemas.microsoft.com/office/drawing/2014/main" id="{A282EA9E-0AAA-F544-B25A-7174844E075F}"/>
              </a:ext>
            </a:extLst>
          </p:cNvPr>
          <p:cNvSpPr/>
          <p:nvPr/>
        </p:nvSpPr>
        <p:spPr>
          <a:xfrm>
            <a:off x="1825872" y="3256426"/>
            <a:ext cx="2880000" cy="540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dirty="0">
                <a:solidFill>
                  <a:schemeClr val="tx1"/>
                </a:solidFill>
                <a:latin typeface="Filson Pro Book" panose="02000000000000000000" pitchFamily="2" charset="77"/>
              </a:rPr>
              <a:t>CONFIANZA PÚBLICA, TRANSPARENCIA Y RENDICIÓN DE CUENTAS</a:t>
            </a:r>
          </a:p>
        </p:txBody>
      </p:sp>
      <p:sp>
        <p:nvSpPr>
          <p:cNvPr id="5" name="Rectangle 4">
            <a:extLst>
              <a:ext uri="{FF2B5EF4-FFF2-40B4-BE49-F238E27FC236}">
                <a16:creationId xmlns:a16="http://schemas.microsoft.com/office/drawing/2014/main" id="{CC700116-7228-DD4E-A8E0-241DE39C01E6}"/>
              </a:ext>
            </a:extLst>
          </p:cNvPr>
          <p:cNvSpPr/>
          <p:nvPr/>
        </p:nvSpPr>
        <p:spPr>
          <a:xfrm>
            <a:off x="1825872" y="3891922"/>
            <a:ext cx="2880000" cy="540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dirty="0">
                <a:solidFill>
                  <a:schemeClr val="tx1"/>
                </a:solidFill>
                <a:latin typeface="Filson Pro Book" panose="02000000000000000000" pitchFamily="2" charset="77"/>
              </a:rPr>
              <a:t>TALENTO HUMANO</a:t>
            </a:r>
          </a:p>
        </p:txBody>
      </p:sp>
      <p:sp>
        <p:nvSpPr>
          <p:cNvPr id="6" name="Rectangle 5">
            <a:extLst>
              <a:ext uri="{FF2B5EF4-FFF2-40B4-BE49-F238E27FC236}">
                <a16:creationId xmlns:a16="http://schemas.microsoft.com/office/drawing/2014/main" id="{4632B876-5BC2-1C4E-93E2-97258321ABFF}"/>
              </a:ext>
            </a:extLst>
          </p:cNvPr>
          <p:cNvSpPr/>
          <p:nvPr/>
        </p:nvSpPr>
        <p:spPr>
          <a:xfrm>
            <a:off x="1825872" y="4527418"/>
            <a:ext cx="2880000" cy="540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dirty="0">
                <a:solidFill>
                  <a:schemeClr val="tx1"/>
                </a:solidFill>
                <a:latin typeface="Filson Pro Book" panose="02000000000000000000" pitchFamily="2" charset="77"/>
              </a:rPr>
              <a:t>GOBERNANZA, PLANEACIÓN ESTRATÉGICA Y CAPACIDAD DE TOMA DE DECISIONES</a:t>
            </a:r>
          </a:p>
        </p:txBody>
      </p:sp>
      <p:pic>
        <p:nvPicPr>
          <p:cNvPr id="9" name="Picture 8">
            <a:extLst>
              <a:ext uri="{FF2B5EF4-FFF2-40B4-BE49-F238E27FC236}">
                <a16:creationId xmlns:a16="http://schemas.microsoft.com/office/drawing/2014/main" id="{BBB80CE4-6917-0F4F-AA5B-5969D050EF3B}"/>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1" name="Rectangle 10">
            <a:extLst>
              <a:ext uri="{FF2B5EF4-FFF2-40B4-BE49-F238E27FC236}">
                <a16:creationId xmlns:a16="http://schemas.microsoft.com/office/drawing/2014/main" id="{78946BBD-ADF6-024F-8F7D-9E3434C08C66}"/>
              </a:ext>
            </a:extLst>
          </p:cNvPr>
          <p:cNvSpPr>
            <a:spLocks/>
          </p:cNvSpPr>
          <p:nvPr/>
        </p:nvSpPr>
        <p:spPr>
          <a:xfrm>
            <a:off x="6789420" y="1637937"/>
            <a:ext cx="4501797" cy="98299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MX" sz="1200" dirty="0">
                <a:solidFill>
                  <a:schemeClr val="tx1"/>
                </a:solidFill>
                <a:latin typeface="Filson Pro Book" panose="02000000000000000000" pitchFamily="2" charset="77"/>
              </a:rPr>
              <a:t>Gestionar el desarrollo de las competencias, la toma de conciencia, la cultura organizacional y el compromiso de los servidores judiciales, contratistas, practicantes y judicantes de contribuir a generar valor público en la administración de justicia, en el marco de cumplimiento de los requisitos aplicables y el comportamiento ético.</a:t>
            </a:r>
            <a:endParaRPr lang="es-CO" sz="1200" dirty="0">
              <a:solidFill>
                <a:schemeClr val="tx1"/>
              </a:solidFill>
              <a:latin typeface="Filson Pro Book" panose="02000000000000000000" pitchFamily="2" charset="77"/>
            </a:endParaRPr>
          </a:p>
          <a:p>
            <a:pPr algn="just"/>
            <a:r>
              <a:rPr lang="es-ES_tradnl" sz="1000" dirty="0">
                <a:solidFill>
                  <a:schemeClr val="tx1"/>
                </a:solidFill>
                <a:latin typeface="Filson Pro Book" panose="02000000000000000000" pitchFamily="2" charset="77"/>
              </a:rPr>
              <a:t>.</a:t>
            </a:r>
          </a:p>
        </p:txBody>
      </p:sp>
      <p:sp>
        <p:nvSpPr>
          <p:cNvPr id="34" name="Rectangle 33">
            <a:extLst>
              <a:ext uri="{FF2B5EF4-FFF2-40B4-BE49-F238E27FC236}">
                <a16:creationId xmlns:a16="http://schemas.microsoft.com/office/drawing/2014/main" id="{CEBC5829-C242-9342-922C-55241CCDC510}"/>
              </a:ext>
            </a:extLst>
          </p:cNvPr>
          <p:cNvSpPr>
            <a:spLocks/>
          </p:cNvSpPr>
          <p:nvPr/>
        </p:nvSpPr>
        <p:spPr>
          <a:xfrm>
            <a:off x="6789420" y="2694464"/>
            <a:ext cx="4501797" cy="86034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MX" sz="1200" dirty="0">
                <a:solidFill>
                  <a:schemeClr val="tx1"/>
                </a:solidFill>
                <a:latin typeface="Filson Pro Book" panose="02000000000000000000" pitchFamily="2" charset="77"/>
              </a:rPr>
              <a:t>Asegurar el cumplimiento de los objetivos institucionales, la normatividad aplicable, la mejora del SIGCMA y la satisfacción de los usuarios, revisando de forma continua y sistemática la planificación de la gestión y fortaleciendo la administración de riesgos y sus controles. </a:t>
            </a:r>
            <a:endParaRPr lang="es-CO" sz="1200" dirty="0">
              <a:solidFill>
                <a:schemeClr val="tx1"/>
              </a:solidFill>
              <a:latin typeface="Filson Pro Book" panose="02000000000000000000" pitchFamily="2" charset="77"/>
            </a:endParaRPr>
          </a:p>
        </p:txBody>
      </p:sp>
      <p:sp>
        <p:nvSpPr>
          <p:cNvPr id="35" name="Rectangle 34">
            <a:extLst>
              <a:ext uri="{FF2B5EF4-FFF2-40B4-BE49-F238E27FC236}">
                <a16:creationId xmlns:a16="http://schemas.microsoft.com/office/drawing/2014/main" id="{231D827A-7369-C649-9F26-47A358CBF3A5}"/>
              </a:ext>
            </a:extLst>
          </p:cNvPr>
          <p:cNvSpPr>
            <a:spLocks/>
          </p:cNvSpPr>
          <p:nvPr/>
        </p:nvSpPr>
        <p:spPr>
          <a:xfrm>
            <a:off x="6789420" y="3647223"/>
            <a:ext cx="4501797" cy="67431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MX" sz="1200" dirty="0">
                <a:solidFill>
                  <a:schemeClr val="tx1"/>
                </a:solidFill>
                <a:latin typeface="Filson Pro Book" panose="02000000000000000000" pitchFamily="2" charset="77"/>
              </a:rPr>
              <a:t>Fomentar la transparencia y la participación generando lineamientos y promoviendo la rendición de cuentas, la consulta, reporte y planteamiento de inquietudes en relación con las decisiones y aspectos del SIGCMA.</a:t>
            </a:r>
            <a:endParaRPr lang="es-CO" sz="1200" dirty="0">
              <a:solidFill>
                <a:schemeClr val="tx1"/>
              </a:solidFill>
              <a:latin typeface="Filson Pro Book" panose="02000000000000000000" pitchFamily="2" charset="77"/>
            </a:endParaRPr>
          </a:p>
        </p:txBody>
      </p:sp>
      <p:sp>
        <p:nvSpPr>
          <p:cNvPr id="36" name="Rectangle 35">
            <a:extLst>
              <a:ext uri="{FF2B5EF4-FFF2-40B4-BE49-F238E27FC236}">
                <a16:creationId xmlns:a16="http://schemas.microsoft.com/office/drawing/2014/main" id="{BB818249-A299-324F-A874-70718D9985C2}"/>
              </a:ext>
            </a:extLst>
          </p:cNvPr>
          <p:cNvSpPr>
            <a:spLocks/>
          </p:cNvSpPr>
          <p:nvPr/>
        </p:nvSpPr>
        <p:spPr>
          <a:xfrm>
            <a:off x="6775738" y="6033989"/>
            <a:ext cx="4535707" cy="67432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MX" sz="1200" dirty="0">
                <a:solidFill>
                  <a:schemeClr val="tx1"/>
                </a:solidFill>
                <a:latin typeface="Filson Pro Book" panose="02000000000000000000" pitchFamily="2" charset="77"/>
              </a:rPr>
              <a:t>Proteger, preservar y administrar los activos de información implementando acciones para gestionar   de forma adecuada los incidentes, proteger los datos personales y adoptar mecanismos de ciberseguridad y aseguramiento de la continuidad del negocio.</a:t>
            </a:r>
            <a:endParaRPr lang="es-CO" sz="1200" dirty="0">
              <a:solidFill>
                <a:schemeClr val="tx1"/>
              </a:solidFill>
              <a:latin typeface="Filson Pro Book" panose="02000000000000000000" pitchFamily="2" charset="77"/>
            </a:endParaRPr>
          </a:p>
        </p:txBody>
      </p:sp>
      <p:sp>
        <p:nvSpPr>
          <p:cNvPr id="37" name="Rectangle 36">
            <a:extLst>
              <a:ext uri="{FF2B5EF4-FFF2-40B4-BE49-F238E27FC236}">
                <a16:creationId xmlns:a16="http://schemas.microsoft.com/office/drawing/2014/main" id="{0A273CBF-3F00-4C44-8A99-946522C71ED4}"/>
              </a:ext>
            </a:extLst>
          </p:cNvPr>
          <p:cNvSpPr>
            <a:spLocks/>
          </p:cNvSpPr>
          <p:nvPr/>
        </p:nvSpPr>
        <p:spPr>
          <a:xfrm>
            <a:off x="6775738" y="4401688"/>
            <a:ext cx="4501797" cy="4570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MX" sz="1200" dirty="0">
                <a:solidFill>
                  <a:schemeClr val="tx1"/>
                </a:solidFill>
                <a:latin typeface="Filson Pro Book" panose="02000000000000000000" pitchFamily="2" charset="77"/>
              </a:rPr>
              <a:t>Hacer un uso racional de los recursos naturales aplicando los principios y fases de la Economía Circular, para prevenir, mitigar y controlar los impactos ambientales.</a:t>
            </a:r>
            <a:endParaRPr lang="es-CO" sz="1200" dirty="0">
              <a:solidFill>
                <a:schemeClr val="tx1"/>
              </a:solidFill>
              <a:latin typeface="Filson Pro Book" panose="02000000000000000000" pitchFamily="2" charset="77"/>
            </a:endParaRPr>
          </a:p>
        </p:txBody>
      </p:sp>
      <p:sp>
        <p:nvSpPr>
          <p:cNvPr id="38" name="Rectangle 37">
            <a:extLst>
              <a:ext uri="{FF2B5EF4-FFF2-40B4-BE49-F238E27FC236}">
                <a16:creationId xmlns:a16="http://schemas.microsoft.com/office/drawing/2014/main" id="{44F9EEF6-CD20-2C4E-825F-AF4052CF6F77}"/>
              </a:ext>
            </a:extLst>
          </p:cNvPr>
          <p:cNvSpPr>
            <a:spLocks/>
          </p:cNvSpPr>
          <p:nvPr/>
        </p:nvSpPr>
        <p:spPr>
          <a:xfrm>
            <a:off x="6789420" y="4984423"/>
            <a:ext cx="4501797" cy="96955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MX" sz="1200" dirty="0">
                <a:solidFill>
                  <a:schemeClr val="tx1"/>
                </a:solidFill>
                <a:latin typeface="Filson Pro Book" panose="02000000000000000000" pitchFamily="2" charset="77"/>
              </a:rPr>
              <a:t>Generar espacios de trabajo seguros y saludables que contribuyan a minimizar los incidentes, accidentes y enfermedades laborales derivados de las condiciones y actos inseguros y fomentar el autocuidado, los estilos de vida y el trabajo saludable en los servidores judiciales, contratistas, judicantes y practicantes.</a:t>
            </a:r>
            <a:endParaRPr lang="es-CO" sz="1200" dirty="0">
              <a:solidFill>
                <a:schemeClr val="tx1"/>
              </a:solidFill>
              <a:latin typeface="Filson Pro Book" panose="02000000000000000000" pitchFamily="2" charset="77"/>
            </a:endParaRPr>
          </a:p>
          <a:p>
            <a:pPr algn="just"/>
            <a:r>
              <a:rPr lang="es-ES_tradnl" sz="1200" dirty="0">
                <a:solidFill>
                  <a:schemeClr val="tx1"/>
                </a:solidFill>
                <a:latin typeface="Filson Pro Book" panose="02000000000000000000" pitchFamily="2" charset="77"/>
              </a:rPr>
              <a:t>.</a:t>
            </a:r>
          </a:p>
        </p:txBody>
      </p:sp>
      <p:sp>
        <p:nvSpPr>
          <p:cNvPr id="46" name="Rectangle 45">
            <a:extLst>
              <a:ext uri="{FF2B5EF4-FFF2-40B4-BE49-F238E27FC236}">
                <a16:creationId xmlns:a16="http://schemas.microsoft.com/office/drawing/2014/main" id="{B0C66538-BC3B-EE43-86D0-3C2A27E48C30}"/>
              </a:ext>
            </a:extLst>
          </p:cNvPr>
          <p:cNvSpPr/>
          <p:nvPr/>
        </p:nvSpPr>
        <p:spPr>
          <a:xfrm>
            <a:off x="1825871" y="1637938"/>
            <a:ext cx="2879999" cy="252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a:t>OBJETIVOS ESTRATÉGICOS</a:t>
            </a:r>
          </a:p>
        </p:txBody>
      </p:sp>
      <p:sp>
        <p:nvSpPr>
          <p:cNvPr id="48" name="Rectangle 47">
            <a:extLst>
              <a:ext uri="{FF2B5EF4-FFF2-40B4-BE49-F238E27FC236}">
                <a16:creationId xmlns:a16="http://schemas.microsoft.com/office/drawing/2014/main" id="{256D9EAF-4A5A-3949-8832-5E14940A7378}"/>
              </a:ext>
            </a:extLst>
          </p:cNvPr>
          <p:cNvSpPr/>
          <p:nvPr/>
        </p:nvSpPr>
        <p:spPr>
          <a:xfrm>
            <a:off x="7684004" y="1290442"/>
            <a:ext cx="2894426" cy="252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t>OBJETIVOS SIGCMA</a:t>
            </a:r>
          </a:p>
        </p:txBody>
      </p:sp>
      <p:sp>
        <p:nvSpPr>
          <p:cNvPr id="58" name="Rectangle 57">
            <a:extLst>
              <a:ext uri="{FF2B5EF4-FFF2-40B4-BE49-F238E27FC236}">
                <a16:creationId xmlns:a16="http://schemas.microsoft.com/office/drawing/2014/main" id="{829A2CF9-4D30-304B-9A8C-8EC417A74CA3}"/>
              </a:ext>
            </a:extLst>
          </p:cNvPr>
          <p:cNvSpPr/>
          <p:nvPr/>
        </p:nvSpPr>
        <p:spPr>
          <a:xfrm>
            <a:off x="1825872" y="1985434"/>
            <a:ext cx="144000" cy="54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B8BEA875-166A-6A45-AAAA-F4139C25EF8A}"/>
              </a:ext>
            </a:extLst>
          </p:cNvPr>
          <p:cNvSpPr/>
          <p:nvPr/>
        </p:nvSpPr>
        <p:spPr>
          <a:xfrm>
            <a:off x="1825872" y="2620930"/>
            <a:ext cx="144000" cy="54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0" name="Rectangle 59">
            <a:extLst>
              <a:ext uri="{FF2B5EF4-FFF2-40B4-BE49-F238E27FC236}">
                <a16:creationId xmlns:a16="http://schemas.microsoft.com/office/drawing/2014/main" id="{25F2201F-4905-164D-94EB-13E2492A0280}"/>
              </a:ext>
            </a:extLst>
          </p:cNvPr>
          <p:cNvSpPr/>
          <p:nvPr/>
        </p:nvSpPr>
        <p:spPr>
          <a:xfrm>
            <a:off x="1825872" y="3256426"/>
            <a:ext cx="144000" cy="54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1" name="Rectangle 60">
            <a:extLst>
              <a:ext uri="{FF2B5EF4-FFF2-40B4-BE49-F238E27FC236}">
                <a16:creationId xmlns:a16="http://schemas.microsoft.com/office/drawing/2014/main" id="{64BC5E7A-4064-A34B-BFE7-ADC7B3CCEF37}"/>
              </a:ext>
            </a:extLst>
          </p:cNvPr>
          <p:cNvSpPr/>
          <p:nvPr/>
        </p:nvSpPr>
        <p:spPr>
          <a:xfrm>
            <a:off x="1825872" y="3891348"/>
            <a:ext cx="144000" cy="54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2" name="Rectangle 61">
            <a:extLst>
              <a:ext uri="{FF2B5EF4-FFF2-40B4-BE49-F238E27FC236}">
                <a16:creationId xmlns:a16="http://schemas.microsoft.com/office/drawing/2014/main" id="{BE841C8D-3E0F-834D-B5E7-D9EB1F4AC902}"/>
              </a:ext>
            </a:extLst>
          </p:cNvPr>
          <p:cNvSpPr/>
          <p:nvPr/>
        </p:nvSpPr>
        <p:spPr>
          <a:xfrm>
            <a:off x="1825872" y="4527418"/>
            <a:ext cx="144000" cy="54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7" name="Rectangle 76">
            <a:extLst>
              <a:ext uri="{FF2B5EF4-FFF2-40B4-BE49-F238E27FC236}">
                <a16:creationId xmlns:a16="http://schemas.microsoft.com/office/drawing/2014/main" id="{C0922BE0-CF6A-AF49-9ECA-9E452D3C8D13}"/>
              </a:ext>
            </a:extLst>
          </p:cNvPr>
          <p:cNvSpPr/>
          <p:nvPr/>
        </p:nvSpPr>
        <p:spPr>
          <a:xfrm>
            <a:off x="1775449" y="2069620"/>
            <a:ext cx="276038" cy="353943"/>
          </a:xfrm>
          <a:prstGeom prst="rect">
            <a:avLst/>
          </a:prstGeom>
        </p:spPr>
        <p:txBody>
          <a:bodyPr wrap="none">
            <a:spAutoFit/>
          </a:bodyPr>
          <a:lstStyle/>
          <a:p>
            <a:r>
              <a:rPr lang="es-ES_tradnl" sz="1700" b="1" dirty="0">
                <a:solidFill>
                  <a:schemeClr val="bg1"/>
                </a:solidFill>
                <a:latin typeface="Gotham Medium" panose="02000604030000020004" pitchFamily="2" charset="0"/>
              </a:rPr>
              <a:t>1</a:t>
            </a:r>
            <a:endParaRPr lang="es-ES_tradnl" sz="1700" dirty="0">
              <a:solidFill>
                <a:schemeClr val="bg1"/>
              </a:solidFill>
            </a:endParaRPr>
          </a:p>
        </p:txBody>
      </p:sp>
      <p:sp>
        <p:nvSpPr>
          <p:cNvPr id="78" name="Rectangle 77">
            <a:extLst>
              <a:ext uri="{FF2B5EF4-FFF2-40B4-BE49-F238E27FC236}">
                <a16:creationId xmlns:a16="http://schemas.microsoft.com/office/drawing/2014/main" id="{6B459779-4D96-9648-9A94-531E767D26C9}"/>
              </a:ext>
            </a:extLst>
          </p:cNvPr>
          <p:cNvSpPr/>
          <p:nvPr/>
        </p:nvSpPr>
        <p:spPr>
          <a:xfrm>
            <a:off x="1735807" y="2725225"/>
            <a:ext cx="322524" cy="353943"/>
          </a:xfrm>
          <a:prstGeom prst="rect">
            <a:avLst/>
          </a:prstGeom>
        </p:spPr>
        <p:txBody>
          <a:bodyPr wrap="none">
            <a:spAutoFit/>
          </a:bodyPr>
          <a:lstStyle/>
          <a:p>
            <a:pPr algn="ctr"/>
            <a:r>
              <a:rPr lang="es-ES_tradnl" sz="1700" b="1" dirty="0">
                <a:solidFill>
                  <a:schemeClr val="bg1"/>
                </a:solidFill>
                <a:latin typeface="Gotham Medium" panose="02000604030000020004" pitchFamily="2" charset="0"/>
              </a:rPr>
              <a:t>2</a:t>
            </a:r>
            <a:endParaRPr lang="es-ES_tradnl" sz="1700" dirty="0">
              <a:solidFill>
                <a:schemeClr val="bg1"/>
              </a:solidFill>
            </a:endParaRPr>
          </a:p>
        </p:txBody>
      </p:sp>
      <p:sp>
        <p:nvSpPr>
          <p:cNvPr id="79" name="Rectangle 78">
            <a:extLst>
              <a:ext uri="{FF2B5EF4-FFF2-40B4-BE49-F238E27FC236}">
                <a16:creationId xmlns:a16="http://schemas.microsoft.com/office/drawing/2014/main" id="{EE149F11-E479-C440-9042-80F7BD7AE28D}"/>
              </a:ext>
            </a:extLst>
          </p:cNvPr>
          <p:cNvSpPr/>
          <p:nvPr/>
        </p:nvSpPr>
        <p:spPr>
          <a:xfrm>
            <a:off x="1735005" y="3349454"/>
            <a:ext cx="324128" cy="353943"/>
          </a:xfrm>
          <a:prstGeom prst="rect">
            <a:avLst/>
          </a:prstGeom>
        </p:spPr>
        <p:txBody>
          <a:bodyPr wrap="none">
            <a:spAutoFit/>
          </a:bodyPr>
          <a:lstStyle/>
          <a:p>
            <a:pPr algn="ctr"/>
            <a:r>
              <a:rPr lang="es-ES_tradnl" sz="1700" b="1" dirty="0">
                <a:solidFill>
                  <a:schemeClr val="bg1"/>
                </a:solidFill>
                <a:latin typeface="Gotham Medium" panose="02000604030000020004" pitchFamily="2" charset="0"/>
              </a:rPr>
              <a:t>3</a:t>
            </a:r>
            <a:endParaRPr lang="es-ES_tradnl" sz="1700" dirty="0">
              <a:solidFill>
                <a:schemeClr val="bg1"/>
              </a:solidFill>
            </a:endParaRPr>
          </a:p>
        </p:txBody>
      </p:sp>
      <p:sp>
        <p:nvSpPr>
          <p:cNvPr id="80" name="Rectangle 79">
            <a:extLst>
              <a:ext uri="{FF2B5EF4-FFF2-40B4-BE49-F238E27FC236}">
                <a16:creationId xmlns:a16="http://schemas.microsoft.com/office/drawing/2014/main" id="{4EE96597-56B6-2741-8DD7-A3CFAEBC9EFB}"/>
              </a:ext>
            </a:extLst>
          </p:cNvPr>
          <p:cNvSpPr/>
          <p:nvPr/>
        </p:nvSpPr>
        <p:spPr>
          <a:xfrm>
            <a:off x="1734214" y="3984376"/>
            <a:ext cx="336952" cy="353943"/>
          </a:xfrm>
          <a:prstGeom prst="rect">
            <a:avLst/>
          </a:prstGeom>
        </p:spPr>
        <p:txBody>
          <a:bodyPr wrap="none">
            <a:spAutoFit/>
          </a:bodyPr>
          <a:lstStyle/>
          <a:p>
            <a:pPr algn="ctr"/>
            <a:r>
              <a:rPr lang="es-ES_tradnl" sz="1700" b="1" dirty="0">
                <a:solidFill>
                  <a:schemeClr val="bg1"/>
                </a:solidFill>
                <a:latin typeface="Gotham Medium" panose="02000604030000020004" pitchFamily="2" charset="0"/>
              </a:rPr>
              <a:t>4</a:t>
            </a:r>
            <a:endParaRPr lang="es-ES_tradnl" sz="1700" dirty="0">
              <a:solidFill>
                <a:schemeClr val="bg1"/>
              </a:solidFill>
            </a:endParaRPr>
          </a:p>
        </p:txBody>
      </p:sp>
      <p:sp>
        <p:nvSpPr>
          <p:cNvPr id="81" name="Rectangle 80">
            <a:extLst>
              <a:ext uri="{FF2B5EF4-FFF2-40B4-BE49-F238E27FC236}">
                <a16:creationId xmlns:a16="http://schemas.microsoft.com/office/drawing/2014/main" id="{3371146A-3BA5-E34A-B080-86924349C195}"/>
              </a:ext>
            </a:extLst>
          </p:cNvPr>
          <p:cNvSpPr/>
          <p:nvPr/>
        </p:nvSpPr>
        <p:spPr>
          <a:xfrm>
            <a:off x="1735005" y="4630479"/>
            <a:ext cx="324128" cy="353943"/>
          </a:xfrm>
          <a:prstGeom prst="rect">
            <a:avLst/>
          </a:prstGeom>
        </p:spPr>
        <p:txBody>
          <a:bodyPr wrap="none">
            <a:spAutoFit/>
          </a:bodyPr>
          <a:lstStyle/>
          <a:p>
            <a:pPr algn="ctr"/>
            <a:r>
              <a:rPr lang="es-ES_tradnl" sz="1700" b="1" dirty="0">
                <a:solidFill>
                  <a:schemeClr val="bg1"/>
                </a:solidFill>
                <a:latin typeface="Gotham Medium" panose="02000604030000020004" pitchFamily="2" charset="0"/>
              </a:rPr>
              <a:t>5</a:t>
            </a:r>
            <a:endParaRPr lang="es-ES_tradnl" sz="1700" dirty="0">
              <a:solidFill>
                <a:schemeClr val="bg1"/>
              </a:solidFill>
            </a:endParaRPr>
          </a:p>
        </p:txBody>
      </p:sp>
      <p:sp>
        <p:nvSpPr>
          <p:cNvPr id="84" name="Rounded Rectangle 83">
            <a:extLst>
              <a:ext uri="{FF2B5EF4-FFF2-40B4-BE49-F238E27FC236}">
                <a16:creationId xmlns:a16="http://schemas.microsoft.com/office/drawing/2014/main" id="{4C62C560-0B03-5A45-AD8D-4C71CD7A3FA8}"/>
              </a:ext>
            </a:extLst>
          </p:cNvPr>
          <p:cNvSpPr/>
          <p:nvPr/>
        </p:nvSpPr>
        <p:spPr>
          <a:xfrm>
            <a:off x="5603483" y="1878048"/>
            <a:ext cx="1056770" cy="432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b="1" dirty="0">
                <a:latin typeface="Gotham Medium" panose="02000604030000020004" pitchFamily="2" charset="0"/>
              </a:rPr>
              <a:t>3 ,4</a:t>
            </a:r>
          </a:p>
        </p:txBody>
      </p:sp>
      <p:sp>
        <p:nvSpPr>
          <p:cNvPr id="86" name="Rounded Rectangle 85">
            <a:extLst>
              <a:ext uri="{FF2B5EF4-FFF2-40B4-BE49-F238E27FC236}">
                <a16:creationId xmlns:a16="http://schemas.microsoft.com/office/drawing/2014/main" id="{CE477410-E7C0-704B-8060-338C61A8BBA7}"/>
              </a:ext>
            </a:extLst>
          </p:cNvPr>
          <p:cNvSpPr/>
          <p:nvPr/>
        </p:nvSpPr>
        <p:spPr>
          <a:xfrm>
            <a:off x="5609056" y="2717856"/>
            <a:ext cx="1056770" cy="432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1,5</a:t>
            </a:r>
          </a:p>
        </p:txBody>
      </p:sp>
      <p:sp>
        <p:nvSpPr>
          <p:cNvPr id="88" name="Rounded Rectangle 87">
            <a:extLst>
              <a:ext uri="{FF2B5EF4-FFF2-40B4-BE49-F238E27FC236}">
                <a16:creationId xmlns:a16="http://schemas.microsoft.com/office/drawing/2014/main" id="{87A5EC0D-262C-2F42-9D8A-F0468472518A}"/>
              </a:ext>
            </a:extLst>
          </p:cNvPr>
          <p:cNvSpPr/>
          <p:nvPr/>
        </p:nvSpPr>
        <p:spPr>
          <a:xfrm>
            <a:off x="5603483" y="3705570"/>
            <a:ext cx="1056770" cy="324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3</a:t>
            </a:r>
          </a:p>
        </p:txBody>
      </p:sp>
      <p:sp>
        <p:nvSpPr>
          <p:cNvPr id="90" name="Rounded Rectangle 89">
            <a:extLst>
              <a:ext uri="{FF2B5EF4-FFF2-40B4-BE49-F238E27FC236}">
                <a16:creationId xmlns:a16="http://schemas.microsoft.com/office/drawing/2014/main" id="{6E462F1A-4157-DA4D-B4A8-E2EEB9578B5E}"/>
              </a:ext>
            </a:extLst>
          </p:cNvPr>
          <p:cNvSpPr/>
          <p:nvPr/>
        </p:nvSpPr>
        <p:spPr>
          <a:xfrm>
            <a:off x="5613466" y="4376610"/>
            <a:ext cx="1056770" cy="432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1,3</a:t>
            </a:r>
          </a:p>
        </p:txBody>
      </p:sp>
      <p:sp>
        <p:nvSpPr>
          <p:cNvPr id="92" name="Rounded Rectangle 91">
            <a:extLst>
              <a:ext uri="{FF2B5EF4-FFF2-40B4-BE49-F238E27FC236}">
                <a16:creationId xmlns:a16="http://schemas.microsoft.com/office/drawing/2014/main" id="{DAE3679C-56DA-8040-8D41-430F18E778CD}"/>
              </a:ext>
            </a:extLst>
          </p:cNvPr>
          <p:cNvSpPr/>
          <p:nvPr/>
        </p:nvSpPr>
        <p:spPr>
          <a:xfrm>
            <a:off x="5613466" y="5244894"/>
            <a:ext cx="1056770" cy="324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4</a:t>
            </a:r>
          </a:p>
        </p:txBody>
      </p:sp>
      <p:sp>
        <p:nvSpPr>
          <p:cNvPr id="94" name="Rounded Rectangle 93">
            <a:extLst>
              <a:ext uri="{FF2B5EF4-FFF2-40B4-BE49-F238E27FC236}">
                <a16:creationId xmlns:a16="http://schemas.microsoft.com/office/drawing/2014/main" id="{F4DFBC2E-17CD-FC4F-8F8A-6E249C61631E}"/>
              </a:ext>
            </a:extLst>
          </p:cNvPr>
          <p:cNvSpPr/>
          <p:nvPr/>
        </p:nvSpPr>
        <p:spPr>
          <a:xfrm>
            <a:off x="5600350" y="6076241"/>
            <a:ext cx="1056770" cy="324000"/>
          </a:xfrm>
          <a:prstGeom prst="round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dirty="0">
                <a:latin typeface="Gotham Medium" panose="02000604030000020004" pitchFamily="2" charset="0"/>
              </a:rPr>
              <a:t>2</a:t>
            </a:r>
          </a:p>
        </p:txBody>
      </p:sp>
      <p:sp>
        <p:nvSpPr>
          <p:cNvPr id="110" name="TextBox 109">
            <a:extLst>
              <a:ext uri="{FF2B5EF4-FFF2-40B4-BE49-F238E27FC236}">
                <a16:creationId xmlns:a16="http://schemas.microsoft.com/office/drawing/2014/main" id="{1F548F0F-80E1-9C4D-A4CB-50B196BE596F}"/>
              </a:ext>
            </a:extLst>
          </p:cNvPr>
          <p:cNvSpPr txBox="1"/>
          <p:nvPr/>
        </p:nvSpPr>
        <p:spPr>
          <a:xfrm>
            <a:off x="4981933" y="1637938"/>
            <a:ext cx="615553" cy="4849262"/>
          </a:xfrm>
          <a:prstGeom prst="rect">
            <a:avLst/>
          </a:prstGeom>
          <a:noFill/>
        </p:spPr>
        <p:txBody>
          <a:bodyPr vert="vert270" wrap="square" rtlCol="0">
            <a:spAutoFit/>
          </a:bodyPr>
          <a:lstStyle/>
          <a:p>
            <a:pPr algn="ctr"/>
            <a:r>
              <a:rPr lang="es-ES_tradnl" sz="1400" b="1" dirty="0">
                <a:solidFill>
                  <a:srgbClr val="003D58"/>
                </a:solidFill>
                <a:latin typeface="Gotham Medium" panose="02000604030000020004" pitchFamily="2" charset="0"/>
              </a:rPr>
              <a:t>ARTICULACIÓN DE LOS OBJETIVOS  ESTRATÉGICOS CON LOS OBJETIVOS SIGCMA</a:t>
            </a:r>
          </a:p>
        </p:txBody>
      </p:sp>
      <p:sp>
        <p:nvSpPr>
          <p:cNvPr id="111" name="Rectangle 110">
            <a:extLst>
              <a:ext uri="{FF2B5EF4-FFF2-40B4-BE49-F238E27FC236}">
                <a16:creationId xmlns:a16="http://schemas.microsoft.com/office/drawing/2014/main" id="{AD28A562-C8CB-2449-BB0A-C1A91AE680B2}"/>
              </a:ext>
            </a:extLst>
          </p:cNvPr>
          <p:cNvSpPr/>
          <p:nvPr/>
        </p:nvSpPr>
        <p:spPr>
          <a:xfrm>
            <a:off x="5597486" y="1307843"/>
            <a:ext cx="1036842" cy="431065"/>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050" b="1" dirty="0"/>
              <a:t>OBJETIVOS ESTRATÉGICOS No.</a:t>
            </a:r>
          </a:p>
        </p:txBody>
      </p:sp>
      <p:sp>
        <p:nvSpPr>
          <p:cNvPr id="52" name="Rectangle 51">
            <a:extLst>
              <a:ext uri="{FF2B5EF4-FFF2-40B4-BE49-F238E27FC236}">
                <a16:creationId xmlns:a16="http://schemas.microsoft.com/office/drawing/2014/main" id="{71B1E764-6DB0-0649-84A3-1FFD0C6C2708}"/>
              </a:ext>
            </a:extLst>
          </p:cNvPr>
          <p:cNvSpPr/>
          <p:nvPr/>
        </p:nvSpPr>
        <p:spPr>
          <a:xfrm>
            <a:off x="241710" y="1171998"/>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3" name="Rectangle 52">
            <a:extLst>
              <a:ext uri="{FF2B5EF4-FFF2-40B4-BE49-F238E27FC236}">
                <a16:creationId xmlns:a16="http://schemas.microsoft.com/office/drawing/2014/main" id="{4C8B00A2-0223-A84F-9024-328E378B98A3}"/>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53">
            <a:extLst>
              <a:ext uri="{FF2B5EF4-FFF2-40B4-BE49-F238E27FC236}">
                <a16:creationId xmlns:a16="http://schemas.microsoft.com/office/drawing/2014/main" id="{FF92F1C0-B0A3-0241-8ABD-9FAEB8906974}"/>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5" name="Rectangle 54">
            <a:extLst>
              <a:ext uri="{FF2B5EF4-FFF2-40B4-BE49-F238E27FC236}">
                <a16:creationId xmlns:a16="http://schemas.microsoft.com/office/drawing/2014/main" id="{E15AC5CA-CC17-B34C-9444-3F044114B32E}"/>
              </a:ext>
            </a:extLst>
          </p:cNvPr>
          <p:cNvSpPr/>
          <p:nvPr/>
        </p:nvSpPr>
        <p:spPr>
          <a:xfrm>
            <a:off x="0" y="1173110"/>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6" name="TextBox 55">
            <a:extLst>
              <a:ext uri="{FF2B5EF4-FFF2-40B4-BE49-F238E27FC236}">
                <a16:creationId xmlns:a16="http://schemas.microsoft.com/office/drawing/2014/main" id="{1E752294-2B27-4B4A-A092-33201982996E}"/>
              </a:ext>
            </a:extLst>
          </p:cNvPr>
          <p:cNvSpPr txBox="1"/>
          <p:nvPr/>
        </p:nvSpPr>
        <p:spPr>
          <a:xfrm>
            <a:off x="147768"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sp>
        <p:nvSpPr>
          <p:cNvPr id="66" name="TextBox 65">
            <a:extLst>
              <a:ext uri="{FF2B5EF4-FFF2-40B4-BE49-F238E27FC236}">
                <a16:creationId xmlns:a16="http://schemas.microsoft.com/office/drawing/2014/main" id="{37E5BFA0-FEF6-6B4A-9A03-3725F2A5ADBD}"/>
              </a:ext>
            </a:extLst>
          </p:cNvPr>
          <p:cNvSpPr txBox="1"/>
          <p:nvPr/>
        </p:nvSpPr>
        <p:spPr>
          <a:xfrm rot="16200000">
            <a:off x="-1299910" y="3610779"/>
            <a:ext cx="4967671" cy="830997"/>
          </a:xfrm>
          <a:prstGeom prst="rect">
            <a:avLst/>
          </a:prstGeom>
          <a:noFill/>
        </p:spPr>
        <p:txBody>
          <a:bodyPr wrap="square" rtlCol="0">
            <a:spAutoFit/>
          </a:bodyPr>
          <a:lstStyle/>
          <a:p>
            <a:pPr algn="ctr"/>
            <a:r>
              <a:rPr lang="es-ES_tradnl" sz="1600" b="1" dirty="0">
                <a:solidFill>
                  <a:srgbClr val="00AEEF"/>
                </a:solidFill>
                <a:latin typeface="Filson Pro Book" panose="02000000000000000000" pitchFamily="2" charset="77"/>
              </a:rPr>
              <a:t>OBJETIVOS ESTRATÉGICOS PSD 2023 – 2026  </a:t>
            </a:r>
          </a:p>
          <a:p>
            <a:pPr algn="ctr"/>
            <a:r>
              <a:rPr lang="es-ES_tradnl" sz="1600" dirty="0">
                <a:solidFill>
                  <a:srgbClr val="00AEEF"/>
                </a:solidFill>
                <a:latin typeface="Filson Pro Book" panose="02000000000000000000" pitchFamily="2" charset="77"/>
              </a:rPr>
              <a:t>ARTICULACIÓN OBJETIVOS ESTRATÉGICOS Y </a:t>
            </a:r>
          </a:p>
          <a:p>
            <a:pPr algn="ctr"/>
            <a:r>
              <a:rPr lang="es-ES_tradnl" sz="1600" dirty="0">
                <a:solidFill>
                  <a:srgbClr val="00AEEF"/>
                </a:solidFill>
                <a:latin typeface="Filson Pro Book" panose="02000000000000000000" pitchFamily="2" charset="77"/>
              </a:rPr>
              <a:t>OBJETIVOS DEL SIGCMA</a:t>
            </a:r>
          </a:p>
        </p:txBody>
      </p:sp>
      <p:cxnSp>
        <p:nvCxnSpPr>
          <p:cNvPr id="67" name="Straight Connector 66">
            <a:extLst>
              <a:ext uri="{FF2B5EF4-FFF2-40B4-BE49-F238E27FC236}">
                <a16:creationId xmlns:a16="http://schemas.microsoft.com/office/drawing/2014/main" id="{875390EE-9FD0-4C43-9367-97D04C08054E}"/>
              </a:ext>
            </a:extLst>
          </p:cNvPr>
          <p:cNvCxnSpPr>
            <a:cxnSpLocks/>
          </p:cNvCxnSpPr>
          <p:nvPr/>
        </p:nvCxnSpPr>
        <p:spPr>
          <a:xfrm rot="16200000">
            <a:off x="-4445588" y="1909536"/>
            <a:ext cx="3672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01C2BE6-84AD-3B40-B2EE-EC37E5CB4E0E}"/>
              </a:ext>
            </a:extLst>
          </p:cNvPr>
          <p:cNvCxnSpPr>
            <a:cxnSpLocks/>
          </p:cNvCxnSpPr>
          <p:nvPr/>
        </p:nvCxnSpPr>
        <p:spPr>
          <a:xfrm rot="16200000">
            <a:off x="-4348828" y="1535465"/>
            <a:ext cx="6336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391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83526E8-EDA0-5B4F-BF76-B6C4B30FD7DA}"/>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pic>
        <p:nvPicPr>
          <p:cNvPr id="2" name="Picture 1">
            <a:extLst>
              <a:ext uri="{FF2B5EF4-FFF2-40B4-BE49-F238E27FC236}">
                <a16:creationId xmlns:a16="http://schemas.microsoft.com/office/drawing/2014/main" id="{5A3015FD-ABDA-1C4D-86E8-48D651B2B0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61851" y="1562100"/>
            <a:ext cx="8467030" cy="4382582"/>
          </a:xfrm>
          <a:prstGeom prst="rect">
            <a:avLst/>
          </a:prstGeom>
          <a:ln>
            <a:noFill/>
          </a:ln>
          <a:effectLst>
            <a:softEdge rad="112500"/>
          </a:effectLst>
        </p:spPr>
      </p:pic>
      <p:pic>
        <p:nvPicPr>
          <p:cNvPr id="9" name="Picture 8" descr="Diagram&#10;&#10;Description automatically generated">
            <a:extLst>
              <a:ext uri="{FF2B5EF4-FFF2-40B4-BE49-F238E27FC236}">
                <a16:creationId xmlns:a16="http://schemas.microsoft.com/office/drawing/2014/main" id="{FC6E7ACF-A80A-6042-B237-1751EA2E633D}"/>
              </a:ext>
            </a:extLst>
          </p:cNvPr>
          <p:cNvPicPr>
            <a:picLocks noChangeAspect="1"/>
          </p:cNvPicPr>
          <p:nvPr/>
        </p:nvPicPr>
        <p:blipFill>
          <a:blip r:embed="rId5"/>
          <a:stretch>
            <a:fillRect/>
          </a:stretch>
        </p:blipFill>
        <p:spPr>
          <a:xfrm>
            <a:off x="2852175" y="648000"/>
            <a:ext cx="0" cy="0"/>
          </a:xfrm>
          <a:prstGeom prst="rect">
            <a:avLst/>
          </a:prstGeom>
        </p:spPr>
      </p:pic>
    </p:spTree>
    <p:extLst>
      <p:ext uri="{BB962C8B-B14F-4D97-AF65-F5344CB8AC3E}">
        <p14:creationId xmlns:p14="http://schemas.microsoft.com/office/powerpoint/2010/main" val="3607749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B838CB46-8B0F-874F-8D4A-5F18A5E341D6}"/>
              </a:ext>
            </a:extLst>
          </p:cNvPr>
          <p:cNvCxnSpPr>
            <a:cxnSpLocks/>
          </p:cNvCxnSpPr>
          <p:nvPr/>
        </p:nvCxnSpPr>
        <p:spPr>
          <a:xfrm>
            <a:off x="4155267" y="2959817"/>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378B989-A6DA-294D-BC88-EFC5B5C0D87D}"/>
              </a:ext>
            </a:extLst>
          </p:cNvPr>
          <p:cNvCxnSpPr>
            <a:cxnSpLocks/>
          </p:cNvCxnSpPr>
          <p:nvPr/>
        </p:nvCxnSpPr>
        <p:spPr>
          <a:xfrm>
            <a:off x="4155267" y="3039086"/>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5103ADDF-6FCB-2143-81C6-87BBAF92551C}"/>
              </a:ext>
            </a:extLst>
          </p:cNvPr>
          <p:cNvSpPr/>
          <p:nvPr/>
        </p:nvSpPr>
        <p:spPr>
          <a:xfrm>
            <a:off x="261407" y="1429343"/>
            <a:ext cx="3729679"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 name="TextBox 3">
            <a:extLst>
              <a:ext uri="{FF2B5EF4-FFF2-40B4-BE49-F238E27FC236}">
                <a16:creationId xmlns:a16="http://schemas.microsoft.com/office/drawing/2014/main" id="{D6547993-DE35-BA49-9A57-2CA0BAA4235B}"/>
              </a:ext>
            </a:extLst>
          </p:cNvPr>
          <p:cNvSpPr txBox="1"/>
          <p:nvPr/>
        </p:nvSpPr>
        <p:spPr>
          <a:xfrm>
            <a:off x="261409" y="1452257"/>
            <a:ext cx="3729677" cy="707886"/>
          </a:xfrm>
          <a:prstGeom prst="rect">
            <a:avLst/>
          </a:prstGeom>
          <a:noFill/>
        </p:spPr>
        <p:txBody>
          <a:bodyPr wrap="square" rtlCol="0" anchor="ctr">
            <a:spAutoFit/>
          </a:bodyPr>
          <a:lstStyle/>
          <a:p>
            <a:r>
              <a:rPr lang="es-ES_tradnl" sz="4000" b="1" dirty="0">
                <a:solidFill>
                  <a:schemeClr val="bg1"/>
                </a:solidFill>
                <a:latin typeface="Filson Pro Book" panose="02000000000000000000" pitchFamily="2" charset="77"/>
              </a:rPr>
              <a:t>CONTENIDOS </a:t>
            </a:r>
          </a:p>
        </p:txBody>
      </p:sp>
      <p:sp>
        <p:nvSpPr>
          <p:cNvPr id="13" name="TextBox 12">
            <a:extLst>
              <a:ext uri="{FF2B5EF4-FFF2-40B4-BE49-F238E27FC236}">
                <a16:creationId xmlns:a16="http://schemas.microsoft.com/office/drawing/2014/main" id="{E13F0DEE-0C84-114F-B217-D3AEEA782A67}"/>
              </a:ext>
            </a:extLst>
          </p:cNvPr>
          <p:cNvSpPr txBox="1"/>
          <p:nvPr/>
        </p:nvSpPr>
        <p:spPr>
          <a:xfrm>
            <a:off x="3318616" y="2783675"/>
            <a:ext cx="808076" cy="707886"/>
          </a:xfrm>
          <a:prstGeom prst="rect">
            <a:avLst/>
          </a:prstGeom>
          <a:noFill/>
        </p:spPr>
        <p:txBody>
          <a:bodyPr wrap="square" rtlCol="0">
            <a:spAutoFit/>
          </a:bodyPr>
          <a:lstStyle/>
          <a:p>
            <a:pPr algn="r"/>
            <a:r>
              <a:rPr lang="es-ES_tradnl" sz="4000" b="1" dirty="0">
                <a:latin typeface="Filson Pro Book" panose="02000000000000000000" pitchFamily="2" charset="77"/>
              </a:rPr>
              <a:t>01</a:t>
            </a:r>
          </a:p>
        </p:txBody>
      </p:sp>
      <p:sp>
        <p:nvSpPr>
          <p:cNvPr id="14" name="TextBox 13">
            <a:extLst>
              <a:ext uri="{FF2B5EF4-FFF2-40B4-BE49-F238E27FC236}">
                <a16:creationId xmlns:a16="http://schemas.microsoft.com/office/drawing/2014/main" id="{2A8835F6-AFC2-0A43-9895-45D931825D76}"/>
              </a:ext>
            </a:extLst>
          </p:cNvPr>
          <p:cNvSpPr txBox="1"/>
          <p:nvPr/>
        </p:nvSpPr>
        <p:spPr>
          <a:xfrm>
            <a:off x="4177492" y="2959817"/>
            <a:ext cx="5339090" cy="446276"/>
          </a:xfrm>
          <a:prstGeom prst="rect">
            <a:avLst/>
          </a:prstGeom>
          <a:noFill/>
        </p:spPr>
        <p:txBody>
          <a:bodyPr wrap="square" rtlCol="0">
            <a:spAutoFit/>
          </a:bodyPr>
          <a:lstStyle/>
          <a:p>
            <a:r>
              <a:rPr lang="es-ES_tradnl" sz="2300" b="1" dirty="0">
                <a:solidFill>
                  <a:srgbClr val="00AEEF"/>
                </a:solidFill>
                <a:latin typeface="Filson Pro Book" panose="02000000000000000000" pitchFamily="2" charset="77"/>
              </a:rPr>
              <a:t>Presentación Plan Sectorial de Desarrollo</a:t>
            </a:r>
          </a:p>
        </p:txBody>
      </p:sp>
      <p:sp>
        <p:nvSpPr>
          <p:cNvPr id="25" name="TextBox 24">
            <a:extLst>
              <a:ext uri="{FF2B5EF4-FFF2-40B4-BE49-F238E27FC236}">
                <a16:creationId xmlns:a16="http://schemas.microsoft.com/office/drawing/2014/main" id="{6B41CC03-13E7-A447-BBB1-E468A572ED6A}"/>
              </a:ext>
            </a:extLst>
          </p:cNvPr>
          <p:cNvSpPr txBox="1"/>
          <p:nvPr/>
        </p:nvSpPr>
        <p:spPr>
          <a:xfrm>
            <a:off x="3222857" y="3491562"/>
            <a:ext cx="903835" cy="707886"/>
          </a:xfrm>
          <a:prstGeom prst="rect">
            <a:avLst/>
          </a:prstGeom>
          <a:noFill/>
        </p:spPr>
        <p:txBody>
          <a:bodyPr wrap="square" rtlCol="0">
            <a:spAutoFit/>
          </a:bodyPr>
          <a:lstStyle/>
          <a:p>
            <a:pPr algn="r"/>
            <a:r>
              <a:rPr lang="es-ES_tradnl" sz="4000" b="1" dirty="0">
                <a:latin typeface="Filson Pro Book" panose="02000000000000000000" pitchFamily="2" charset="77"/>
              </a:rPr>
              <a:t>02</a:t>
            </a:r>
          </a:p>
        </p:txBody>
      </p:sp>
      <p:sp>
        <p:nvSpPr>
          <p:cNvPr id="26" name="TextBox 25">
            <a:extLst>
              <a:ext uri="{FF2B5EF4-FFF2-40B4-BE49-F238E27FC236}">
                <a16:creationId xmlns:a16="http://schemas.microsoft.com/office/drawing/2014/main" id="{25F57638-4C9C-FF4B-82AD-34ED97B157C0}"/>
              </a:ext>
            </a:extLst>
          </p:cNvPr>
          <p:cNvSpPr txBox="1"/>
          <p:nvPr/>
        </p:nvSpPr>
        <p:spPr>
          <a:xfrm>
            <a:off x="4177491" y="3667704"/>
            <a:ext cx="4367668" cy="446276"/>
          </a:xfrm>
          <a:prstGeom prst="rect">
            <a:avLst/>
          </a:prstGeom>
          <a:noFill/>
        </p:spPr>
        <p:txBody>
          <a:bodyPr wrap="square" rtlCol="0">
            <a:spAutoFit/>
          </a:bodyPr>
          <a:lstStyle/>
          <a:p>
            <a:r>
              <a:rPr lang="es-ES_tradnl" sz="2300" b="1" dirty="0">
                <a:solidFill>
                  <a:srgbClr val="00AEEF"/>
                </a:solidFill>
                <a:latin typeface="Filson Pro Book" panose="02000000000000000000" pitchFamily="2" charset="77"/>
              </a:rPr>
              <a:t>Plataforma Estratégica</a:t>
            </a:r>
          </a:p>
        </p:txBody>
      </p:sp>
      <p:sp>
        <p:nvSpPr>
          <p:cNvPr id="28" name="TextBox 27">
            <a:extLst>
              <a:ext uri="{FF2B5EF4-FFF2-40B4-BE49-F238E27FC236}">
                <a16:creationId xmlns:a16="http://schemas.microsoft.com/office/drawing/2014/main" id="{BC6F82B3-A91E-8244-A58C-BB5E93A06116}"/>
              </a:ext>
            </a:extLst>
          </p:cNvPr>
          <p:cNvSpPr txBox="1"/>
          <p:nvPr/>
        </p:nvSpPr>
        <p:spPr>
          <a:xfrm>
            <a:off x="3222857" y="4199449"/>
            <a:ext cx="903835" cy="707886"/>
          </a:xfrm>
          <a:prstGeom prst="rect">
            <a:avLst/>
          </a:prstGeom>
          <a:noFill/>
        </p:spPr>
        <p:txBody>
          <a:bodyPr wrap="square" rtlCol="0">
            <a:spAutoFit/>
          </a:bodyPr>
          <a:lstStyle/>
          <a:p>
            <a:pPr algn="r"/>
            <a:r>
              <a:rPr lang="es-ES_tradnl" sz="4000" b="1" dirty="0">
                <a:latin typeface="Filson Pro Book" panose="02000000000000000000" pitchFamily="2" charset="77"/>
              </a:rPr>
              <a:t>03</a:t>
            </a:r>
          </a:p>
        </p:txBody>
      </p:sp>
      <p:sp>
        <p:nvSpPr>
          <p:cNvPr id="29" name="TextBox 28">
            <a:extLst>
              <a:ext uri="{FF2B5EF4-FFF2-40B4-BE49-F238E27FC236}">
                <a16:creationId xmlns:a16="http://schemas.microsoft.com/office/drawing/2014/main" id="{CB4E727D-A426-A34C-B9C8-8A26E38D2FDE}"/>
              </a:ext>
            </a:extLst>
          </p:cNvPr>
          <p:cNvSpPr txBox="1"/>
          <p:nvPr/>
        </p:nvSpPr>
        <p:spPr>
          <a:xfrm>
            <a:off x="4177491" y="4375591"/>
            <a:ext cx="4367665" cy="800219"/>
          </a:xfrm>
          <a:prstGeom prst="rect">
            <a:avLst/>
          </a:prstGeom>
          <a:noFill/>
        </p:spPr>
        <p:txBody>
          <a:bodyPr wrap="square" rtlCol="0">
            <a:spAutoFit/>
          </a:bodyPr>
          <a:lstStyle/>
          <a:p>
            <a:r>
              <a:rPr lang="es-ES_tradnl" sz="2300" b="1" dirty="0">
                <a:solidFill>
                  <a:srgbClr val="00AEEF"/>
                </a:solidFill>
                <a:latin typeface="Filson Pro Book" panose="02000000000000000000" pitchFamily="2" charset="77"/>
              </a:rPr>
              <a:t>Objetivos Estratégicos Plan Sectorial de Desarrollo 2023 - 2026</a:t>
            </a:r>
          </a:p>
        </p:txBody>
      </p:sp>
      <p:sp>
        <p:nvSpPr>
          <p:cNvPr id="16" name="Rectangle 15">
            <a:extLst>
              <a:ext uri="{FF2B5EF4-FFF2-40B4-BE49-F238E27FC236}">
                <a16:creationId xmlns:a16="http://schemas.microsoft.com/office/drawing/2014/main" id="{600EF0A7-23F7-7040-9A53-F001C52C4059}"/>
              </a:ext>
            </a:extLst>
          </p:cNvPr>
          <p:cNvSpPr/>
          <p:nvPr/>
        </p:nvSpPr>
        <p:spPr>
          <a:xfrm>
            <a:off x="0" y="1429343"/>
            <a:ext cx="261408"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4" name="Rectangle 53">
            <a:extLst>
              <a:ext uri="{FF2B5EF4-FFF2-40B4-BE49-F238E27FC236}">
                <a16:creationId xmlns:a16="http://schemas.microsoft.com/office/drawing/2014/main" id="{37C5DCAB-D57A-8D43-B5DA-3790990C17A5}"/>
              </a:ext>
            </a:extLst>
          </p:cNvPr>
          <p:cNvSpPr/>
          <p:nvPr/>
        </p:nvSpPr>
        <p:spPr>
          <a:xfrm>
            <a:off x="4085856" y="1422321"/>
            <a:ext cx="91636" cy="154384"/>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5" name="Rectangle 54">
            <a:extLst>
              <a:ext uri="{FF2B5EF4-FFF2-40B4-BE49-F238E27FC236}">
                <a16:creationId xmlns:a16="http://schemas.microsoft.com/office/drawing/2014/main" id="{0052560C-863F-0B47-8927-47047BD33F4A}"/>
              </a:ext>
            </a:extLst>
          </p:cNvPr>
          <p:cNvSpPr/>
          <p:nvPr/>
        </p:nvSpPr>
        <p:spPr>
          <a:xfrm>
            <a:off x="4085856" y="1576704"/>
            <a:ext cx="91636" cy="574373"/>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60" name="Straight Connector 59">
            <a:extLst>
              <a:ext uri="{FF2B5EF4-FFF2-40B4-BE49-F238E27FC236}">
                <a16:creationId xmlns:a16="http://schemas.microsoft.com/office/drawing/2014/main" id="{D56ED567-F3C2-F149-8658-D6591DCE5D60}"/>
              </a:ext>
            </a:extLst>
          </p:cNvPr>
          <p:cNvCxnSpPr>
            <a:cxnSpLocks/>
          </p:cNvCxnSpPr>
          <p:nvPr/>
        </p:nvCxnSpPr>
        <p:spPr>
          <a:xfrm>
            <a:off x="4155267" y="3656278"/>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E2E2B45-DB95-0748-A829-12B1BAF100D1}"/>
              </a:ext>
            </a:extLst>
          </p:cNvPr>
          <p:cNvCxnSpPr>
            <a:cxnSpLocks/>
          </p:cNvCxnSpPr>
          <p:nvPr/>
        </p:nvCxnSpPr>
        <p:spPr>
          <a:xfrm>
            <a:off x="4155267" y="3735547"/>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01E4631-CDDC-2E43-9DF4-6C6A2EE5331C}"/>
              </a:ext>
            </a:extLst>
          </p:cNvPr>
          <p:cNvCxnSpPr>
            <a:cxnSpLocks/>
          </p:cNvCxnSpPr>
          <p:nvPr/>
        </p:nvCxnSpPr>
        <p:spPr>
          <a:xfrm>
            <a:off x="4151407" y="4358211"/>
            <a:ext cx="0" cy="79269"/>
          </a:xfrm>
          <a:prstGeom prst="line">
            <a:avLst/>
          </a:prstGeom>
          <a:ln w="47625">
            <a:solidFill>
              <a:srgbClr val="EE7D2E"/>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DC9F51F-BEFB-CA4D-AC56-C32E7E3933F2}"/>
              </a:ext>
            </a:extLst>
          </p:cNvPr>
          <p:cNvCxnSpPr>
            <a:cxnSpLocks/>
          </p:cNvCxnSpPr>
          <p:nvPr/>
        </p:nvCxnSpPr>
        <p:spPr>
          <a:xfrm>
            <a:off x="4151407" y="4437480"/>
            <a:ext cx="0" cy="276332"/>
          </a:xfrm>
          <a:prstGeom prst="line">
            <a:avLst/>
          </a:prstGeom>
          <a:ln w="47625">
            <a:solidFill>
              <a:srgbClr val="F6C042"/>
            </a:solidFill>
          </a:ln>
        </p:spPr>
        <p:style>
          <a:lnRef idx="1">
            <a:schemeClr val="accent1"/>
          </a:lnRef>
          <a:fillRef idx="0">
            <a:schemeClr val="accent1"/>
          </a:fillRef>
          <a:effectRef idx="0">
            <a:schemeClr val="accent1"/>
          </a:effectRef>
          <a:fontRef idx="minor">
            <a:schemeClr val="tx1"/>
          </a:fontRef>
        </p:style>
      </p:cxnSp>
      <p:pic>
        <p:nvPicPr>
          <p:cNvPr id="45" name="Picture 44" descr="Graphical user interface, text, application&#10;&#10;Description automatically generated">
            <a:extLst>
              <a:ext uri="{FF2B5EF4-FFF2-40B4-BE49-F238E27FC236}">
                <a16:creationId xmlns:a16="http://schemas.microsoft.com/office/drawing/2014/main" id="{4EE22CDF-8553-074D-BADF-87EE10C0BC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spTree>
    <p:extLst>
      <p:ext uri="{BB962C8B-B14F-4D97-AF65-F5344CB8AC3E}">
        <p14:creationId xmlns:p14="http://schemas.microsoft.com/office/powerpoint/2010/main" val="162511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87">
            <a:extLst>
              <a:ext uri="{FF2B5EF4-FFF2-40B4-BE49-F238E27FC236}">
                <a16:creationId xmlns:a16="http://schemas.microsoft.com/office/drawing/2014/main" id="{CC673CC8-792C-EB47-AA3C-0E8E7D08DE20}"/>
              </a:ext>
            </a:extLst>
          </p:cNvPr>
          <p:cNvSpPr txBox="1"/>
          <p:nvPr/>
        </p:nvSpPr>
        <p:spPr>
          <a:xfrm>
            <a:off x="1236147" y="1430563"/>
            <a:ext cx="5728180" cy="1015663"/>
          </a:xfrm>
          <a:prstGeom prst="rect">
            <a:avLst/>
          </a:prstGeom>
          <a:noFill/>
        </p:spPr>
        <p:txBody>
          <a:bodyPr wrap="square" rtlCol="0">
            <a:spAutoFit/>
          </a:bodyPr>
          <a:lstStyle/>
          <a:p>
            <a:r>
              <a:rPr lang="es-ES_tradnl" sz="3000" b="1" dirty="0">
                <a:solidFill>
                  <a:srgbClr val="00AEEF"/>
                </a:solidFill>
                <a:latin typeface="Filson Pro Book" panose="02000000000000000000" pitchFamily="2" charset="77"/>
              </a:rPr>
              <a:t>PRESENTACIÓN PLAN </a:t>
            </a:r>
          </a:p>
          <a:p>
            <a:r>
              <a:rPr lang="es-ES_tradnl" sz="3000" b="1" dirty="0">
                <a:solidFill>
                  <a:srgbClr val="00AEEF"/>
                </a:solidFill>
                <a:latin typeface="Filson Pro Book" panose="02000000000000000000" pitchFamily="2" charset="77"/>
              </a:rPr>
              <a:t>SECTORIAL DE DESARROLLO</a:t>
            </a:r>
          </a:p>
        </p:txBody>
      </p:sp>
      <p:pic>
        <p:nvPicPr>
          <p:cNvPr id="3" name="Picture 2">
            <a:extLst>
              <a:ext uri="{FF2B5EF4-FFF2-40B4-BE49-F238E27FC236}">
                <a16:creationId xmlns:a16="http://schemas.microsoft.com/office/drawing/2014/main" id="{9C1C7ADA-A135-2844-8F83-3F6B22F4DB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91644" y="500377"/>
            <a:ext cx="5840534" cy="6098400"/>
          </a:xfrm>
          <a:prstGeom prst="rect">
            <a:avLst/>
          </a:prstGeom>
        </p:spPr>
      </p:pic>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324840" y="2354636"/>
            <a:ext cx="540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3BC7E7B-F73B-F640-8A7E-1865D5496B33}"/>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0" name="Rectangle 39">
            <a:extLst>
              <a:ext uri="{FF2B5EF4-FFF2-40B4-BE49-F238E27FC236}">
                <a16:creationId xmlns:a16="http://schemas.microsoft.com/office/drawing/2014/main" id="{39C12620-C17D-4642-9CC3-D416C2233A62}"/>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6" name="TextBox 45">
            <a:extLst>
              <a:ext uri="{FF2B5EF4-FFF2-40B4-BE49-F238E27FC236}">
                <a16:creationId xmlns:a16="http://schemas.microsoft.com/office/drawing/2014/main" id="{B0AF407C-07F4-8F49-BAE4-5A7FAE929793}"/>
              </a:ext>
            </a:extLst>
          </p:cNvPr>
          <p:cNvSpPr txBox="1"/>
          <p:nvPr/>
        </p:nvSpPr>
        <p:spPr>
          <a:xfrm>
            <a:off x="200020" y="1151130"/>
            <a:ext cx="809837"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01</a:t>
            </a:r>
          </a:p>
        </p:txBody>
      </p:sp>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sp>
        <p:nvSpPr>
          <p:cNvPr id="61" name="TextBox 60">
            <a:extLst>
              <a:ext uri="{FF2B5EF4-FFF2-40B4-BE49-F238E27FC236}">
                <a16:creationId xmlns:a16="http://schemas.microsoft.com/office/drawing/2014/main" id="{C3785F53-E01F-5C4F-8E78-DF64FD7BA83E}"/>
              </a:ext>
            </a:extLst>
          </p:cNvPr>
          <p:cNvSpPr txBox="1"/>
          <p:nvPr/>
        </p:nvSpPr>
        <p:spPr>
          <a:xfrm>
            <a:off x="1296705" y="2499657"/>
            <a:ext cx="5840531" cy="4462760"/>
          </a:xfrm>
          <a:prstGeom prst="rect">
            <a:avLst/>
          </a:prstGeom>
          <a:noFill/>
        </p:spPr>
        <p:txBody>
          <a:bodyPr wrap="square" rtlCol="0">
            <a:spAutoFit/>
          </a:bodyPr>
          <a:lstStyle/>
          <a:p>
            <a:pPr algn="just" fontAlgn="base">
              <a:spcAft>
                <a:spcPts val="0"/>
              </a:spcAft>
            </a:pPr>
            <a:r>
              <a:rPr lang="es-CO" sz="1300" dirty="0">
                <a:solidFill>
                  <a:srgbClr val="2D2D2D"/>
                </a:solidFill>
                <a:latin typeface="Gotham Book" panose="02000604040000020004" pitchFamily="2" charset="0"/>
                <a:ea typeface="Times New Roman" panose="02020603050405020304" pitchFamily="18" charset="0"/>
              </a:rPr>
              <a:t>Este documento desarrolla el Plan Sectorial de la Rama Judicial. Los objetivos estratégicos incluidos parten de los principios de la administración justicia establecidos en la Ley 270 de 1996 y los valores de la Rama Judicial. Asimismo, de conformidad con lo establecido en el artículo 87 de la Ley 270 de 1996, busca “el eficaz y equitativo funcionamiento del aparato estatal con el objeto de permitir el acceso real a la administración de justicia”, “la eliminación del atraso y la congestión de los despachos judiciales”, incluye las apuestas frente a “los programas de formación, capacitación y adiestramiento de funcionarios y empleados de la Rama Judicial” y precisa los elementos del mecanismo de seguimiento del Plan. También se orienta a promover los Objetivos de Desarrollo Sostenible, específicamente el 16 sobre paz, justicia e instituciones sólidas. Por ejemplo, el objetivo 1 sobre acceso a la justicia está estrechamente ligado a la meta 16.3 de “promover el estado de derecho en los planos nacional e internacional y garantizar la igualdad de acceso a la justicia para todos”. Otro ejemplo es el del objetivo 3 relacionado con justicia abierta y transparencia que impulsa la meta 16.6 referida a “Crear a todos los niveles instituciones eficaces y transparentes que rindan cuentas”.</a:t>
            </a:r>
          </a:p>
          <a:p>
            <a:pPr algn="just" fontAlgn="base">
              <a:spcAft>
                <a:spcPts val="0"/>
              </a:spcAft>
            </a:pPr>
            <a:endParaRPr lang="es-CO" sz="1300" dirty="0">
              <a:solidFill>
                <a:srgbClr val="2D2D2D"/>
              </a:solidFill>
              <a:latin typeface="Gotham Book" panose="02000604040000020004" pitchFamily="2" charset="0"/>
              <a:ea typeface="Times New Roman" panose="02020603050405020304" pitchFamily="18" charset="0"/>
            </a:endParaRPr>
          </a:p>
          <a:p>
            <a:pPr algn="just" fontAlgn="base">
              <a:spcAft>
                <a:spcPts val="0"/>
              </a:spcAft>
            </a:pPr>
            <a:endParaRPr lang="es-CO" sz="1100" dirty="0">
              <a:solidFill>
                <a:srgbClr val="2D2D2D"/>
              </a:solidFill>
              <a:latin typeface="Gotham Medium"/>
              <a:ea typeface="Times New Roman" panose="02020603050405020304" pitchFamily="18" charset="0"/>
            </a:endParaRPr>
          </a:p>
        </p:txBody>
      </p:sp>
      <p:cxnSp>
        <p:nvCxnSpPr>
          <p:cNvPr id="62" name="Straight Connector 61">
            <a:extLst>
              <a:ext uri="{FF2B5EF4-FFF2-40B4-BE49-F238E27FC236}">
                <a16:creationId xmlns:a16="http://schemas.microsoft.com/office/drawing/2014/main" id="{FA7D9CF2-70A4-3B4B-A45C-C0AFD156AF48}"/>
              </a:ext>
            </a:extLst>
          </p:cNvPr>
          <p:cNvCxnSpPr>
            <a:cxnSpLocks/>
          </p:cNvCxnSpPr>
          <p:nvPr/>
        </p:nvCxnSpPr>
        <p:spPr>
          <a:xfrm>
            <a:off x="1095375" y="2768804"/>
            <a:ext cx="0" cy="569343"/>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15299EC-842D-E84E-8DC6-70B91EF6EFC6}"/>
              </a:ext>
            </a:extLst>
          </p:cNvPr>
          <p:cNvCxnSpPr>
            <a:cxnSpLocks/>
          </p:cNvCxnSpPr>
          <p:nvPr/>
        </p:nvCxnSpPr>
        <p:spPr>
          <a:xfrm>
            <a:off x="1324840" y="1918698"/>
            <a:ext cx="4068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87F665B-D37B-B642-AE3B-2E4BC72A3F2F}"/>
              </a:ext>
            </a:extLst>
          </p:cNvPr>
          <p:cNvCxnSpPr>
            <a:cxnSpLocks/>
          </p:cNvCxnSpPr>
          <p:nvPr/>
        </p:nvCxnSpPr>
        <p:spPr>
          <a:xfrm>
            <a:off x="1095375" y="3801738"/>
            <a:ext cx="0" cy="569343"/>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8669A4-E861-CD4A-8C80-5270051388DC}"/>
              </a:ext>
            </a:extLst>
          </p:cNvPr>
          <p:cNvCxnSpPr>
            <a:cxnSpLocks/>
          </p:cNvCxnSpPr>
          <p:nvPr/>
        </p:nvCxnSpPr>
        <p:spPr>
          <a:xfrm>
            <a:off x="1090436" y="4631470"/>
            <a:ext cx="0" cy="569343"/>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69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56D44F91-69E9-D24E-A89C-0E28516A6D80}"/>
              </a:ext>
            </a:extLst>
          </p:cNvPr>
          <p:cNvSpPr/>
          <p:nvPr/>
        </p:nvSpPr>
        <p:spPr>
          <a:xfrm>
            <a:off x="147768" y="4538991"/>
            <a:ext cx="1743175"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5" name="TextBox 54">
            <a:extLst>
              <a:ext uri="{FF2B5EF4-FFF2-40B4-BE49-F238E27FC236}">
                <a16:creationId xmlns:a16="http://schemas.microsoft.com/office/drawing/2014/main" id="{E345F954-2385-2048-B9F2-51E9C35586AE}"/>
              </a:ext>
            </a:extLst>
          </p:cNvPr>
          <p:cNvSpPr txBox="1"/>
          <p:nvPr/>
        </p:nvSpPr>
        <p:spPr>
          <a:xfrm>
            <a:off x="162637" y="4483193"/>
            <a:ext cx="1889187" cy="369332"/>
          </a:xfrm>
          <a:prstGeom prst="rect">
            <a:avLst/>
          </a:prstGeom>
          <a:noFill/>
        </p:spPr>
        <p:txBody>
          <a:bodyPr wrap="square" rtlCol="0">
            <a:spAutoFit/>
          </a:bodyPr>
          <a:lstStyle/>
          <a:p>
            <a:r>
              <a:rPr lang="es-ES_tradnl" b="1" dirty="0">
                <a:solidFill>
                  <a:schemeClr val="bg1"/>
                </a:solidFill>
                <a:latin typeface="Gotham Medium" panose="02000604030000020004" pitchFamily="2" charset="0"/>
              </a:rPr>
              <a:t>2.2. / VISIÓN</a:t>
            </a:r>
          </a:p>
        </p:txBody>
      </p:sp>
      <p:sp>
        <p:nvSpPr>
          <p:cNvPr id="56" name="TextBox 55">
            <a:extLst>
              <a:ext uri="{FF2B5EF4-FFF2-40B4-BE49-F238E27FC236}">
                <a16:creationId xmlns:a16="http://schemas.microsoft.com/office/drawing/2014/main" id="{5C479C1E-EEB7-3D46-BED3-DE0A1CAD8A52}"/>
              </a:ext>
            </a:extLst>
          </p:cNvPr>
          <p:cNvSpPr txBox="1"/>
          <p:nvPr/>
        </p:nvSpPr>
        <p:spPr>
          <a:xfrm>
            <a:off x="1332907" y="1270388"/>
            <a:ext cx="10022172" cy="523220"/>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PLATAFORMA ESTRATÉGICA</a:t>
            </a:r>
          </a:p>
        </p:txBody>
      </p:sp>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332907" y="1745078"/>
            <a:ext cx="4968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E9A00FC-CF20-9040-ADD8-53CE1E0AB2C3}"/>
              </a:ext>
            </a:extLst>
          </p:cNvPr>
          <p:cNvSpPr/>
          <p:nvPr/>
        </p:nvSpPr>
        <p:spPr>
          <a:xfrm>
            <a:off x="0" y="2193866"/>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59" name="Rectangle 58">
            <a:extLst>
              <a:ext uri="{FF2B5EF4-FFF2-40B4-BE49-F238E27FC236}">
                <a16:creationId xmlns:a16="http://schemas.microsoft.com/office/drawing/2014/main" id="{3CF16A38-CE8B-B84C-A9E9-687C8134D84F}"/>
              </a:ext>
            </a:extLst>
          </p:cNvPr>
          <p:cNvSpPr/>
          <p:nvPr/>
        </p:nvSpPr>
        <p:spPr>
          <a:xfrm>
            <a:off x="234430" y="2190739"/>
            <a:ext cx="1656513" cy="2396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60" name="Picture 59">
            <a:extLst>
              <a:ext uri="{FF2B5EF4-FFF2-40B4-BE49-F238E27FC236}">
                <a16:creationId xmlns:a16="http://schemas.microsoft.com/office/drawing/2014/main" id="{303BD535-FDA7-AC4D-82C4-E85A25DC123B}"/>
              </a:ext>
            </a:extLst>
          </p:cNvPr>
          <p:cNvPicPr>
            <a:picLocks noChangeAspect="1"/>
          </p:cNvPicPr>
          <p:nvPr/>
        </p:nvPicPr>
        <p:blipFill rotWithShape="1">
          <a:blip r:embed="rId2"/>
          <a:srcRect/>
          <a:stretch/>
        </p:blipFill>
        <p:spPr>
          <a:xfrm>
            <a:off x="1579279" y="2661418"/>
            <a:ext cx="169433" cy="669448"/>
          </a:xfrm>
          <a:prstGeom prst="rect">
            <a:avLst/>
          </a:prstGeom>
        </p:spPr>
      </p:pic>
      <p:sp>
        <p:nvSpPr>
          <p:cNvPr id="61" name="TextBox 60">
            <a:extLst>
              <a:ext uri="{FF2B5EF4-FFF2-40B4-BE49-F238E27FC236}">
                <a16:creationId xmlns:a16="http://schemas.microsoft.com/office/drawing/2014/main" id="{58C20ECE-5A79-434F-8546-A88AB2674772}"/>
              </a:ext>
            </a:extLst>
          </p:cNvPr>
          <p:cNvSpPr txBox="1"/>
          <p:nvPr/>
        </p:nvSpPr>
        <p:spPr>
          <a:xfrm>
            <a:off x="191887" y="2138729"/>
            <a:ext cx="1859937" cy="369332"/>
          </a:xfrm>
          <a:prstGeom prst="rect">
            <a:avLst/>
          </a:prstGeom>
          <a:noFill/>
        </p:spPr>
        <p:txBody>
          <a:bodyPr wrap="square" rtlCol="0">
            <a:spAutoFit/>
          </a:bodyPr>
          <a:lstStyle/>
          <a:p>
            <a:r>
              <a:rPr lang="es-ES_tradnl" b="1" dirty="0">
                <a:solidFill>
                  <a:schemeClr val="bg1"/>
                </a:solidFill>
                <a:latin typeface="Gotham Medium" panose="02000604030000020004" pitchFamily="2" charset="0"/>
              </a:rPr>
              <a:t>2.1. / MISIÓN</a:t>
            </a:r>
          </a:p>
        </p:txBody>
      </p:sp>
      <p:sp>
        <p:nvSpPr>
          <p:cNvPr id="156" name="Rectangle 155">
            <a:extLst>
              <a:ext uri="{FF2B5EF4-FFF2-40B4-BE49-F238E27FC236}">
                <a16:creationId xmlns:a16="http://schemas.microsoft.com/office/drawing/2014/main" id="{7CFE619B-5ED8-604E-B1AE-53990EE77E7C}"/>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7" name="Rectangle 156">
            <a:extLst>
              <a:ext uri="{FF2B5EF4-FFF2-40B4-BE49-F238E27FC236}">
                <a16:creationId xmlns:a16="http://schemas.microsoft.com/office/drawing/2014/main" id="{09FF5893-E7AB-3943-A593-CC89ACCD5DC7}"/>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8" name="Rectangle 157">
            <a:extLst>
              <a:ext uri="{FF2B5EF4-FFF2-40B4-BE49-F238E27FC236}">
                <a16:creationId xmlns:a16="http://schemas.microsoft.com/office/drawing/2014/main" id="{2B2EE90F-FC9E-D14C-82BD-5B552B66DF4E}"/>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9" name="Rectangle 158">
            <a:extLst>
              <a:ext uri="{FF2B5EF4-FFF2-40B4-BE49-F238E27FC236}">
                <a16:creationId xmlns:a16="http://schemas.microsoft.com/office/drawing/2014/main" id="{1C311B5B-76AC-9547-82D4-61CD96DBD3D7}"/>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61" name="TextBox 160">
            <a:extLst>
              <a:ext uri="{FF2B5EF4-FFF2-40B4-BE49-F238E27FC236}">
                <a16:creationId xmlns:a16="http://schemas.microsoft.com/office/drawing/2014/main" id="{26487B7C-F871-B64A-865B-A598582BE67E}"/>
              </a:ext>
            </a:extLst>
          </p:cNvPr>
          <p:cNvSpPr txBox="1"/>
          <p:nvPr/>
        </p:nvSpPr>
        <p:spPr>
          <a:xfrm>
            <a:off x="147768"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02</a:t>
            </a:r>
          </a:p>
        </p:txBody>
      </p:sp>
      <p:cxnSp>
        <p:nvCxnSpPr>
          <p:cNvPr id="50" name="Straight Connector 49">
            <a:extLst>
              <a:ext uri="{FF2B5EF4-FFF2-40B4-BE49-F238E27FC236}">
                <a16:creationId xmlns:a16="http://schemas.microsoft.com/office/drawing/2014/main" id="{DDC50263-C7AD-0041-8F03-7D004EACC1E2}"/>
              </a:ext>
            </a:extLst>
          </p:cNvPr>
          <p:cNvCxnSpPr>
            <a:cxnSpLocks/>
          </p:cNvCxnSpPr>
          <p:nvPr/>
        </p:nvCxnSpPr>
        <p:spPr>
          <a:xfrm flipH="1">
            <a:off x="1093861" y="2600745"/>
            <a:ext cx="1514" cy="373274"/>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7634B875-9702-524E-85DF-B947B15F4B4D}"/>
              </a:ext>
            </a:extLst>
          </p:cNvPr>
          <p:cNvSpPr/>
          <p:nvPr/>
        </p:nvSpPr>
        <p:spPr>
          <a:xfrm>
            <a:off x="-46473" y="4534073"/>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54" name="Picture 53">
            <a:extLst>
              <a:ext uri="{FF2B5EF4-FFF2-40B4-BE49-F238E27FC236}">
                <a16:creationId xmlns:a16="http://schemas.microsoft.com/office/drawing/2014/main" id="{0D624AC5-6AFE-334B-95A1-0F7A36E4109A}"/>
              </a:ext>
            </a:extLst>
          </p:cNvPr>
          <p:cNvPicPr>
            <a:picLocks noChangeAspect="1"/>
          </p:cNvPicPr>
          <p:nvPr/>
        </p:nvPicPr>
        <p:blipFill rotWithShape="1">
          <a:blip r:embed="rId2"/>
          <a:srcRect/>
          <a:stretch/>
        </p:blipFill>
        <p:spPr>
          <a:xfrm>
            <a:off x="1579279" y="3985018"/>
            <a:ext cx="169433" cy="669448"/>
          </a:xfrm>
          <a:prstGeom prst="rect">
            <a:avLst/>
          </a:prstGeom>
        </p:spPr>
      </p:pic>
      <p:sp>
        <p:nvSpPr>
          <p:cNvPr id="62" name="Rectangle 61">
            <a:extLst>
              <a:ext uri="{FF2B5EF4-FFF2-40B4-BE49-F238E27FC236}">
                <a16:creationId xmlns:a16="http://schemas.microsoft.com/office/drawing/2014/main" id="{561B3FF6-D38F-6E46-AA34-3E8B86113156}"/>
              </a:ext>
            </a:extLst>
          </p:cNvPr>
          <p:cNvSpPr/>
          <p:nvPr/>
        </p:nvSpPr>
        <p:spPr>
          <a:xfrm>
            <a:off x="1259208" y="4988843"/>
            <a:ext cx="5041695" cy="1384995"/>
          </a:xfrm>
          <a:prstGeom prst="rect">
            <a:avLst/>
          </a:prstGeom>
        </p:spPr>
        <p:txBody>
          <a:bodyPr wrap="square">
            <a:spAutoFit/>
          </a:bodyPr>
          <a:lstStyle/>
          <a:p>
            <a:pPr algn="just"/>
            <a:r>
              <a:rPr lang="es-ES" sz="1400" dirty="0"/>
              <a:t>En el año 2026 tendremos una justicia más oportuna, igualitaria e incluyente, sensible a las diferentes realidades regionales, garante de la legalidad y seguridad jurídica, que desarrolla su capital humano y en la que los ciudadanos confían y que satisface sus necesidades, a través de servicios digitales, tecnología e innovación.</a:t>
            </a:r>
            <a:endParaRPr lang="es-CO" sz="1400" dirty="0"/>
          </a:p>
        </p:txBody>
      </p:sp>
      <p:pic>
        <p:nvPicPr>
          <p:cNvPr id="66" name="Picture 65">
            <a:extLst>
              <a:ext uri="{FF2B5EF4-FFF2-40B4-BE49-F238E27FC236}">
                <a16:creationId xmlns:a16="http://schemas.microsoft.com/office/drawing/2014/main" id="{EBD82F60-65DB-E145-BB2F-0B2F31B264C3}"/>
              </a:ext>
            </a:extLst>
          </p:cNvPr>
          <p:cNvPicPr>
            <a:picLocks noChangeAspect="1"/>
          </p:cNvPicPr>
          <p:nvPr/>
        </p:nvPicPr>
        <p:blipFill rotWithShape="1">
          <a:blip r:embed="rId2"/>
          <a:srcRect/>
          <a:stretch/>
        </p:blipFill>
        <p:spPr>
          <a:xfrm>
            <a:off x="1572929" y="5211958"/>
            <a:ext cx="169433" cy="669448"/>
          </a:xfrm>
          <a:prstGeom prst="rect">
            <a:avLst/>
          </a:prstGeom>
        </p:spPr>
      </p:pic>
      <p:cxnSp>
        <p:nvCxnSpPr>
          <p:cNvPr id="70" name="Straight Connector 69">
            <a:extLst>
              <a:ext uri="{FF2B5EF4-FFF2-40B4-BE49-F238E27FC236}">
                <a16:creationId xmlns:a16="http://schemas.microsoft.com/office/drawing/2014/main" id="{E66A6468-1747-8345-A490-AF965AC53935}"/>
              </a:ext>
            </a:extLst>
          </p:cNvPr>
          <p:cNvCxnSpPr>
            <a:cxnSpLocks/>
          </p:cNvCxnSpPr>
          <p:nvPr/>
        </p:nvCxnSpPr>
        <p:spPr>
          <a:xfrm>
            <a:off x="1145775" y="5067958"/>
            <a:ext cx="0" cy="409564"/>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id="{BCD605C9-C770-4A61-B754-3E9012AC0558}"/>
              </a:ext>
            </a:extLst>
          </p:cNvPr>
          <p:cNvPicPr>
            <a:picLocks noChangeAspect="1"/>
          </p:cNvPicPr>
          <p:nvPr/>
        </p:nvPicPr>
        <p:blipFill rotWithShape="1">
          <a:blip r:embed="rId3"/>
          <a:srcRect b="7225"/>
          <a:stretch/>
        </p:blipFill>
        <p:spPr>
          <a:xfrm>
            <a:off x="6491132" y="541538"/>
            <a:ext cx="4925552" cy="5992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ángulo 7">
            <a:extLst>
              <a:ext uri="{FF2B5EF4-FFF2-40B4-BE49-F238E27FC236}">
                <a16:creationId xmlns:a16="http://schemas.microsoft.com/office/drawing/2014/main" id="{E7DAB22B-7AAE-4D4C-B409-0E199F1525FD}"/>
              </a:ext>
            </a:extLst>
          </p:cNvPr>
          <p:cNvSpPr/>
          <p:nvPr/>
        </p:nvSpPr>
        <p:spPr>
          <a:xfrm>
            <a:off x="1121577" y="2640591"/>
            <a:ext cx="5040181" cy="1384995"/>
          </a:xfrm>
          <a:prstGeom prst="rect">
            <a:avLst/>
          </a:prstGeom>
        </p:spPr>
        <p:txBody>
          <a:bodyPr wrap="square">
            <a:spAutoFit/>
          </a:bodyPr>
          <a:lstStyle/>
          <a:p>
            <a:pPr algn="just"/>
            <a:r>
              <a:rPr lang="es-ES" sz="1400" dirty="0"/>
              <a:t>Garantizar la efectividad de los derechos y libertades ciudadanas y lograr la convivencia pacífica de los colombianos, a través de una administración de justicia orientada al ciudadano, pronta, cumplida, eficiente, eficaz, moderna, independiente y transparente, como uno de los pilares fundamentales del Estado Social, Participativo y Democrático de Derecho.</a:t>
            </a:r>
            <a:endParaRPr lang="es-CO" sz="1400" dirty="0"/>
          </a:p>
        </p:txBody>
      </p:sp>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2000" y="7687"/>
            <a:ext cx="5321808" cy="1014829"/>
          </a:xfrm>
          <a:prstGeom prst="rect">
            <a:avLst/>
          </a:prstGeom>
        </p:spPr>
      </p:pic>
    </p:spTree>
    <p:extLst>
      <p:ext uri="{BB962C8B-B14F-4D97-AF65-F5344CB8AC3E}">
        <p14:creationId xmlns:p14="http://schemas.microsoft.com/office/powerpoint/2010/main" val="3261933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5C479C1E-EEB7-3D46-BED3-DE0A1CAD8A52}"/>
              </a:ext>
            </a:extLst>
          </p:cNvPr>
          <p:cNvSpPr txBox="1"/>
          <p:nvPr/>
        </p:nvSpPr>
        <p:spPr>
          <a:xfrm>
            <a:off x="1058886" y="873339"/>
            <a:ext cx="10022172" cy="523220"/>
          </a:xfrm>
          <a:prstGeom prst="rect">
            <a:avLst/>
          </a:prstGeom>
          <a:noFill/>
        </p:spPr>
        <p:txBody>
          <a:bodyPr wrap="square" rtlCol="0">
            <a:spAutoFit/>
          </a:bodyPr>
          <a:lstStyle/>
          <a:p>
            <a:pPr algn="just"/>
            <a:r>
              <a:rPr lang="es-ES_tradnl" sz="2800" b="1" dirty="0">
                <a:solidFill>
                  <a:srgbClr val="00AEEF"/>
                </a:solidFill>
                <a:latin typeface="Filson Pro Book" panose="02000000000000000000" pitchFamily="2" charset="77"/>
              </a:rPr>
              <a:t>SEGUIMIENTO </a:t>
            </a:r>
          </a:p>
        </p:txBody>
      </p:sp>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128000" y="1392271"/>
            <a:ext cx="4968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46357" y="62710"/>
            <a:ext cx="5321808" cy="1014829"/>
          </a:xfrm>
          <a:prstGeom prst="rect">
            <a:avLst/>
          </a:prstGeom>
        </p:spPr>
      </p:pic>
      <p:pic>
        <p:nvPicPr>
          <p:cNvPr id="60" name="Picture 59">
            <a:extLst>
              <a:ext uri="{FF2B5EF4-FFF2-40B4-BE49-F238E27FC236}">
                <a16:creationId xmlns:a16="http://schemas.microsoft.com/office/drawing/2014/main" id="{303BD535-FDA7-AC4D-82C4-E85A25DC123B}"/>
              </a:ext>
            </a:extLst>
          </p:cNvPr>
          <p:cNvPicPr>
            <a:picLocks noChangeAspect="1"/>
          </p:cNvPicPr>
          <p:nvPr/>
        </p:nvPicPr>
        <p:blipFill rotWithShape="1">
          <a:blip r:embed="rId3"/>
          <a:srcRect/>
          <a:stretch/>
        </p:blipFill>
        <p:spPr>
          <a:xfrm>
            <a:off x="1579279" y="3224129"/>
            <a:ext cx="169433" cy="669448"/>
          </a:xfrm>
          <a:prstGeom prst="rect">
            <a:avLst/>
          </a:prstGeom>
        </p:spPr>
      </p:pic>
      <p:sp>
        <p:nvSpPr>
          <p:cNvPr id="156" name="Rectangle 155">
            <a:extLst>
              <a:ext uri="{FF2B5EF4-FFF2-40B4-BE49-F238E27FC236}">
                <a16:creationId xmlns:a16="http://schemas.microsoft.com/office/drawing/2014/main" id="{7CFE619B-5ED8-604E-B1AE-53990EE77E7C}"/>
              </a:ext>
            </a:extLst>
          </p:cNvPr>
          <p:cNvSpPr/>
          <p:nvPr/>
        </p:nvSpPr>
        <p:spPr>
          <a:xfrm>
            <a:off x="950112" y="880433"/>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7" name="Rectangle 156">
            <a:extLst>
              <a:ext uri="{FF2B5EF4-FFF2-40B4-BE49-F238E27FC236}">
                <a16:creationId xmlns:a16="http://schemas.microsoft.com/office/drawing/2014/main" id="{09FF5893-E7AB-3943-A593-CC89ACCD5DC7}"/>
              </a:ext>
            </a:extLst>
          </p:cNvPr>
          <p:cNvSpPr/>
          <p:nvPr/>
        </p:nvSpPr>
        <p:spPr>
          <a:xfrm>
            <a:off x="950112" y="1027390"/>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3" name="Rectangle 32">
            <a:extLst>
              <a:ext uri="{FF2B5EF4-FFF2-40B4-BE49-F238E27FC236}">
                <a16:creationId xmlns:a16="http://schemas.microsoft.com/office/drawing/2014/main" id="{ADE098D0-0427-AB48-83F3-0D73D21F9CDD}"/>
              </a:ext>
            </a:extLst>
          </p:cNvPr>
          <p:cNvSpPr/>
          <p:nvPr/>
        </p:nvSpPr>
        <p:spPr>
          <a:xfrm>
            <a:off x="-29701" y="880433"/>
            <a:ext cx="238360" cy="720000"/>
          </a:xfrm>
          <a:prstGeom prst="rect">
            <a:avLst/>
          </a:prstGeom>
          <a:solidFill>
            <a:srgbClr val="FBE57A"/>
          </a:solidFill>
          <a:ln>
            <a:solidFill>
              <a:srgbClr val="FBE5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4" name="Rectangle 33">
            <a:extLst>
              <a:ext uri="{FF2B5EF4-FFF2-40B4-BE49-F238E27FC236}">
                <a16:creationId xmlns:a16="http://schemas.microsoft.com/office/drawing/2014/main" id="{AA5FE945-1EFE-EB46-B585-DC4D9A8BC94E}"/>
              </a:ext>
            </a:extLst>
          </p:cNvPr>
          <p:cNvSpPr/>
          <p:nvPr/>
        </p:nvSpPr>
        <p:spPr>
          <a:xfrm>
            <a:off x="196740" y="880433"/>
            <a:ext cx="753372" cy="720000"/>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5" name="TextBox 34">
            <a:extLst>
              <a:ext uri="{FF2B5EF4-FFF2-40B4-BE49-F238E27FC236}">
                <a16:creationId xmlns:a16="http://schemas.microsoft.com/office/drawing/2014/main" id="{2432C437-E7E3-1249-838B-F9A39B1CF8A8}"/>
              </a:ext>
            </a:extLst>
          </p:cNvPr>
          <p:cNvSpPr txBox="1"/>
          <p:nvPr/>
        </p:nvSpPr>
        <p:spPr>
          <a:xfrm>
            <a:off x="177920" y="851178"/>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02</a:t>
            </a:r>
          </a:p>
        </p:txBody>
      </p:sp>
      <p:sp>
        <p:nvSpPr>
          <p:cNvPr id="2" name="Rectángulo 1">
            <a:extLst>
              <a:ext uri="{FF2B5EF4-FFF2-40B4-BE49-F238E27FC236}">
                <a16:creationId xmlns:a16="http://schemas.microsoft.com/office/drawing/2014/main" id="{6B720FCF-13E8-4758-BD77-0BF1B8ABA329}"/>
              </a:ext>
            </a:extLst>
          </p:cNvPr>
          <p:cNvSpPr/>
          <p:nvPr/>
        </p:nvSpPr>
        <p:spPr>
          <a:xfrm>
            <a:off x="1058886" y="1445394"/>
            <a:ext cx="10022172" cy="523220"/>
          </a:xfrm>
          <a:prstGeom prst="rect">
            <a:avLst/>
          </a:prstGeom>
        </p:spPr>
        <p:txBody>
          <a:bodyPr wrap="square">
            <a:spAutoFit/>
          </a:bodyPr>
          <a:lstStyle/>
          <a:p>
            <a:r>
              <a:rPr lang="es-ES" sz="1400" b="1" i="1" dirty="0">
                <a:latin typeface="Gotham Medium" panose="02000604030000020004" pitchFamily="2" charset="0"/>
              </a:rPr>
              <a:t>Los objetivos estratégicos incluidos en este Plan le apuestan a una transformación ambiciosa del servicio judicial. Para garantizar el impacto de esta apuesta, se desarrollará una estrategia de seguimiento que tendrá en cuenta los siguientes elementos: </a:t>
            </a:r>
            <a:endParaRPr lang="es-CO" sz="1400" b="1" i="1" dirty="0">
              <a:latin typeface="Gotham Medium" panose="02000604030000020004" pitchFamily="2" charset="0"/>
            </a:endParaRPr>
          </a:p>
        </p:txBody>
      </p:sp>
      <p:sp>
        <p:nvSpPr>
          <p:cNvPr id="3" name="Rectángulo 2">
            <a:extLst>
              <a:ext uri="{FF2B5EF4-FFF2-40B4-BE49-F238E27FC236}">
                <a16:creationId xmlns:a16="http://schemas.microsoft.com/office/drawing/2014/main" id="{D3A8FC1E-D5C9-45E6-B8FE-5AE960913A82}"/>
              </a:ext>
            </a:extLst>
          </p:cNvPr>
          <p:cNvSpPr/>
          <p:nvPr/>
        </p:nvSpPr>
        <p:spPr>
          <a:xfrm>
            <a:off x="2139519" y="2139551"/>
            <a:ext cx="8708994" cy="138499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r>
              <a:rPr lang="es-ES" sz="1400" b="1" i="1" dirty="0">
                <a:solidFill>
                  <a:schemeClr val="tx1"/>
                </a:solidFill>
                <a:latin typeface="Gotham Medium" panose="02000604030000020004" pitchFamily="2" charset="0"/>
              </a:rPr>
              <a:t>1. Ampliación de las fuentes de información. </a:t>
            </a:r>
            <a:r>
              <a:rPr lang="es-ES" sz="1400" dirty="0">
                <a:solidFill>
                  <a:schemeClr val="tx1"/>
                </a:solidFill>
              </a:rPr>
              <a:t>Para incluir indicadores ambiciosos se ampliaron los criterios de selección de las fuentes de información. Si bien en la mayoría de los casos existen datos para las mediciones, en otros se propone generar los datos como parte de la estrategia o usar mediciones externas frente a las que, aunque se tiene menos control, hay una alta pertinencia y acercan a la Rama Judicial a las mediciones internacionales de desempeño de la justicia. También hay indicadores que se propone que su medición se tenga en cuenta en varios objetivos pues se refieren a estrategias transversales.</a:t>
            </a:r>
            <a:endParaRPr lang="es-CO" sz="1400" dirty="0">
              <a:solidFill>
                <a:schemeClr val="tx1"/>
              </a:solidFill>
            </a:endParaRPr>
          </a:p>
        </p:txBody>
      </p:sp>
      <p:sp>
        <p:nvSpPr>
          <p:cNvPr id="4" name="Rectángulo 3">
            <a:extLst>
              <a:ext uri="{FF2B5EF4-FFF2-40B4-BE49-F238E27FC236}">
                <a16:creationId xmlns:a16="http://schemas.microsoft.com/office/drawing/2014/main" id="{BD700E62-6A26-4EE9-A8B5-9053A1D7442E}"/>
              </a:ext>
            </a:extLst>
          </p:cNvPr>
          <p:cNvSpPr/>
          <p:nvPr/>
        </p:nvSpPr>
        <p:spPr>
          <a:xfrm>
            <a:off x="2751549" y="3727253"/>
            <a:ext cx="8167985" cy="954107"/>
          </a:xfrm>
          <a:prstGeom prst="rect">
            <a:avLst/>
          </a:prstGeom>
        </p:spPr>
        <p:txBody>
          <a:bodyPr wrap="square">
            <a:spAutoFit/>
          </a:bodyPr>
          <a:lstStyle/>
          <a:p>
            <a:pPr algn="just"/>
            <a:r>
              <a:rPr lang="es-ES" sz="1400" b="1" i="1" dirty="0">
                <a:latin typeface="Gotham Medium" panose="02000604030000020004" pitchFamily="2" charset="0"/>
              </a:rPr>
              <a:t>2. Sistemas de reporte y seguimiento confiables, robustos e interoperables. </a:t>
            </a:r>
            <a:r>
              <a:rPr lang="es-ES" sz="1400" dirty="0"/>
              <a:t>Adicionalmente, se definirá un sistema de reporte y seguimiento que permita el monitoreo constante del avance del Plan, la discusión oportuna de los obstáculos de cumplimiento y la comunicación interna y externa del estado de avance. Esta herramienta permitirá un seguimiento sustantivo permanente y una reacción rápida a las dificultades</a:t>
            </a:r>
            <a:endParaRPr lang="es-CO" sz="1400" dirty="0"/>
          </a:p>
        </p:txBody>
      </p:sp>
      <p:sp>
        <p:nvSpPr>
          <p:cNvPr id="19" name="Rectángulo 18">
            <a:extLst>
              <a:ext uri="{FF2B5EF4-FFF2-40B4-BE49-F238E27FC236}">
                <a16:creationId xmlns:a16="http://schemas.microsoft.com/office/drawing/2014/main" id="{3DDAC5E8-1C60-4E99-82C9-CACFF93B52DD}"/>
              </a:ext>
            </a:extLst>
          </p:cNvPr>
          <p:cNvSpPr/>
          <p:nvPr/>
        </p:nvSpPr>
        <p:spPr>
          <a:xfrm>
            <a:off x="3456263" y="5003348"/>
            <a:ext cx="7392250" cy="1169551"/>
          </a:xfrm>
          <a:prstGeom prst="rect">
            <a:avLst/>
          </a:prstGeom>
        </p:spPr>
        <p:txBody>
          <a:bodyPr wrap="square">
            <a:spAutoFit/>
          </a:bodyPr>
          <a:lstStyle/>
          <a:p>
            <a:pPr algn="just"/>
            <a:r>
              <a:rPr lang="es-ES" sz="1400" b="1" i="1" dirty="0">
                <a:latin typeface="Gotham Medium" panose="02000604030000020004" pitchFamily="2" charset="0"/>
              </a:rPr>
              <a:t>3. Esquema de monitoreo y seguimiento. </a:t>
            </a:r>
            <a:r>
              <a:rPr lang="es-ES" sz="1400" dirty="0"/>
              <a:t>Finalmente, se diseñará un esquema de monitoreo que defina las herramientas y los procesos de seguimiento que se van a implementar. Esto debe incluir las especificaciones técnicas de los indicadores y el sistema de reporte descritos con anterioridad, pero, también puede contemplar otras metodologías para, por ejemplo, desarrollar evaluaciones de impacto de algunas políticas.</a:t>
            </a:r>
            <a:endParaRPr lang="es-CO" sz="1400" dirty="0"/>
          </a:p>
        </p:txBody>
      </p:sp>
      <p:pic>
        <p:nvPicPr>
          <p:cNvPr id="6" name="Imagen 5">
            <a:extLst>
              <a:ext uri="{FF2B5EF4-FFF2-40B4-BE49-F238E27FC236}">
                <a16:creationId xmlns:a16="http://schemas.microsoft.com/office/drawing/2014/main" id="{890B21F9-F401-46EA-B4D7-332C497AB0C6}"/>
              </a:ext>
            </a:extLst>
          </p:cNvPr>
          <p:cNvPicPr>
            <a:picLocks noChangeAspect="1"/>
          </p:cNvPicPr>
          <p:nvPr/>
        </p:nvPicPr>
        <p:blipFill rotWithShape="1">
          <a:blip r:embed="rId4"/>
          <a:srcRect l="6532" t="56774" r="69508" b="7456"/>
          <a:stretch/>
        </p:blipFill>
        <p:spPr>
          <a:xfrm>
            <a:off x="1822168" y="5091841"/>
            <a:ext cx="1062362" cy="892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CAF22D6B-9605-4D3F-91E4-FD090CAF7392}"/>
              </a:ext>
            </a:extLst>
          </p:cNvPr>
          <p:cNvPicPr>
            <a:picLocks noChangeAspect="1"/>
          </p:cNvPicPr>
          <p:nvPr/>
        </p:nvPicPr>
        <p:blipFill>
          <a:blip r:embed="rId5"/>
          <a:stretch>
            <a:fillRect/>
          </a:stretch>
        </p:blipFill>
        <p:spPr>
          <a:xfrm>
            <a:off x="738850" y="2361773"/>
            <a:ext cx="1009862" cy="838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17C3B130-2016-4D12-9CC9-22F7364A6759}"/>
              </a:ext>
            </a:extLst>
          </p:cNvPr>
          <p:cNvPicPr>
            <a:picLocks noChangeAspect="1"/>
          </p:cNvPicPr>
          <p:nvPr/>
        </p:nvPicPr>
        <p:blipFill>
          <a:blip r:embed="rId6"/>
          <a:stretch>
            <a:fillRect/>
          </a:stretch>
        </p:blipFill>
        <p:spPr>
          <a:xfrm>
            <a:off x="1132814" y="3776809"/>
            <a:ext cx="1062362" cy="892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74751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5C479C1E-EEB7-3D46-BED3-DE0A1CAD8A52}"/>
              </a:ext>
            </a:extLst>
          </p:cNvPr>
          <p:cNvSpPr txBox="1"/>
          <p:nvPr/>
        </p:nvSpPr>
        <p:spPr>
          <a:xfrm>
            <a:off x="1241629" y="1167494"/>
            <a:ext cx="10022172" cy="523220"/>
          </a:xfrm>
          <a:prstGeom prst="rect">
            <a:avLst/>
          </a:prstGeom>
          <a:noFill/>
        </p:spPr>
        <p:txBody>
          <a:bodyPr wrap="square" rtlCol="0">
            <a:spAutoFit/>
          </a:bodyPr>
          <a:lstStyle/>
          <a:p>
            <a:pPr algn="just"/>
            <a:r>
              <a:rPr lang="es-CO" sz="2800" b="1" dirty="0">
                <a:solidFill>
                  <a:srgbClr val="00AEEF"/>
                </a:solidFill>
                <a:latin typeface="Filson Pro Book" panose="02000000000000000000" pitchFamily="2" charset="77"/>
              </a:rPr>
              <a:t>DOCUMENTOS DE IMPLEMENTACIÓN</a:t>
            </a:r>
            <a:endParaRPr lang="es-ES_tradnl" sz="2800" b="1" dirty="0">
              <a:solidFill>
                <a:srgbClr val="00AEEF"/>
              </a:solidFill>
              <a:latin typeface="Filson Pro Book" panose="02000000000000000000" pitchFamily="2" charset="77"/>
            </a:endParaRPr>
          </a:p>
        </p:txBody>
      </p:sp>
      <p:cxnSp>
        <p:nvCxnSpPr>
          <p:cNvPr id="45" name="Straight Connector 44">
            <a:extLst>
              <a:ext uri="{FF2B5EF4-FFF2-40B4-BE49-F238E27FC236}">
                <a16:creationId xmlns:a16="http://schemas.microsoft.com/office/drawing/2014/main" id="{AA56E077-6BF5-B04E-8644-8ED2CA3ED43B}"/>
              </a:ext>
            </a:extLst>
          </p:cNvPr>
          <p:cNvCxnSpPr>
            <a:cxnSpLocks/>
          </p:cNvCxnSpPr>
          <p:nvPr/>
        </p:nvCxnSpPr>
        <p:spPr>
          <a:xfrm>
            <a:off x="1340481" y="1604810"/>
            <a:ext cx="6027985"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42" name="Picture 41" descr="Graphical user interface, text, application&#10;&#10;Description automatically generated">
            <a:extLst>
              <a:ext uri="{FF2B5EF4-FFF2-40B4-BE49-F238E27FC236}">
                <a16:creationId xmlns:a16="http://schemas.microsoft.com/office/drawing/2014/main" id="{E609D2DA-27B4-A848-B756-BACF84E87E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8144" y="137160"/>
            <a:ext cx="5321808" cy="1014829"/>
          </a:xfrm>
          <a:prstGeom prst="rect">
            <a:avLst/>
          </a:prstGeom>
        </p:spPr>
      </p:pic>
      <p:pic>
        <p:nvPicPr>
          <p:cNvPr id="60" name="Picture 59">
            <a:extLst>
              <a:ext uri="{FF2B5EF4-FFF2-40B4-BE49-F238E27FC236}">
                <a16:creationId xmlns:a16="http://schemas.microsoft.com/office/drawing/2014/main" id="{303BD535-FDA7-AC4D-82C4-E85A25DC123B}"/>
              </a:ext>
            </a:extLst>
          </p:cNvPr>
          <p:cNvPicPr>
            <a:picLocks noChangeAspect="1"/>
          </p:cNvPicPr>
          <p:nvPr/>
        </p:nvPicPr>
        <p:blipFill rotWithShape="1">
          <a:blip r:embed="rId4"/>
          <a:srcRect/>
          <a:stretch/>
        </p:blipFill>
        <p:spPr>
          <a:xfrm>
            <a:off x="1579279" y="3224129"/>
            <a:ext cx="169433" cy="669448"/>
          </a:xfrm>
          <a:prstGeom prst="rect">
            <a:avLst/>
          </a:prstGeom>
        </p:spPr>
      </p:pic>
      <p:sp>
        <p:nvSpPr>
          <p:cNvPr id="156" name="Rectangle 155">
            <a:extLst>
              <a:ext uri="{FF2B5EF4-FFF2-40B4-BE49-F238E27FC236}">
                <a16:creationId xmlns:a16="http://schemas.microsoft.com/office/drawing/2014/main" id="{7CFE619B-5ED8-604E-B1AE-53990EE77E7C}"/>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57" name="Rectangle 156">
            <a:extLst>
              <a:ext uri="{FF2B5EF4-FFF2-40B4-BE49-F238E27FC236}">
                <a16:creationId xmlns:a16="http://schemas.microsoft.com/office/drawing/2014/main" id="{09FF5893-E7AB-3943-A593-CC89ACCD5DC7}"/>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6" name="Rectangle 15">
            <a:extLst>
              <a:ext uri="{FF2B5EF4-FFF2-40B4-BE49-F238E27FC236}">
                <a16:creationId xmlns:a16="http://schemas.microsoft.com/office/drawing/2014/main" id="{3DCF30CA-2408-0D4F-ABF6-09A6ED8965E1}"/>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7" name="Rectangle 16">
            <a:extLst>
              <a:ext uri="{FF2B5EF4-FFF2-40B4-BE49-F238E27FC236}">
                <a16:creationId xmlns:a16="http://schemas.microsoft.com/office/drawing/2014/main" id="{9BB6DD7A-4EDC-DF41-B0F8-54F4B1A9F491}"/>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8" name="TextBox 17">
            <a:extLst>
              <a:ext uri="{FF2B5EF4-FFF2-40B4-BE49-F238E27FC236}">
                <a16:creationId xmlns:a16="http://schemas.microsoft.com/office/drawing/2014/main" id="{132D21ED-2FE2-A74A-BF66-13D7035129C2}"/>
              </a:ext>
            </a:extLst>
          </p:cNvPr>
          <p:cNvSpPr txBox="1"/>
          <p:nvPr/>
        </p:nvSpPr>
        <p:spPr>
          <a:xfrm>
            <a:off x="147768"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02</a:t>
            </a:r>
          </a:p>
        </p:txBody>
      </p:sp>
      <p:sp>
        <p:nvSpPr>
          <p:cNvPr id="4" name="Rectángulo 3">
            <a:extLst>
              <a:ext uri="{FF2B5EF4-FFF2-40B4-BE49-F238E27FC236}">
                <a16:creationId xmlns:a16="http://schemas.microsoft.com/office/drawing/2014/main" id="{427FEFE4-7BCF-4E7B-989A-BB911BF710EC}"/>
              </a:ext>
            </a:extLst>
          </p:cNvPr>
          <p:cNvSpPr/>
          <p:nvPr/>
        </p:nvSpPr>
        <p:spPr>
          <a:xfrm>
            <a:off x="3870664" y="2019782"/>
            <a:ext cx="6995604" cy="1169551"/>
          </a:xfrm>
          <a:prstGeom prst="rect">
            <a:avLst/>
          </a:prstGeom>
        </p:spPr>
        <p:txBody>
          <a:bodyPr wrap="square">
            <a:spAutoFit/>
          </a:bodyPr>
          <a:lstStyle/>
          <a:p>
            <a:pPr algn="just"/>
            <a:r>
              <a:rPr lang="es-ES" sz="1400" dirty="0"/>
              <a:t>El presente Plan Sectorial podrá desarrollarse en aspectos puntuales a través de documentos de implementación que serán parte integral del Plan. Estos documentos podrán dar alcance a los indicadores si estos pierden relevancia durante la vigencia del Plan porque, por ejemplo, se alcanza de manera temprana el cumplimiento de la meta. También se utilizarán para precisar las líneas base y las metas de algunos indicadores. </a:t>
            </a:r>
            <a:endParaRPr lang="es-CO" sz="1400" dirty="0"/>
          </a:p>
        </p:txBody>
      </p:sp>
      <p:sp>
        <p:nvSpPr>
          <p:cNvPr id="5" name="Rectángulo 4">
            <a:extLst>
              <a:ext uri="{FF2B5EF4-FFF2-40B4-BE49-F238E27FC236}">
                <a16:creationId xmlns:a16="http://schemas.microsoft.com/office/drawing/2014/main" id="{95728991-3B01-4B49-9036-BE253AC63653}"/>
              </a:ext>
            </a:extLst>
          </p:cNvPr>
          <p:cNvSpPr/>
          <p:nvPr/>
        </p:nvSpPr>
        <p:spPr>
          <a:xfrm>
            <a:off x="1375992" y="3425280"/>
            <a:ext cx="4410118" cy="523220"/>
          </a:xfrm>
          <a:prstGeom prst="rect">
            <a:avLst/>
          </a:prstGeom>
        </p:spPr>
        <p:txBody>
          <a:bodyPr wrap="none">
            <a:spAutoFit/>
          </a:bodyPr>
          <a:lstStyle/>
          <a:p>
            <a:r>
              <a:rPr lang="es-CO" sz="2800" b="1" dirty="0">
                <a:solidFill>
                  <a:srgbClr val="00AEEF"/>
                </a:solidFill>
                <a:latin typeface="Filson Pro Book" panose="02000000000000000000" pitchFamily="2" charset="77"/>
              </a:rPr>
              <a:t>IMPACTO DE LOS OBJETIVOS</a:t>
            </a:r>
          </a:p>
        </p:txBody>
      </p:sp>
      <p:cxnSp>
        <p:nvCxnSpPr>
          <p:cNvPr id="21" name="Straight Connector 44">
            <a:extLst>
              <a:ext uri="{FF2B5EF4-FFF2-40B4-BE49-F238E27FC236}">
                <a16:creationId xmlns:a16="http://schemas.microsoft.com/office/drawing/2014/main" id="{1DECF08B-7672-45B3-9971-3EA5B555FD5F}"/>
              </a:ext>
            </a:extLst>
          </p:cNvPr>
          <p:cNvCxnSpPr>
            <a:cxnSpLocks/>
          </p:cNvCxnSpPr>
          <p:nvPr/>
        </p:nvCxnSpPr>
        <p:spPr>
          <a:xfrm>
            <a:off x="1457370" y="3980267"/>
            <a:ext cx="5192005"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a16="http://schemas.microsoft.com/office/drawing/2014/main" id="{BDA6CD6A-6383-4ED2-A486-31E414FFA057}"/>
              </a:ext>
            </a:extLst>
          </p:cNvPr>
          <p:cNvSpPr/>
          <p:nvPr/>
        </p:nvSpPr>
        <p:spPr>
          <a:xfrm>
            <a:off x="1375992" y="4070429"/>
            <a:ext cx="7190959" cy="1600438"/>
          </a:xfrm>
          <a:prstGeom prst="rect">
            <a:avLst/>
          </a:prstGeom>
        </p:spPr>
        <p:txBody>
          <a:bodyPr wrap="square">
            <a:spAutoFit/>
          </a:bodyPr>
          <a:lstStyle/>
          <a:p>
            <a:pPr algn="just"/>
            <a:r>
              <a:rPr lang="es-ES" sz="1400" dirty="0"/>
              <a:t>El impacto del Plan Sectorial se medirá por los indicadores y metas que están propuestos en cada uno de los objetivos estratégicos. Algunos de los más importantes incluyen la medición de la confianza en la Rama Judicial y la reducción de los tiempos de respuesta. Aunque estos son indicadores que tienen una baja sensibilidad al cambio institucional y requieren períodos amplios de tiempo para mostrar mejorías sustanciales, la Rama considera que es importante mantener estos impactos entre sus apuestas y desarrollar un monitoreo estrecho que le indique si es necesario ajustar las estrategias o los objetivos.</a:t>
            </a:r>
            <a:endParaRPr lang="es-CO" sz="1400" dirty="0"/>
          </a:p>
        </p:txBody>
      </p:sp>
      <p:sp>
        <p:nvSpPr>
          <p:cNvPr id="9" name="Rectángulo 8">
            <a:extLst>
              <a:ext uri="{FF2B5EF4-FFF2-40B4-BE49-F238E27FC236}">
                <a16:creationId xmlns:a16="http://schemas.microsoft.com/office/drawing/2014/main" id="{66C8AEE5-084D-450C-A376-AE98D2C749FF}"/>
              </a:ext>
            </a:extLst>
          </p:cNvPr>
          <p:cNvSpPr/>
          <p:nvPr/>
        </p:nvSpPr>
        <p:spPr>
          <a:xfrm>
            <a:off x="2633798" y="5919396"/>
            <a:ext cx="8232470" cy="523220"/>
          </a:xfrm>
          <a:prstGeom prst="rect">
            <a:avLst/>
          </a:prstGeom>
        </p:spPr>
        <p:txBody>
          <a:bodyPr wrap="square">
            <a:spAutoFit/>
          </a:bodyPr>
          <a:lstStyle/>
          <a:p>
            <a:pPr algn="r"/>
            <a:r>
              <a:rPr lang="es-ES" sz="1400" b="1" i="1" dirty="0">
                <a:latin typeface="Gotham Medium" panose="02000604030000020004" pitchFamily="2" charset="0"/>
              </a:rPr>
              <a:t>Durante el cuatrienio de ejecución de este Plan también se promoverá el desarrollo de evaluaciones de impacto que ofrezcan información sobre los efectos de intervenciones y políticas específicas.</a:t>
            </a:r>
            <a:endParaRPr lang="es-CO" sz="1400" b="1" i="1" dirty="0">
              <a:latin typeface="Gotham Medium" panose="02000604030000020004" pitchFamily="2" charset="0"/>
            </a:endParaRPr>
          </a:p>
        </p:txBody>
      </p:sp>
      <p:pic>
        <p:nvPicPr>
          <p:cNvPr id="10" name="Imagen 9">
            <a:extLst>
              <a:ext uri="{FF2B5EF4-FFF2-40B4-BE49-F238E27FC236}">
                <a16:creationId xmlns:a16="http://schemas.microsoft.com/office/drawing/2014/main" id="{A8359FB0-81D4-4994-9677-230F8EE7D079}"/>
              </a:ext>
            </a:extLst>
          </p:cNvPr>
          <p:cNvPicPr>
            <a:picLocks noChangeAspect="1"/>
          </p:cNvPicPr>
          <p:nvPr/>
        </p:nvPicPr>
        <p:blipFill>
          <a:blip r:embed="rId5"/>
          <a:stretch>
            <a:fillRect/>
          </a:stretch>
        </p:blipFill>
        <p:spPr>
          <a:xfrm>
            <a:off x="1663995" y="1679123"/>
            <a:ext cx="2148396" cy="1763460"/>
          </a:xfrm>
          <a:prstGeom prst="ellipse">
            <a:avLst/>
          </a:prstGeom>
          <a:ln>
            <a:noFill/>
          </a:ln>
          <a:effectLst>
            <a:softEdge rad="112500"/>
          </a:effectLst>
        </p:spPr>
      </p:pic>
      <p:pic>
        <p:nvPicPr>
          <p:cNvPr id="11" name="Imagen 10">
            <a:extLst>
              <a:ext uri="{FF2B5EF4-FFF2-40B4-BE49-F238E27FC236}">
                <a16:creationId xmlns:a16="http://schemas.microsoft.com/office/drawing/2014/main" id="{C23E2EF4-CC9D-416F-B122-4555E8E5D95D}"/>
              </a:ext>
            </a:extLst>
          </p:cNvPr>
          <p:cNvPicPr>
            <a:picLocks noChangeAspect="1"/>
          </p:cNvPicPr>
          <p:nvPr/>
        </p:nvPicPr>
        <p:blipFill>
          <a:blip r:embed="rId6"/>
          <a:stretch>
            <a:fillRect/>
          </a:stretch>
        </p:blipFill>
        <p:spPr>
          <a:xfrm>
            <a:off x="8648329" y="3609019"/>
            <a:ext cx="2434051" cy="2042663"/>
          </a:xfrm>
          <a:prstGeom prst="ellipse">
            <a:avLst/>
          </a:prstGeom>
          <a:ln>
            <a:noFill/>
          </a:ln>
          <a:effectLst>
            <a:softEdge rad="112500"/>
          </a:effectLst>
        </p:spPr>
      </p:pic>
    </p:spTree>
    <p:extLst>
      <p:ext uri="{BB962C8B-B14F-4D97-AF65-F5344CB8AC3E}">
        <p14:creationId xmlns:p14="http://schemas.microsoft.com/office/powerpoint/2010/main" val="730133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a:extLst>
              <a:ext uri="{FF2B5EF4-FFF2-40B4-BE49-F238E27FC236}">
                <a16:creationId xmlns:a16="http://schemas.microsoft.com/office/drawing/2014/main" id="{1FAA9AAF-F280-3049-943C-1AB17425B234}"/>
              </a:ext>
            </a:extLst>
          </p:cNvPr>
          <p:cNvSpPr txBox="1"/>
          <p:nvPr/>
        </p:nvSpPr>
        <p:spPr>
          <a:xfrm>
            <a:off x="1332906" y="1111904"/>
            <a:ext cx="10417815" cy="815608"/>
          </a:xfrm>
          <a:prstGeom prst="rect">
            <a:avLst/>
          </a:prstGeom>
          <a:noFill/>
        </p:spPr>
        <p:txBody>
          <a:bodyPr wrap="square" rtlCol="0">
            <a:spAutoFit/>
          </a:bodyPr>
          <a:lstStyle/>
          <a:p>
            <a:r>
              <a:rPr lang="es-ES_tradnl" sz="2400" b="1" dirty="0">
                <a:solidFill>
                  <a:srgbClr val="00AEEF"/>
                </a:solidFill>
                <a:latin typeface="Filson Pro Book" panose="02000000000000000000" pitchFamily="2" charset="77"/>
              </a:rPr>
              <a:t>OBJETIVOS ESTRATÉGICOS PSD 2023 – 2026  </a:t>
            </a:r>
          </a:p>
          <a:p>
            <a:r>
              <a:rPr lang="es-ES_tradnl" sz="2300" dirty="0">
                <a:solidFill>
                  <a:srgbClr val="00AEEF"/>
                </a:solidFill>
                <a:latin typeface="Filson Pro Book" panose="02000000000000000000" pitchFamily="2" charset="77"/>
              </a:rPr>
              <a:t>ACCESO E INFRAESTRUCTURA FÍSICA</a:t>
            </a:r>
          </a:p>
        </p:txBody>
      </p:sp>
      <p:sp>
        <p:nvSpPr>
          <p:cNvPr id="105" name="Rectangle 104">
            <a:extLst>
              <a:ext uri="{FF2B5EF4-FFF2-40B4-BE49-F238E27FC236}">
                <a16:creationId xmlns:a16="http://schemas.microsoft.com/office/drawing/2014/main" id="{A4C80D60-3083-0049-BD5C-0207579AA697}"/>
              </a:ext>
            </a:extLst>
          </p:cNvPr>
          <p:cNvSpPr/>
          <p:nvPr/>
        </p:nvSpPr>
        <p:spPr>
          <a:xfrm>
            <a:off x="241534" y="3338045"/>
            <a:ext cx="3030962" cy="229012"/>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dirty="0"/>
          </a:p>
        </p:txBody>
      </p:sp>
      <p:sp>
        <p:nvSpPr>
          <p:cNvPr id="106" name="TextBox 105">
            <a:extLst>
              <a:ext uri="{FF2B5EF4-FFF2-40B4-BE49-F238E27FC236}">
                <a16:creationId xmlns:a16="http://schemas.microsoft.com/office/drawing/2014/main" id="{D5F96554-964F-4E44-B5DC-0F4B6B70ADE8}"/>
              </a:ext>
            </a:extLst>
          </p:cNvPr>
          <p:cNvSpPr txBox="1"/>
          <p:nvPr/>
        </p:nvSpPr>
        <p:spPr>
          <a:xfrm>
            <a:off x="128687" y="3297353"/>
            <a:ext cx="3143809" cy="338554"/>
          </a:xfrm>
          <a:prstGeom prst="rect">
            <a:avLst/>
          </a:prstGeom>
          <a:noFill/>
        </p:spPr>
        <p:txBody>
          <a:bodyPr wrap="none" rtlCol="0">
            <a:spAutoFit/>
          </a:bodyPr>
          <a:lstStyle/>
          <a:p>
            <a:r>
              <a:rPr lang="es-ES_tradnl" sz="1600" b="1" dirty="0">
                <a:solidFill>
                  <a:schemeClr val="bg1"/>
                </a:solidFill>
                <a:latin typeface="Gotham Medium" panose="02000604030000020004" pitchFamily="2" charset="0"/>
              </a:rPr>
              <a:t>1.2. / OBJETIVO ESPECÍFICOS</a:t>
            </a:r>
          </a:p>
        </p:txBody>
      </p:sp>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45" name="Straight Connector 44">
            <a:extLst>
              <a:ext uri="{FF2B5EF4-FFF2-40B4-BE49-F238E27FC236}">
                <a16:creationId xmlns:a16="http://schemas.microsoft.com/office/drawing/2014/main" id="{AA56E077-6BF5-B04E-8644-8ED2CA3ED43B}"/>
              </a:ext>
            </a:extLst>
          </p:cNvPr>
          <p:cNvCxnSpPr/>
          <p:nvPr/>
        </p:nvCxnSpPr>
        <p:spPr>
          <a:xfrm>
            <a:off x="1324841" y="1886802"/>
            <a:ext cx="9108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3BC7E7B-F73B-F640-8A7E-1865D5496B33}"/>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0" name="Rectangle 39">
            <a:extLst>
              <a:ext uri="{FF2B5EF4-FFF2-40B4-BE49-F238E27FC236}">
                <a16:creationId xmlns:a16="http://schemas.microsoft.com/office/drawing/2014/main" id="{39C12620-C17D-4642-9CC3-D416C2233A62}"/>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6" name="TextBox 45">
            <a:extLst>
              <a:ext uri="{FF2B5EF4-FFF2-40B4-BE49-F238E27FC236}">
                <a16:creationId xmlns:a16="http://schemas.microsoft.com/office/drawing/2014/main" id="{B0AF407C-07F4-8F49-BAE4-5A7FAE929793}"/>
              </a:ext>
            </a:extLst>
          </p:cNvPr>
          <p:cNvSpPr txBox="1"/>
          <p:nvPr/>
        </p:nvSpPr>
        <p:spPr>
          <a:xfrm>
            <a:off x="186372"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sp>
        <p:nvSpPr>
          <p:cNvPr id="42" name="Rectangle 41">
            <a:extLst>
              <a:ext uri="{FF2B5EF4-FFF2-40B4-BE49-F238E27FC236}">
                <a16:creationId xmlns:a16="http://schemas.microsoft.com/office/drawing/2014/main" id="{56EBD097-8271-9043-815D-316183F4065A}"/>
              </a:ext>
            </a:extLst>
          </p:cNvPr>
          <p:cNvSpPr/>
          <p:nvPr/>
        </p:nvSpPr>
        <p:spPr>
          <a:xfrm>
            <a:off x="3175" y="2109463"/>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dirty="0"/>
          </a:p>
        </p:txBody>
      </p:sp>
      <p:sp>
        <p:nvSpPr>
          <p:cNvPr id="44" name="Rectangle 43">
            <a:extLst>
              <a:ext uri="{FF2B5EF4-FFF2-40B4-BE49-F238E27FC236}">
                <a16:creationId xmlns:a16="http://schemas.microsoft.com/office/drawing/2014/main" id="{87F47B8D-0F33-8F42-AE1E-97481F9B1080}"/>
              </a:ext>
            </a:extLst>
          </p:cNvPr>
          <p:cNvSpPr/>
          <p:nvPr/>
        </p:nvSpPr>
        <p:spPr>
          <a:xfrm>
            <a:off x="244710" y="2110578"/>
            <a:ext cx="3189690" cy="2500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dirty="0"/>
          </a:p>
        </p:txBody>
      </p:sp>
      <p:sp>
        <p:nvSpPr>
          <p:cNvPr id="49" name="TextBox 48">
            <a:extLst>
              <a:ext uri="{FF2B5EF4-FFF2-40B4-BE49-F238E27FC236}">
                <a16:creationId xmlns:a16="http://schemas.microsoft.com/office/drawing/2014/main" id="{F1FD812C-D46D-EA47-A51D-A66416301B22}"/>
              </a:ext>
            </a:extLst>
          </p:cNvPr>
          <p:cNvSpPr txBox="1"/>
          <p:nvPr/>
        </p:nvSpPr>
        <p:spPr>
          <a:xfrm>
            <a:off x="128687" y="2020303"/>
            <a:ext cx="3305713" cy="369332"/>
          </a:xfrm>
          <a:prstGeom prst="rect">
            <a:avLst/>
          </a:prstGeom>
          <a:noFill/>
        </p:spPr>
        <p:txBody>
          <a:bodyPr wrap="none" rtlCol="0">
            <a:spAutoFit/>
          </a:bodyPr>
          <a:lstStyle/>
          <a:p>
            <a:r>
              <a:rPr lang="es-ES_tradnl" b="1" dirty="0">
                <a:solidFill>
                  <a:schemeClr val="bg1"/>
                </a:solidFill>
                <a:latin typeface="Gotham Medium" panose="02000604030000020004" pitchFamily="2" charset="0"/>
              </a:rPr>
              <a:t>1.1. / </a:t>
            </a:r>
            <a:r>
              <a:rPr lang="es-ES_tradnl" sz="1600" b="1" dirty="0">
                <a:solidFill>
                  <a:schemeClr val="bg1"/>
                </a:solidFill>
                <a:latin typeface="Gotham Medium" panose="02000604030000020004" pitchFamily="2" charset="0"/>
              </a:rPr>
              <a:t>RESUMEN DEL OBJETIVO</a:t>
            </a:r>
            <a:endParaRPr lang="es-ES_tradnl" b="1" dirty="0">
              <a:solidFill>
                <a:schemeClr val="bg1"/>
              </a:solidFill>
              <a:latin typeface="Gotham Medium" panose="02000604030000020004" pitchFamily="2" charset="0"/>
            </a:endParaRPr>
          </a:p>
        </p:txBody>
      </p:sp>
      <p:pic>
        <p:nvPicPr>
          <p:cNvPr id="179" name="Picture 178">
            <a:extLst>
              <a:ext uri="{FF2B5EF4-FFF2-40B4-BE49-F238E27FC236}">
                <a16:creationId xmlns:a16="http://schemas.microsoft.com/office/drawing/2014/main" id="{0BD1E314-E897-3742-83C6-5E42804C2B6F}"/>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03" name="TextBox 102">
            <a:extLst>
              <a:ext uri="{FF2B5EF4-FFF2-40B4-BE49-F238E27FC236}">
                <a16:creationId xmlns:a16="http://schemas.microsoft.com/office/drawing/2014/main" id="{B32B92EB-9487-F84C-80D9-F1387AFD8ADA}"/>
              </a:ext>
            </a:extLst>
          </p:cNvPr>
          <p:cNvSpPr txBox="1"/>
          <p:nvPr/>
        </p:nvSpPr>
        <p:spPr>
          <a:xfrm>
            <a:off x="547702" y="2371348"/>
            <a:ext cx="10888752" cy="1015663"/>
          </a:xfrm>
          <a:prstGeom prst="rect">
            <a:avLst/>
          </a:prstGeom>
          <a:noFill/>
        </p:spPr>
        <p:txBody>
          <a:bodyPr wrap="square" rtlCol="0">
            <a:spAutoFit/>
          </a:bodyPr>
          <a:lstStyle/>
          <a:p>
            <a:pPr algn="just"/>
            <a:r>
              <a:rPr lang="es-CO" sz="1500" b="1" i="1" dirty="0">
                <a:latin typeface="Gotham Medium" panose="02000604030000020004" pitchFamily="2" charset="0"/>
              </a:rPr>
              <a:t>Ampliar, en todo el territorio nacional, el acceso a una justicia efectiva, pronta, equitativa e incluyente, reduciendo el atraso y la congestión, de acuerdo con las necesidades de la demanda de justicia por jurisdicción y especialidad, y mejorando la articulación con la justicia restaurativa y terapéutica, y otros mecanismos de solución de conflictos y consolidando una infraestructura física óptima para el acceso a la justicia</a:t>
            </a:r>
            <a:r>
              <a:rPr lang="es-ES_tradnl" sz="1500" b="1" i="1" dirty="0">
                <a:latin typeface="Gotham Medium" panose="02000604030000020004" pitchFamily="2" charset="0"/>
              </a:rPr>
              <a:t>.</a:t>
            </a:r>
          </a:p>
        </p:txBody>
      </p:sp>
      <p:sp>
        <p:nvSpPr>
          <p:cNvPr id="104" name="Rectangle 103">
            <a:extLst>
              <a:ext uri="{FF2B5EF4-FFF2-40B4-BE49-F238E27FC236}">
                <a16:creationId xmlns:a16="http://schemas.microsoft.com/office/drawing/2014/main" id="{D7B0FCF1-F3CF-784F-8703-39E315148D78}"/>
              </a:ext>
            </a:extLst>
          </p:cNvPr>
          <p:cNvSpPr/>
          <p:nvPr/>
        </p:nvSpPr>
        <p:spPr>
          <a:xfrm>
            <a:off x="0" y="333692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dirty="0"/>
          </a:p>
        </p:txBody>
      </p:sp>
      <p:sp>
        <p:nvSpPr>
          <p:cNvPr id="112" name="TextBox 111">
            <a:extLst>
              <a:ext uri="{FF2B5EF4-FFF2-40B4-BE49-F238E27FC236}">
                <a16:creationId xmlns:a16="http://schemas.microsoft.com/office/drawing/2014/main" id="{DE49023D-2398-BA4D-BC90-710F2BA70F00}"/>
              </a:ext>
            </a:extLst>
          </p:cNvPr>
          <p:cNvSpPr txBox="1"/>
          <p:nvPr/>
        </p:nvSpPr>
        <p:spPr>
          <a:xfrm>
            <a:off x="778466" y="4266793"/>
            <a:ext cx="540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1.2.2</a:t>
            </a:r>
          </a:p>
        </p:txBody>
      </p:sp>
      <p:sp>
        <p:nvSpPr>
          <p:cNvPr id="113" name="TextBox 112">
            <a:extLst>
              <a:ext uri="{FF2B5EF4-FFF2-40B4-BE49-F238E27FC236}">
                <a16:creationId xmlns:a16="http://schemas.microsoft.com/office/drawing/2014/main" id="{40543DAC-112F-D84C-9235-77B7C9D449DC}"/>
              </a:ext>
            </a:extLst>
          </p:cNvPr>
          <p:cNvSpPr txBox="1"/>
          <p:nvPr/>
        </p:nvSpPr>
        <p:spPr>
          <a:xfrm>
            <a:off x="1332906" y="3725939"/>
            <a:ext cx="8560394" cy="523220"/>
          </a:xfrm>
          <a:prstGeom prst="rect">
            <a:avLst/>
          </a:prstGeom>
          <a:noFill/>
        </p:spPr>
        <p:txBody>
          <a:bodyPr wrap="square" rtlCol="0">
            <a:spAutoFit/>
          </a:bodyPr>
          <a:lstStyle/>
          <a:p>
            <a:pPr algn="just"/>
            <a:r>
              <a:rPr lang="es-CO" sz="1400" dirty="0">
                <a:latin typeface="Gotham Medium" panose="02000604030000020004" pitchFamily="2" charset="0"/>
              </a:rPr>
              <a:t>Ampliar el acceso a justicia para atender las necesidades jurídicas de los ciudadanos con un enfoque diferencial, de una manera pronta, reduciendo las inequidades y las brechas territoriales de acceso</a:t>
            </a:r>
            <a:r>
              <a:rPr lang="es-ES_tradnl" sz="1400" dirty="0">
                <a:latin typeface="Gotham Medium" panose="02000604030000020004" pitchFamily="2" charset="0"/>
              </a:rPr>
              <a:t>.</a:t>
            </a:r>
          </a:p>
        </p:txBody>
      </p:sp>
      <p:sp>
        <p:nvSpPr>
          <p:cNvPr id="114" name="TextBox 113">
            <a:extLst>
              <a:ext uri="{FF2B5EF4-FFF2-40B4-BE49-F238E27FC236}">
                <a16:creationId xmlns:a16="http://schemas.microsoft.com/office/drawing/2014/main" id="{344238AB-19CD-954D-9433-8D824B1EC851}"/>
              </a:ext>
            </a:extLst>
          </p:cNvPr>
          <p:cNvSpPr txBox="1"/>
          <p:nvPr/>
        </p:nvSpPr>
        <p:spPr>
          <a:xfrm>
            <a:off x="1326034" y="4177958"/>
            <a:ext cx="8567266" cy="738664"/>
          </a:xfrm>
          <a:prstGeom prst="rect">
            <a:avLst/>
          </a:prstGeom>
          <a:noFill/>
        </p:spPr>
        <p:txBody>
          <a:bodyPr wrap="square" rtlCol="0">
            <a:spAutoFit/>
          </a:bodyPr>
          <a:lstStyle/>
          <a:p>
            <a:pPr algn="just"/>
            <a:r>
              <a:rPr lang="es-CO" sz="1400" dirty="0">
                <a:latin typeface="Gotham Medium" panose="02000604030000020004" pitchFamily="2" charset="0"/>
              </a:rPr>
              <a:t>Mejorar los tiempos de respuesta de la Rama Judicial y reducir el inventario de procesos, identificando los retos internos y promoviendo tanto acciones articuladas específicas para abordarlos como estrategias coordinadas para enfrentar las barreras que dependen de otras entidades.</a:t>
            </a:r>
            <a:endParaRPr lang="es-ES_tradnl" sz="1400" dirty="0">
              <a:latin typeface="Gotham Medium" panose="02000604030000020004" pitchFamily="2" charset="0"/>
            </a:endParaRPr>
          </a:p>
        </p:txBody>
      </p:sp>
      <p:cxnSp>
        <p:nvCxnSpPr>
          <p:cNvPr id="115" name="Straight Connector 114">
            <a:extLst>
              <a:ext uri="{FF2B5EF4-FFF2-40B4-BE49-F238E27FC236}">
                <a16:creationId xmlns:a16="http://schemas.microsoft.com/office/drawing/2014/main" id="{31476ED4-2B97-0841-BA85-498E2934E268}"/>
              </a:ext>
            </a:extLst>
          </p:cNvPr>
          <p:cNvCxnSpPr>
            <a:cxnSpLocks/>
          </p:cNvCxnSpPr>
          <p:nvPr/>
        </p:nvCxnSpPr>
        <p:spPr>
          <a:xfrm>
            <a:off x="1304434" y="3739730"/>
            <a:ext cx="28472" cy="286427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58A9F156-517D-844F-B35E-E5804C1B365E}"/>
              </a:ext>
            </a:extLst>
          </p:cNvPr>
          <p:cNvGrpSpPr/>
          <p:nvPr/>
        </p:nvGrpSpPr>
        <p:grpSpPr>
          <a:xfrm>
            <a:off x="1249714" y="3839564"/>
            <a:ext cx="109440" cy="109440"/>
            <a:chOff x="4200892" y="4432105"/>
            <a:chExt cx="109440" cy="109440"/>
          </a:xfrm>
        </p:grpSpPr>
        <p:grpSp>
          <p:nvGrpSpPr>
            <p:cNvPr id="117" name="Group 116">
              <a:extLst>
                <a:ext uri="{FF2B5EF4-FFF2-40B4-BE49-F238E27FC236}">
                  <a16:creationId xmlns:a16="http://schemas.microsoft.com/office/drawing/2014/main" id="{02A62634-3A3A-0C40-A15A-9272117D1514}"/>
                </a:ext>
              </a:extLst>
            </p:cNvPr>
            <p:cNvGrpSpPr>
              <a:grpSpLocks noChangeAspect="1"/>
            </p:cNvGrpSpPr>
            <p:nvPr/>
          </p:nvGrpSpPr>
          <p:grpSpPr>
            <a:xfrm rot="10800000">
              <a:off x="4210817" y="4439517"/>
              <a:ext cx="89587" cy="90000"/>
              <a:chOff x="3994150" y="4504881"/>
              <a:chExt cx="108000" cy="108498"/>
            </a:xfrm>
          </p:grpSpPr>
          <p:sp>
            <p:nvSpPr>
              <p:cNvPr id="120" name="Pie 119">
                <a:extLst>
                  <a:ext uri="{FF2B5EF4-FFF2-40B4-BE49-F238E27FC236}">
                    <a16:creationId xmlns:a16="http://schemas.microsoft.com/office/drawing/2014/main" id="{E9F442B9-2E42-FC44-B726-64AE7F25BD5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21" name="Pie 120">
                <a:extLst>
                  <a:ext uri="{FF2B5EF4-FFF2-40B4-BE49-F238E27FC236}">
                    <a16:creationId xmlns:a16="http://schemas.microsoft.com/office/drawing/2014/main" id="{42F2B4AF-B916-514F-AEE7-842DDB510AC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18" name="Arc 117">
              <a:extLst>
                <a:ext uri="{FF2B5EF4-FFF2-40B4-BE49-F238E27FC236}">
                  <a16:creationId xmlns:a16="http://schemas.microsoft.com/office/drawing/2014/main" id="{481E4566-B17B-EA46-8762-9145DF19110B}"/>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19" name="Arc 118">
              <a:extLst>
                <a:ext uri="{FF2B5EF4-FFF2-40B4-BE49-F238E27FC236}">
                  <a16:creationId xmlns:a16="http://schemas.microsoft.com/office/drawing/2014/main" id="{834F58C2-547F-5245-8C7C-1DCDDC2FE6B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22" name="Group 121">
            <a:extLst>
              <a:ext uri="{FF2B5EF4-FFF2-40B4-BE49-F238E27FC236}">
                <a16:creationId xmlns:a16="http://schemas.microsoft.com/office/drawing/2014/main" id="{6E01D833-0FF7-C542-8730-35A2F98D8219}"/>
              </a:ext>
            </a:extLst>
          </p:cNvPr>
          <p:cNvGrpSpPr/>
          <p:nvPr/>
        </p:nvGrpSpPr>
        <p:grpSpPr>
          <a:xfrm>
            <a:off x="1259893" y="4370415"/>
            <a:ext cx="109440" cy="109440"/>
            <a:chOff x="4200892" y="4432105"/>
            <a:chExt cx="109440" cy="109440"/>
          </a:xfrm>
        </p:grpSpPr>
        <p:grpSp>
          <p:nvGrpSpPr>
            <p:cNvPr id="123" name="Group 122">
              <a:extLst>
                <a:ext uri="{FF2B5EF4-FFF2-40B4-BE49-F238E27FC236}">
                  <a16:creationId xmlns:a16="http://schemas.microsoft.com/office/drawing/2014/main" id="{2768A4D2-487A-0E48-8259-7763BC8887F2}"/>
                </a:ext>
              </a:extLst>
            </p:cNvPr>
            <p:cNvGrpSpPr>
              <a:grpSpLocks noChangeAspect="1"/>
            </p:cNvGrpSpPr>
            <p:nvPr/>
          </p:nvGrpSpPr>
          <p:grpSpPr>
            <a:xfrm rot="10800000">
              <a:off x="4210817" y="4439517"/>
              <a:ext cx="89587" cy="90000"/>
              <a:chOff x="3994150" y="4504881"/>
              <a:chExt cx="108000" cy="108498"/>
            </a:xfrm>
          </p:grpSpPr>
          <p:sp>
            <p:nvSpPr>
              <p:cNvPr id="126" name="Pie 125">
                <a:extLst>
                  <a:ext uri="{FF2B5EF4-FFF2-40B4-BE49-F238E27FC236}">
                    <a16:creationId xmlns:a16="http://schemas.microsoft.com/office/drawing/2014/main" id="{923A8713-2E2A-CE4D-A911-909D03EA41AA}"/>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33" name="Pie 132">
                <a:extLst>
                  <a:ext uri="{FF2B5EF4-FFF2-40B4-BE49-F238E27FC236}">
                    <a16:creationId xmlns:a16="http://schemas.microsoft.com/office/drawing/2014/main" id="{4C6A8C90-0D51-6D4B-8A96-ADAB9BF9BD36}"/>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24" name="Arc 123">
              <a:extLst>
                <a:ext uri="{FF2B5EF4-FFF2-40B4-BE49-F238E27FC236}">
                  <a16:creationId xmlns:a16="http://schemas.microsoft.com/office/drawing/2014/main" id="{6CB4568D-DC27-FB40-8101-9567D3FA2B0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25" name="Arc 124">
              <a:extLst>
                <a:ext uri="{FF2B5EF4-FFF2-40B4-BE49-F238E27FC236}">
                  <a16:creationId xmlns:a16="http://schemas.microsoft.com/office/drawing/2014/main" id="{309C7CE2-C7D8-A049-BFA9-10F62C1FB19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34" name="TextBox 133">
            <a:extLst>
              <a:ext uri="{FF2B5EF4-FFF2-40B4-BE49-F238E27FC236}">
                <a16:creationId xmlns:a16="http://schemas.microsoft.com/office/drawing/2014/main" id="{E99FAD43-3EF1-4F4A-A905-98372966A099}"/>
              </a:ext>
            </a:extLst>
          </p:cNvPr>
          <p:cNvSpPr txBox="1"/>
          <p:nvPr/>
        </p:nvSpPr>
        <p:spPr>
          <a:xfrm>
            <a:off x="793193" y="3752795"/>
            <a:ext cx="540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1.2.1</a:t>
            </a:r>
          </a:p>
        </p:txBody>
      </p:sp>
      <p:sp>
        <p:nvSpPr>
          <p:cNvPr id="135" name="TextBox 134">
            <a:extLst>
              <a:ext uri="{FF2B5EF4-FFF2-40B4-BE49-F238E27FC236}">
                <a16:creationId xmlns:a16="http://schemas.microsoft.com/office/drawing/2014/main" id="{5D383F51-F6BB-F845-B3CE-235118E523EC}"/>
              </a:ext>
            </a:extLst>
          </p:cNvPr>
          <p:cNvSpPr txBox="1"/>
          <p:nvPr/>
        </p:nvSpPr>
        <p:spPr>
          <a:xfrm>
            <a:off x="798614" y="4827265"/>
            <a:ext cx="540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1.2.3</a:t>
            </a:r>
          </a:p>
        </p:txBody>
      </p:sp>
      <p:grpSp>
        <p:nvGrpSpPr>
          <p:cNvPr id="137" name="Group 136">
            <a:extLst>
              <a:ext uri="{FF2B5EF4-FFF2-40B4-BE49-F238E27FC236}">
                <a16:creationId xmlns:a16="http://schemas.microsoft.com/office/drawing/2014/main" id="{396B286C-69A0-834C-AEE3-C335C304BD5A}"/>
              </a:ext>
            </a:extLst>
          </p:cNvPr>
          <p:cNvGrpSpPr/>
          <p:nvPr/>
        </p:nvGrpSpPr>
        <p:grpSpPr>
          <a:xfrm>
            <a:off x="1272581" y="4925353"/>
            <a:ext cx="109440" cy="109440"/>
            <a:chOff x="4200892" y="4432105"/>
            <a:chExt cx="109440" cy="109440"/>
          </a:xfrm>
        </p:grpSpPr>
        <p:grpSp>
          <p:nvGrpSpPr>
            <p:cNvPr id="180" name="Group 179">
              <a:extLst>
                <a:ext uri="{FF2B5EF4-FFF2-40B4-BE49-F238E27FC236}">
                  <a16:creationId xmlns:a16="http://schemas.microsoft.com/office/drawing/2014/main" id="{798E6E79-9338-6D42-8754-7510AC735911}"/>
                </a:ext>
              </a:extLst>
            </p:cNvPr>
            <p:cNvGrpSpPr>
              <a:grpSpLocks noChangeAspect="1"/>
            </p:cNvGrpSpPr>
            <p:nvPr/>
          </p:nvGrpSpPr>
          <p:grpSpPr>
            <a:xfrm rot="10800000">
              <a:off x="4210817" y="4439517"/>
              <a:ext cx="89587" cy="90000"/>
              <a:chOff x="3994150" y="4504881"/>
              <a:chExt cx="108000" cy="108498"/>
            </a:xfrm>
          </p:grpSpPr>
          <p:sp>
            <p:nvSpPr>
              <p:cNvPr id="183" name="Pie 182">
                <a:extLst>
                  <a:ext uri="{FF2B5EF4-FFF2-40B4-BE49-F238E27FC236}">
                    <a16:creationId xmlns:a16="http://schemas.microsoft.com/office/drawing/2014/main" id="{72D478FB-FFEE-7941-94E7-836C403C1F77}"/>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84" name="Pie 183">
                <a:extLst>
                  <a:ext uri="{FF2B5EF4-FFF2-40B4-BE49-F238E27FC236}">
                    <a16:creationId xmlns:a16="http://schemas.microsoft.com/office/drawing/2014/main" id="{D24743B0-C3F3-2C49-AE27-97B1740BE52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1" name="Arc 180">
              <a:extLst>
                <a:ext uri="{FF2B5EF4-FFF2-40B4-BE49-F238E27FC236}">
                  <a16:creationId xmlns:a16="http://schemas.microsoft.com/office/drawing/2014/main" id="{91BA57B3-CD56-144D-AE4D-EC8100B996F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82" name="Arc 181">
              <a:extLst>
                <a:ext uri="{FF2B5EF4-FFF2-40B4-BE49-F238E27FC236}">
                  <a16:creationId xmlns:a16="http://schemas.microsoft.com/office/drawing/2014/main" id="{438A400A-9211-094B-B8F4-E027FABCDC7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85" name="TextBox 184">
            <a:extLst>
              <a:ext uri="{FF2B5EF4-FFF2-40B4-BE49-F238E27FC236}">
                <a16:creationId xmlns:a16="http://schemas.microsoft.com/office/drawing/2014/main" id="{111F9E02-4D23-B140-8468-9D3D743B0F70}"/>
              </a:ext>
            </a:extLst>
          </p:cNvPr>
          <p:cNvSpPr txBox="1"/>
          <p:nvPr/>
        </p:nvSpPr>
        <p:spPr>
          <a:xfrm>
            <a:off x="795875" y="5412135"/>
            <a:ext cx="540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1.2.4</a:t>
            </a:r>
          </a:p>
        </p:txBody>
      </p:sp>
      <p:grpSp>
        <p:nvGrpSpPr>
          <p:cNvPr id="187" name="Group 186">
            <a:extLst>
              <a:ext uri="{FF2B5EF4-FFF2-40B4-BE49-F238E27FC236}">
                <a16:creationId xmlns:a16="http://schemas.microsoft.com/office/drawing/2014/main" id="{B0CF7114-FDD5-6147-AEAE-B15F9497BF53}"/>
              </a:ext>
            </a:extLst>
          </p:cNvPr>
          <p:cNvGrpSpPr/>
          <p:nvPr/>
        </p:nvGrpSpPr>
        <p:grpSpPr>
          <a:xfrm>
            <a:off x="1284514" y="5513252"/>
            <a:ext cx="109440" cy="109440"/>
            <a:chOff x="4200892" y="4432105"/>
            <a:chExt cx="109440" cy="109440"/>
          </a:xfrm>
        </p:grpSpPr>
        <p:grpSp>
          <p:nvGrpSpPr>
            <p:cNvPr id="188" name="Group 187">
              <a:extLst>
                <a:ext uri="{FF2B5EF4-FFF2-40B4-BE49-F238E27FC236}">
                  <a16:creationId xmlns:a16="http://schemas.microsoft.com/office/drawing/2014/main" id="{744AB771-A152-8345-A78F-5C186B1364E4}"/>
                </a:ext>
              </a:extLst>
            </p:cNvPr>
            <p:cNvGrpSpPr>
              <a:grpSpLocks noChangeAspect="1"/>
            </p:cNvGrpSpPr>
            <p:nvPr/>
          </p:nvGrpSpPr>
          <p:grpSpPr>
            <a:xfrm rot="10800000">
              <a:off x="4210817" y="4439517"/>
              <a:ext cx="89587" cy="90000"/>
              <a:chOff x="3994150" y="4504881"/>
              <a:chExt cx="108000" cy="108498"/>
            </a:xfrm>
          </p:grpSpPr>
          <p:sp>
            <p:nvSpPr>
              <p:cNvPr id="191" name="Pie 190">
                <a:extLst>
                  <a:ext uri="{FF2B5EF4-FFF2-40B4-BE49-F238E27FC236}">
                    <a16:creationId xmlns:a16="http://schemas.microsoft.com/office/drawing/2014/main" id="{5EE71EE9-D18A-7A45-98B9-96CE0E4FB717}"/>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2" name="Pie 191">
                <a:extLst>
                  <a:ext uri="{FF2B5EF4-FFF2-40B4-BE49-F238E27FC236}">
                    <a16:creationId xmlns:a16="http://schemas.microsoft.com/office/drawing/2014/main" id="{919BF980-9DBB-114E-B22B-3D4A32870C5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9" name="Arc 188">
              <a:extLst>
                <a:ext uri="{FF2B5EF4-FFF2-40B4-BE49-F238E27FC236}">
                  <a16:creationId xmlns:a16="http://schemas.microsoft.com/office/drawing/2014/main" id="{A3795B3C-CAD3-474A-9305-B7A678FC953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0" name="Arc 189">
              <a:extLst>
                <a:ext uri="{FF2B5EF4-FFF2-40B4-BE49-F238E27FC236}">
                  <a16:creationId xmlns:a16="http://schemas.microsoft.com/office/drawing/2014/main" id="{13C0EEFC-78EB-7448-8EE6-B68FA557C2F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cxnSp>
        <p:nvCxnSpPr>
          <p:cNvPr id="62" name="Straight Connector 61">
            <a:extLst>
              <a:ext uri="{FF2B5EF4-FFF2-40B4-BE49-F238E27FC236}">
                <a16:creationId xmlns:a16="http://schemas.microsoft.com/office/drawing/2014/main" id="{11819AE4-518B-934F-A1F3-14599470345C}"/>
              </a:ext>
            </a:extLst>
          </p:cNvPr>
          <p:cNvCxnSpPr>
            <a:cxnSpLocks/>
          </p:cNvCxnSpPr>
          <p:nvPr/>
        </p:nvCxnSpPr>
        <p:spPr>
          <a:xfrm>
            <a:off x="1421601" y="1886802"/>
            <a:ext cx="396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E73919F-9B8B-E34E-A60A-697D93396308}"/>
              </a:ext>
            </a:extLst>
          </p:cNvPr>
          <p:cNvCxnSpPr>
            <a:cxnSpLocks/>
          </p:cNvCxnSpPr>
          <p:nvPr/>
        </p:nvCxnSpPr>
        <p:spPr>
          <a:xfrm>
            <a:off x="1421601" y="1512731"/>
            <a:ext cx="6336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pic>
        <p:nvPicPr>
          <p:cNvPr id="64" name="Picture 3">
            <a:extLst>
              <a:ext uri="{FF2B5EF4-FFF2-40B4-BE49-F238E27FC236}">
                <a16:creationId xmlns:a16="http://schemas.microsoft.com/office/drawing/2014/main" id="{58065BAD-AA6D-5F43-BE24-2DA1CCC6E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05000" y="4459731"/>
            <a:ext cx="957312" cy="957312"/>
          </a:xfrm>
          <a:prstGeom prst="rect">
            <a:avLst/>
          </a:prstGeom>
        </p:spPr>
      </p:pic>
      <p:sp>
        <p:nvSpPr>
          <p:cNvPr id="66" name="TextBox 113">
            <a:extLst>
              <a:ext uri="{FF2B5EF4-FFF2-40B4-BE49-F238E27FC236}">
                <a16:creationId xmlns:a16="http://schemas.microsoft.com/office/drawing/2014/main" id="{344238AB-19CD-954D-9433-8D824B1EC851}"/>
              </a:ext>
            </a:extLst>
          </p:cNvPr>
          <p:cNvSpPr txBox="1"/>
          <p:nvPr/>
        </p:nvSpPr>
        <p:spPr>
          <a:xfrm>
            <a:off x="1313253" y="4844552"/>
            <a:ext cx="8580047" cy="523220"/>
          </a:xfrm>
          <a:prstGeom prst="rect">
            <a:avLst/>
          </a:prstGeom>
          <a:noFill/>
        </p:spPr>
        <p:txBody>
          <a:bodyPr wrap="square" rtlCol="0">
            <a:spAutoFit/>
          </a:bodyPr>
          <a:lstStyle/>
          <a:p>
            <a:pPr algn="just"/>
            <a:r>
              <a:rPr lang="es-CO" sz="1400" dirty="0">
                <a:latin typeface="Gotham Medium" panose="02000604030000020004" pitchFamily="2" charset="0"/>
              </a:rPr>
              <a:t>Coadyuvar en la garantía de la idoneidad en el ejercicio de la profesión jurídica de acuerdo con lo establecido en la Ley 1905 de 201.</a:t>
            </a:r>
            <a:endParaRPr lang="es-ES_tradnl" sz="1400" dirty="0">
              <a:latin typeface="Gotham Medium" panose="02000604030000020004" pitchFamily="2" charset="0"/>
            </a:endParaRPr>
          </a:p>
        </p:txBody>
      </p:sp>
      <p:sp>
        <p:nvSpPr>
          <p:cNvPr id="67" name="TextBox 113">
            <a:extLst>
              <a:ext uri="{FF2B5EF4-FFF2-40B4-BE49-F238E27FC236}">
                <a16:creationId xmlns:a16="http://schemas.microsoft.com/office/drawing/2014/main" id="{344238AB-19CD-954D-9433-8D824B1EC851}"/>
              </a:ext>
            </a:extLst>
          </p:cNvPr>
          <p:cNvSpPr txBox="1"/>
          <p:nvPr/>
        </p:nvSpPr>
        <p:spPr>
          <a:xfrm>
            <a:off x="1344581" y="5304272"/>
            <a:ext cx="8620719" cy="954107"/>
          </a:xfrm>
          <a:prstGeom prst="rect">
            <a:avLst/>
          </a:prstGeom>
          <a:noFill/>
        </p:spPr>
        <p:txBody>
          <a:bodyPr wrap="square" rtlCol="0">
            <a:spAutoFit/>
          </a:bodyPr>
          <a:lstStyle/>
          <a:p>
            <a:pPr algn="just"/>
            <a:r>
              <a:rPr lang="es-CO" sz="1400" dirty="0">
                <a:latin typeface="Gotham Medium" panose="02000604030000020004" pitchFamily="2" charset="0"/>
              </a:rPr>
              <a:t>Avanzar en la disposición de una infraestructura óptima para el acceso a la justicia en la Rama Judicial de modo que se fortalezca la presencia territorial, teniendo en cuenta las posibilidades que ofrece la transformación digital y las necesidades que se derivan de ella, y considerando tanto las necesidades de los usuarios como las de los servidores judiciales</a:t>
            </a:r>
            <a:r>
              <a:rPr lang="es-CO" sz="1400" dirty="0"/>
              <a:t>.</a:t>
            </a:r>
            <a:endParaRPr lang="es-ES_tradnl" sz="1400" dirty="0">
              <a:latin typeface="Gotham Medium" panose="02000604030000020004" pitchFamily="2" charset="0"/>
            </a:endParaRPr>
          </a:p>
        </p:txBody>
      </p:sp>
      <p:sp>
        <p:nvSpPr>
          <p:cNvPr id="68" name="TextBox 113">
            <a:extLst>
              <a:ext uri="{FF2B5EF4-FFF2-40B4-BE49-F238E27FC236}">
                <a16:creationId xmlns:a16="http://schemas.microsoft.com/office/drawing/2014/main" id="{344238AB-19CD-954D-9433-8D824B1EC851}"/>
              </a:ext>
            </a:extLst>
          </p:cNvPr>
          <p:cNvSpPr txBox="1"/>
          <p:nvPr/>
        </p:nvSpPr>
        <p:spPr>
          <a:xfrm>
            <a:off x="1313253" y="6226475"/>
            <a:ext cx="8580047" cy="523220"/>
          </a:xfrm>
          <a:prstGeom prst="rect">
            <a:avLst/>
          </a:prstGeom>
          <a:noFill/>
        </p:spPr>
        <p:txBody>
          <a:bodyPr wrap="square" rtlCol="0">
            <a:spAutoFit/>
          </a:bodyPr>
          <a:lstStyle/>
          <a:p>
            <a:pPr algn="just"/>
            <a:r>
              <a:rPr lang="es-CO" sz="1400" dirty="0">
                <a:latin typeface="Gotham Medium" panose="02000604030000020004" pitchFamily="2" charset="0"/>
              </a:rPr>
              <a:t>Impulsar el uso de mecanismos alternativos para la solución de conflictos y la ampliación de la justicia restaurativa y terapéutica y el robustecimiento de las alternativas al encarcelamiento.</a:t>
            </a:r>
            <a:endParaRPr lang="es-ES_tradnl" sz="1400" dirty="0">
              <a:latin typeface="Gotham Medium" panose="02000604030000020004" pitchFamily="2" charset="0"/>
            </a:endParaRPr>
          </a:p>
        </p:txBody>
      </p:sp>
      <p:sp>
        <p:nvSpPr>
          <p:cNvPr id="69" name="TextBox 184">
            <a:extLst>
              <a:ext uri="{FF2B5EF4-FFF2-40B4-BE49-F238E27FC236}">
                <a16:creationId xmlns:a16="http://schemas.microsoft.com/office/drawing/2014/main" id="{111F9E02-4D23-B140-8468-9D3D743B0F70}"/>
              </a:ext>
            </a:extLst>
          </p:cNvPr>
          <p:cNvSpPr txBox="1"/>
          <p:nvPr/>
        </p:nvSpPr>
        <p:spPr>
          <a:xfrm>
            <a:off x="795875" y="6299321"/>
            <a:ext cx="540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1.2.5</a:t>
            </a:r>
          </a:p>
        </p:txBody>
      </p:sp>
      <p:grpSp>
        <p:nvGrpSpPr>
          <p:cNvPr id="70" name="Group 186">
            <a:extLst>
              <a:ext uri="{FF2B5EF4-FFF2-40B4-BE49-F238E27FC236}">
                <a16:creationId xmlns:a16="http://schemas.microsoft.com/office/drawing/2014/main" id="{B0CF7114-FDD5-6147-AEAE-B15F9497BF53}"/>
              </a:ext>
            </a:extLst>
          </p:cNvPr>
          <p:cNvGrpSpPr/>
          <p:nvPr/>
        </p:nvGrpSpPr>
        <p:grpSpPr>
          <a:xfrm>
            <a:off x="1271632" y="6378645"/>
            <a:ext cx="109440" cy="109440"/>
            <a:chOff x="4200892" y="4432105"/>
            <a:chExt cx="109440" cy="109440"/>
          </a:xfrm>
        </p:grpSpPr>
        <p:grpSp>
          <p:nvGrpSpPr>
            <p:cNvPr id="71" name="Group 187">
              <a:extLst>
                <a:ext uri="{FF2B5EF4-FFF2-40B4-BE49-F238E27FC236}">
                  <a16:creationId xmlns:a16="http://schemas.microsoft.com/office/drawing/2014/main" id="{744AB771-A152-8345-A78F-5C186B1364E4}"/>
                </a:ext>
              </a:extLst>
            </p:cNvPr>
            <p:cNvGrpSpPr>
              <a:grpSpLocks noChangeAspect="1"/>
            </p:cNvGrpSpPr>
            <p:nvPr/>
          </p:nvGrpSpPr>
          <p:grpSpPr>
            <a:xfrm rot="10800000">
              <a:off x="4210817" y="4439517"/>
              <a:ext cx="89587" cy="90000"/>
              <a:chOff x="3994150" y="4504881"/>
              <a:chExt cx="108000" cy="108498"/>
            </a:xfrm>
          </p:grpSpPr>
          <p:sp>
            <p:nvSpPr>
              <p:cNvPr id="74" name="Pie 190">
                <a:extLst>
                  <a:ext uri="{FF2B5EF4-FFF2-40B4-BE49-F238E27FC236}">
                    <a16:creationId xmlns:a16="http://schemas.microsoft.com/office/drawing/2014/main" id="{5EE71EE9-D18A-7A45-98B9-96CE0E4FB717}"/>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5" name="Pie 191">
                <a:extLst>
                  <a:ext uri="{FF2B5EF4-FFF2-40B4-BE49-F238E27FC236}">
                    <a16:creationId xmlns:a16="http://schemas.microsoft.com/office/drawing/2014/main" id="{919BF980-9DBB-114E-B22B-3D4A32870C5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2" name="Arc 188">
              <a:extLst>
                <a:ext uri="{FF2B5EF4-FFF2-40B4-BE49-F238E27FC236}">
                  <a16:creationId xmlns:a16="http://schemas.microsoft.com/office/drawing/2014/main" id="{A3795B3C-CAD3-474A-9305-B7A678FC953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3" name="Arc 189">
              <a:extLst>
                <a:ext uri="{FF2B5EF4-FFF2-40B4-BE49-F238E27FC236}">
                  <a16:creationId xmlns:a16="http://schemas.microsoft.com/office/drawing/2014/main" id="{13C0EEFC-78EB-7448-8EE6-B68FA557C2F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Tree>
    <p:extLst>
      <p:ext uri="{BB962C8B-B14F-4D97-AF65-F5344CB8AC3E}">
        <p14:creationId xmlns:p14="http://schemas.microsoft.com/office/powerpoint/2010/main" val="845296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a:extLst>
              <a:ext uri="{FF2B5EF4-FFF2-40B4-BE49-F238E27FC236}">
                <a16:creationId xmlns:a16="http://schemas.microsoft.com/office/drawing/2014/main" id="{1FAA9AAF-F280-3049-943C-1AB17425B234}"/>
              </a:ext>
            </a:extLst>
          </p:cNvPr>
          <p:cNvSpPr txBox="1"/>
          <p:nvPr/>
        </p:nvSpPr>
        <p:spPr>
          <a:xfrm>
            <a:off x="1332906" y="1111904"/>
            <a:ext cx="10417815" cy="815608"/>
          </a:xfrm>
          <a:prstGeom prst="rect">
            <a:avLst/>
          </a:prstGeom>
          <a:noFill/>
        </p:spPr>
        <p:txBody>
          <a:bodyPr wrap="square" rtlCol="0">
            <a:spAutoFit/>
          </a:bodyPr>
          <a:lstStyle/>
          <a:p>
            <a:r>
              <a:rPr lang="es-ES_tradnl" sz="2400" b="1" dirty="0">
                <a:solidFill>
                  <a:srgbClr val="00AEEF"/>
                </a:solidFill>
                <a:latin typeface="Filson Pro Book" panose="02000000000000000000" pitchFamily="2" charset="77"/>
              </a:rPr>
              <a:t>OBJETIVOS ESTRATÉGICOS PSD 2023 – 2026  </a:t>
            </a:r>
          </a:p>
          <a:p>
            <a:r>
              <a:rPr lang="es-ES_tradnl" sz="2300" dirty="0">
                <a:solidFill>
                  <a:srgbClr val="00AEEF"/>
                </a:solidFill>
                <a:latin typeface="Filson Pro Book" panose="02000000000000000000" pitchFamily="2" charset="77"/>
              </a:rPr>
              <a:t>SERVICIOS DIGITALES Y DE TECNOLOGÍA, INNOVACIÓN Y ANÁLISIS DE LA INFORMACIÓN</a:t>
            </a:r>
          </a:p>
        </p:txBody>
      </p:sp>
      <p:sp>
        <p:nvSpPr>
          <p:cNvPr id="105" name="Rectangle 104">
            <a:extLst>
              <a:ext uri="{FF2B5EF4-FFF2-40B4-BE49-F238E27FC236}">
                <a16:creationId xmlns:a16="http://schemas.microsoft.com/office/drawing/2014/main" id="{A4C80D60-3083-0049-BD5C-0207579AA697}"/>
              </a:ext>
            </a:extLst>
          </p:cNvPr>
          <p:cNvSpPr/>
          <p:nvPr/>
        </p:nvSpPr>
        <p:spPr>
          <a:xfrm>
            <a:off x="241534" y="2944345"/>
            <a:ext cx="3030962" cy="229012"/>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dirty="0"/>
          </a:p>
        </p:txBody>
      </p:sp>
      <p:sp>
        <p:nvSpPr>
          <p:cNvPr id="106" name="TextBox 105">
            <a:extLst>
              <a:ext uri="{FF2B5EF4-FFF2-40B4-BE49-F238E27FC236}">
                <a16:creationId xmlns:a16="http://schemas.microsoft.com/office/drawing/2014/main" id="{D5F96554-964F-4E44-B5DC-0F4B6B70ADE8}"/>
              </a:ext>
            </a:extLst>
          </p:cNvPr>
          <p:cNvSpPr txBox="1"/>
          <p:nvPr/>
        </p:nvSpPr>
        <p:spPr>
          <a:xfrm>
            <a:off x="166787" y="2878253"/>
            <a:ext cx="3143809" cy="338554"/>
          </a:xfrm>
          <a:prstGeom prst="rect">
            <a:avLst/>
          </a:prstGeom>
          <a:noFill/>
        </p:spPr>
        <p:txBody>
          <a:bodyPr wrap="none" rtlCol="0">
            <a:spAutoFit/>
          </a:bodyPr>
          <a:lstStyle/>
          <a:p>
            <a:r>
              <a:rPr lang="es-ES_tradnl" sz="1600" b="1" dirty="0">
                <a:solidFill>
                  <a:schemeClr val="bg1"/>
                </a:solidFill>
                <a:latin typeface="Gotham Medium" panose="02000604030000020004" pitchFamily="2" charset="0"/>
              </a:rPr>
              <a:t>2.2. / OBJETIVO ESPECÍFICOS</a:t>
            </a:r>
          </a:p>
        </p:txBody>
      </p:sp>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45" name="Straight Connector 44">
            <a:extLst>
              <a:ext uri="{FF2B5EF4-FFF2-40B4-BE49-F238E27FC236}">
                <a16:creationId xmlns:a16="http://schemas.microsoft.com/office/drawing/2014/main" id="{AA56E077-6BF5-B04E-8644-8ED2CA3ED43B}"/>
              </a:ext>
            </a:extLst>
          </p:cNvPr>
          <p:cNvCxnSpPr/>
          <p:nvPr/>
        </p:nvCxnSpPr>
        <p:spPr>
          <a:xfrm>
            <a:off x="1324841" y="1886802"/>
            <a:ext cx="9108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3BC7E7B-F73B-F640-8A7E-1865D5496B33}"/>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0" name="Rectangle 39">
            <a:extLst>
              <a:ext uri="{FF2B5EF4-FFF2-40B4-BE49-F238E27FC236}">
                <a16:creationId xmlns:a16="http://schemas.microsoft.com/office/drawing/2014/main" id="{39C12620-C17D-4642-9CC3-D416C2233A62}"/>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6" name="TextBox 45">
            <a:extLst>
              <a:ext uri="{FF2B5EF4-FFF2-40B4-BE49-F238E27FC236}">
                <a16:creationId xmlns:a16="http://schemas.microsoft.com/office/drawing/2014/main" id="{B0AF407C-07F4-8F49-BAE4-5A7FAE929793}"/>
              </a:ext>
            </a:extLst>
          </p:cNvPr>
          <p:cNvSpPr txBox="1"/>
          <p:nvPr/>
        </p:nvSpPr>
        <p:spPr>
          <a:xfrm>
            <a:off x="186372"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sp>
        <p:nvSpPr>
          <p:cNvPr id="42" name="Rectangle 41">
            <a:extLst>
              <a:ext uri="{FF2B5EF4-FFF2-40B4-BE49-F238E27FC236}">
                <a16:creationId xmlns:a16="http://schemas.microsoft.com/office/drawing/2014/main" id="{56EBD097-8271-9043-815D-316183F4065A}"/>
              </a:ext>
            </a:extLst>
          </p:cNvPr>
          <p:cNvSpPr/>
          <p:nvPr/>
        </p:nvSpPr>
        <p:spPr>
          <a:xfrm>
            <a:off x="3175" y="2109463"/>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dirty="0"/>
          </a:p>
        </p:txBody>
      </p:sp>
      <p:sp>
        <p:nvSpPr>
          <p:cNvPr id="44" name="Rectangle 43">
            <a:extLst>
              <a:ext uri="{FF2B5EF4-FFF2-40B4-BE49-F238E27FC236}">
                <a16:creationId xmlns:a16="http://schemas.microsoft.com/office/drawing/2014/main" id="{87F47B8D-0F33-8F42-AE1E-97481F9B1080}"/>
              </a:ext>
            </a:extLst>
          </p:cNvPr>
          <p:cNvSpPr/>
          <p:nvPr/>
        </p:nvSpPr>
        <p:spPr>
          <a:xfrm>
            <a:off x="244710" y="2110578"/>
            <a:ext cx="3189690" cy="2500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dirty="0"/>
          </a:p>
        </p:txBody>
      </p:sp>
      <p:sp>
        <p:nvSpPr>
          <p:cNvPr id="49" name="TextBox 48">
            <a:extLst>
              <a:ext uri="{FF2B5EF4-FFF2-40B4-BE49-F238E27FC236}">
                <a16:creationId xmlns:a16="http://schemas.microsoft.com/office/drawing/2014/main" id="{F1FD812C-D46D-EA47-A51D-A66416301B22}"/>
              </a:ext>
            </a:extLst>
          </p:cNvPr>
          <p:cNvSpPr txBox="1"/>
          <p:nvPr/>
        </p:nvSpPr>
        <p:spPr>
          <a:xfrm>
            <a:off x="128687" y="2020303"/>
            <a:ext cx="3305713" cy="369332"/>
          </a:xfrm>
          <a:prstGeom prst="rect">
            <a:avLst/>
          </a:prstGeom>
          <a:noFill/>
        </p:spPr>
        <p:txBody>
          <a:bodyPr wrap="none" rtlCol="0">
            <a:spAutoFit/>
          </a:bodyPr>
          <a:lstStyle/>
          <a:p>
            <a:r>
              <a:rPr lang="es-ES_tradnl" b="1" dirty="0">
                <a:solidFill>
                  <a:schemeClr val="bg1"/>
                </a:solidFill>
                <a:latin typeface="Gotham Medium" panose="02000604030000020004" pitchFamily="2" charset="0"/>
              </a:rPr>
              <a:t>2.1. / </a:t>
            </a:r>
            <a:r>
              <a:rPr lang="es-ES_tradnl" sz="1600" b="1" dirty="0">
                <a:solidFill>
                  <a:schemeClr val="bg1"/>
                </a:solidFill>
                <a:latin typeface="Gotham Medium" panose="02000604030000020004" pitchFamily="2" charset="0"/>
              </a:rPr>
              <a:t>RESUMEN DEL OBJETIVO</a:t>
            </a:r>
            <a:endParaRPr lang="es-ES_tradnl" b="1" dirty="0">
              <a:solidFill>
                <a:schemeClr val="bg1"/>
              </a:solidFill>
              <a:latin typeface="Gotham Medium" panose="02000604030000020004" pitchFamily="2" charset="0"/>
            </a:endParaRPr>
          </a:p>
        </p:txBody>
      </p:sp>
      <p:pic>
        <p:nvPicPr>
          <p:cNvPr id="179" name="Picture 178">
            <a:extLst>
              <a:ext uri="{FF2B5EF4-FFF2-40B4-BE49-F238E27FC236}">
                <a16:creationId xmlns:a16="http://schemas.microsoft.com/office/drawing/2014/main" id="{0BD1E314-E897-3742-83C6-5E42804C2B6F}"/>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03" name="TextBox 102">
            <a:extLst>
              <a:ext uri="{FF2B5EF4-FFF2-40B4-BE49-F238E27FC236}">
                <a16:creationId xmlns:a16="http://schemas.microsoft.com/office/drawing/2014/main" id="{B32B92EB-9487-F84C-80D9-F1387AFD8ADA}"/>
              </a:ext>
            </a:extLst>
          </p:cNvPr>
          <p:cNvSpPr txBox="1"/>
          <p:nvPr/>
        </p:nvSpPr>
        <p:spPr>
          <a:xfrm>
            <a:off x="547702" y="2371348"/>
            <a:ext cx="10888752" cy="553998"/>
          </a:xfrm>
          <a:prstGeom prst="rect">
            <a:avLst/>
          </a:prstGeom>
          <a:noFill/>
        </p:spPr>
        <p:txBody>
          <a:bodyPr wrap="square" rtlCol="0">
            <a:spAutoFit/>
          </a:bodyPr>
          <a:lstStyle/>
          <a:p>
            <a:pPr algn="just"/>
            <a:r>
              <a:rPr lang="es-CO" sz="1500" b="1" i="1" dirty="0">
                <a:latin typeface="Gotham Medium" panose="02000604030000020004" pitchFamily="2" charset="0"/>
              </a:rPr>
              <a:t>Consolidar una justicia integrada y soportada en servicios digitales y de tecnología, innovación y análisis de la información, con una cultura digital apropiada, segura y sensible a las realidades del territorio nacional. </a:t>
            </a:r>
            <a:endParaRPr lang="es-ES_tradnl" sz="1500" b="1" i="1" dirty="0">
              <a:latin typeface="Gotham Medium" panose="02000604030000020004" pitchFamily="2" charset="0"/>
            </a:endParaRPr>
          </a:p>
        </p:txBody>
      </p:sp>
      <p:sp>
        <p:nvSpPr>
          <p:cNvPr id="104" name="Rectangle 103">
            <a:extLst>
              <a:ext uri="{FF2B5EF4-FFF2-40B4-BE49-F238E27FC236}">
                <a16:creationId xmlns:a16="http://schemas.microsoft.com/office/drawing/2014/main" id="{D7B0FCF1-F3CF-784F-8703-39E315148D78}"/>
              </a:ext>
            </a:extLst>
          </p:cNvPr>
          <p:cNvSpPr/>
          <p:nvPr/>
        </p:nvSpPr>
        <p:spPr>
          <a:xfrm>
            <a:off x="0" y="293052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dirty="0"/>
          </a:p>
        </p:txBody>
      </p:sp>
      <p:sp>
        <p:nvSpPr>
          <p:cNvPr id="112" name="TextBox 111">
            <a:extLst>
              <a:ext uri="{FF2B5EF4-FFF2-40B4-BE49-F238E27FC236}">
                <a16:creationId xmlns:a16="http://schemas.microsoft.com/office/drawing/2014/main" id="{DE49023D-2398-BA4D-BC90-710F2BA70F00}"/>
              </a:ext>
            </a:extLst>
          </p:cNvPr>
          <p:cNvSpPr txBox="1"/>
          <p:nvPr/>
        </p:nvSpPr>
        <p:spPr>
          <a:xfrm>
            <a:off x="791166" y="4000093"/>
            <a:ext cx="540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2.2.2</a:t>
            </a:r>
          </a:p>
        </p:txBody>
      </p:sp>
      <p:sp>
        <p:nvSpPr>
          <p:cNvPr id="113" name="TextBox 112">
            <a:extLst>
              <a:ext uri="{FF2B5EF4-FFF2-40B4-BE49-F238E27FC236}">
                <a16:creationId xmlns:a16="http://schemas.microsoft.com/office/drawing/2014/main" id="{40543DAC-112F-D84C-9235-77B7C9D449DC}"/>
              </a:ext>
            </a:extLst>
          </p:cNvPr>
          <p:cNvSpPr txBox="1"/>
          <p:nvPr/>
        </p:nvSpPr>
        <p:spPr>
          <a:xfrm>
            <a:off x="1332906" y="3141739"/>
            <a:ext cx="8560394" cy="954107"/>
          </a:xfrm>
          <a:prstGeom prst="rect">
            <a:avLst/>
          </a:prstGeom>
          <a:noFill/>
        </p:spPr>
        <p:txBody>
          <a:bodyPr wrap="square" rtlCol="0">
            <a:spAutoFit/>
          </a:bodyPr>
          <a:lstStyle/>
          <a:p>
            <a:pPr algn="just"/>
            <a:r>
              <a:rPr lang="es-CO" sz="1400" dirty="0">
                <a:latin typeface="Gotham Medium" panose="02000604030000020004" pitchFamily="2" charset="0"/>
              </a:rPr>
              <a:t>Ampliar el acceso a la justicia a través de la consolidación del uso de los servicios digitales que conforman el sistema único integrado de gestión judicial en todos los despachos judiciales y dependencias de apoyo y, específicamente, incluyendo el despliegue e implementación del Expediente Judicial Electrónico en todas las jurisdicciones y </a:t>
            </a:r>
            <a:r>
              <a:rPr lang="es-CO" sz="1400" dirty="0"/>
              <a:t>especialidades</a:t>
            </a:r>
            <a:endParaRPr lang="es-ES_tradnl" sz="1400" dirty="0">
              <a:latin typeface="Gotham Medium" panose="02000604030000020004" pitchFamily="2" charset="0"/>
            </a:endParaRPr>
          </a:p>
        </p:txBody>
      </p:sp>
      <p:cxnSp>
        <p:nvCxnSpPr>
          <p:cNvPr id="115" name="Straight Connector 114">
            <a:extLst>
              <a:ext uri="{FF2B5EF4-FFF2-40B4-BE49-F238E27FC236}">
                <a16:creationId xmlns:a16="http://schemas.microsoft.com/office/drawing/2014/main" id="{31476ED4-2B97-0841-BA85-498E2934E268}"/>
              </a:ext>
            </a:extLst>
          </p:cNvPr>
          <p:cNvCxnSpPr>
            <a:cxnSpLocks/>
          </p:cNvCxnSpPr>
          <p:nvPr/>
        </p:nvCxnSpPr>
        <p:spPr>
          <a:xfrm>
            <a:off x="1304434" y="3257130"/>
            <a:ext cx="41303" cy="348657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58A9F156-517D-844F-B35E-E5804C1B365E}"/>
              </a:ext>
            </a:extLst>
          </p:cNvPr>
          <p:cNvGrpSpPr/>
          <p:nvPr/>
        </p:nvGrpSpPr>
        <p:grpSpPr>
          <a:xfrm>
            <a:off x="1249714" y="3318864"/>
            <a:ext cx="109440" cy="109440"/>
            <a:chOff x="4200892" y="4432105"/>
            <a:chExt cx="109440" cy="109440"/>
          </a:xfrm>
        </p:grpSpPr>
        <p:grpSp>
          <p:nvGrpSpPr>
            <p:cNvPr id="117" name="Group 116">
              <a:extLst>
                <a:ext uri="{FF2B5EF4-FFF2-40B4-BE49-F238E27FC236}">
                  <a16:creationId xmlns:a16="http://schemas.microsoft.com/office/drawing/2014/main" id="{02A62634-3A3A-0C40-A15A-9272117D1514}"/>
                </a:ext>
              </a:extLst>
            </p:cNvPr>
            <p:cNvGrpSpPr>
              <a:grpSpLocks noChangeAspect="1"/>
            </p:cNvGrpSpPr>
            <p:nvPr/>
          </p:nvGrpSpPr>
          <p:grpSpPr>
            <a:xfrm rot="10800000">
              <a:off x="4210817" y="4439517"/>
              <a:ext cx="89587" cy="90000"/>
              <a:chOff x="3994150" y="4504881"/>
              <a:chExt cx="108000" cy="108498"/>
            </a:xfrm>
          </p:grpSpPr>
          <p:sp>
            <p:nvSpPr>
              <p:cNvPr id="120" name="Pie 119">
                <a:extLst>
                  <a:ext uri="{FF2B5EF4-FFF2-40B4-BE49-F238E27FC236}">
                    <a16:creationId xmlns:a16="http://schemas.microsoft.com/office/drawing/2014/main" id="{E9F442B9-2E42-FC44-B726-64AE7F25BD5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21" name="Pie 120">
                <a:extLst>
                  <a:ext uri="{FF2B5EF4-FFF2-40B4-BE49-F238E27FC236}">
                    <a16:creationId xmlns:a16="http://schemas.microsoft.com/office/drawing/2014/main" id="{42F2B4AF-B916-514F-AEE7-842DDB510AC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18" name="Arc 117">
              <a:extLst>
                <a:ext uri="{FF2B5EF4-FFF2-40B4-BE49-F238E27FC236}">
                  <a16:creationId xmlns:a16="http://schemas.microsoft.com/office/drawing/2014/main" id="{481E4566-B17B-EA46-8762-9145DF19110B}"/>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19" name="Arc 118">
              <a:extLst>
                <a:ext uri="{FF2B5EF4-FFF2-40B4-BE49-F238E27FC236}">
                  <a16:creationId xmlns:a16="http://schemas.microsoft.com/office/drawing/2014/main" id="{834F58C2-547F-5245-8C7C-1DCDDC2FE6B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22" name="Group 121">
            <a:extLst>
              <a:ext uri="{FF2B5EF4-FFF2-40B4-BE49-F238E27FC236}">
                <a16:creationId xmlns:a16="http://schemas.microsoft.com/office/drawing/2014/main" id="{6E01D833-0FF7-C542-8730-35A2F98D8219}"/>
              </a:ext>
            </a:extLst>
          </p:cNvPr>
          <p:cNvGrpSpPr/>
          <p:nvPr/>
        </p:nvGrpSpPr>
        <p:grpSpPr>
          <a:xfrm>
            <a:off x="1259893" y="4091015"/>
            <a:ext cx="109440" cy="109440"/>
            <a:chOff x="4200892" y="4432105"/>
            <a:chExt cx="109440" cy="109440"/>
          </a:xfrm>
        </p:grpSpPr>
        <p:grpSp>
          <p:nvGrpSpPr>
            <p:cNvPr id="123" name="Group 122">
              <a:extLst>
                <a:ext uri="{FF2B5EF4-FFF2-40B4-BE49-F238E27FC236}">
                  <a16:creationId xmlns:a16="http://schemas.microsoft.com/office/drawing/2014/main" id="{2768A4D2-487A-0E48-8259-7763BC8887F2}"/>
                </a:ext>
              </a:extLst>
            </p:cNvPr>
            <p:cNvGrpSpPr>
              <a:grpSpLocks noChangeAspect="1"/>
            </p:cNvGrpSpPr>
            <p:nvPr/>
          </p:nvGrpSpPr>
          <p:grpSpPr>
            <a:xfrm rot="10800000">
              <a:off x="4210817" y="4439517"/>
              <a:ext cx="89587" cy="90000"/>
              <a:chOff x="3994150" y="4504881"/>
              <a:chExt cx="108000" cy="108498"/>
            </a:xfrm>
          </p:grpSpPr>
          <p:sp>
            <p:nvSpPr>
              <p:cNvPr id="126" name="Pie 125">
                <a:extLst>
                  <a:ext uri="{FF2B5EF4-FFF2-40B4-BE49-F238E27FC236}">
                    <a16:creationId xmlns:a16="http://schemas.microsoft.com/office/drawing/2014/main" id="{923A8713-2E2A-CE4D-A911-909D03EA41AA}"/>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33" name="Pie 132">
                <a:extLst>
                  <a:ext uri="{FF2B5EF4-FFF2-40B4-BE49-F238E27FC236}">
                    <a16:creationId xmlns:a16="http://schemas.microsoft.com/office/drawing/2014/main" id="{4C6A8C90-0D51-6D4B-8A96-ADAB9BF9BD36}"/>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24" name="Arc 123">
              <a:extLst>
                <a:ext uri="{FF2B5EF4-FFF2-40B4-BE49-F238E27FC236}">
                  <a16:creationId xmlns:a16="http://schemas.microsoft.com/office/drawing/2014/main" id="{6CB4568D-DC27-FB40-8101-9567D3FA2B0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25" name="Arc 124">
              <a:extLst>
                <a:ext uri="{FF2B5EF4-FFF2-40B4-BE49-F238E27FC236}">
                  <a16:creationId xmlns:a16="http://schemas.microsoft.com/office/drawing/2014/main" id="{309C7CE2-C7D8-A049-BFA9-10F62C1FB19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34" name="TextBox 133">
            <a:extLst>
              <a:ext uri="{FF2B5EF4-FFF2-40B4-BE49-F238E27FC236}">
                <a16:creationId xmlns:a16="http://schemas.microsoft.com/office/drawing/2014/main" id="{E99FAD43-3EF1-4F4A-A905-98372966A099}"/>
              </a:ext>
            </a:extLst>
          </p:cNvPr>
          <p:cNvSpPr txBox="1"/>
          <p:nvPr/>
        </p:nvSpPr>
        <p:spPr>
          <a:xfrm>
            <a:off x="793193" y="3232095"/>
            <a:ext cx="540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2.2.1</a:t>
            </a:r>
          </a:p>
        </p:txBody>
      </p:sp>
      <p:sp>
        <p:nvSpPr>
          <p:cNvPr id="135" name="TextBox 134">
            <a:extLst>
              <a:ext uri="{FF2B5EF4-FFF2-40B4-BE49-F238E27FC236}">
                <a16:creationId xmlns:a16="http://schemas.microsoft.com/office/drawing/2014/main" id="{5D383F51-F6BB-F845-B3CE-235118E523EC}"/>
              </a:ext>
            </a:extLst>
          </p:cNvPr>
          <p:cNvSpPr txBox="1"/>
          <p:nvPr/>
        </p:nvSpPr>
        <p:spPr>
          <a:xfrm>
            <a:off x="798614" y="4458965"/>
            <a:ext cx="540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2.2.3</a:t>
            </a:r>
          </a:p>
        </p:txBody>
      </p:sp>
      <p:grpSp>
        <p:nvGrpSpPr>
          <p:cNvPr id="137" name="Group 136">
            <a:extLst>
              <a:ext uri="{FF2B5EF4-FFF2-40B4-BE49-F238E27FC236}">
                <a16:creationId xmlns:a16="http://schemas.microsoft.com/office/drawing/2014/main" id="{396B286C-69A0-834C-AEE3-C335C304BD5A}"/>
              </a:ext>
            </a:extLst>
          </p:cNvPr>
          <p:cNvGrpSpPr/>
          <p:nvPr/>
        </p:nvGrpSpPr>
        <p:grpSpPr>
          <a:xfrm>
            <a:off x="1272581" y="4569753"/>
            <a:ext cx="109440" cy="109440"/>
            <a:chOff x="4200892" y="4432105"/>
            <a:chExt cx="109440" cy="109440"/>
          </a:xfrm>
        </p:grpSpPr>
        <p:grpSp>
          <p:nvGrpSpPr>
            <p:cNvPr id="180" name="Group 179">
              <a:extLst>
                <a:ext uri="{FF2B5EF4-FFF2-40B4-BE49-F238E27FC236}">
                  <a16:creationId xmlns:a16="http://schemas.microsoft.com/office/drawing/2014/main" id="{798E6E79-9338-6D42-8754-7510AC735911}"/>
                </a:ext>
              </a:extLst>
            </p:cNvPr>
            <p:cNvGrpSpPr>
              <a:grpSpLocks noChangeAspect="1"/>
            </p:cNvGrpSpPr>
            <p:nvPr/>
          </p:nvGrpSpPr>
          <p:grpSpPr>
            <a:xfrm rot="10800000">
              <a:off x="4210817" y="4439517"/>
              <a:ext cx="89587" cy="90000"/>
              <a:chOff x="3994150" y="4504881"/>
              <a:chExt cx="108000" cy="108498"/>
            </a:xfrm>
          </p:grpSpPr>
          <p:sp>
            <p:nvSpPr>
              <p:cNvPr id="183" name="Pie 182">
                <a:extLst>
                  <a:ext uri="{FF2B5EF4-FFF2-40B4-BE49-F238E27FC236}">
                    <a16:creationId xmlns:a16="http://schemas.microsoft.com/office/drawing/2014/main" id="{72D478FB-FFEE-7941-94E7-836C403C1F77}"/>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84" name="Pie 183">
                <a:extLst>
                  <a:ext uri="{FF2B5EF4-FFF2-40B4-BE49-F238E27FC236}">
                    <a16:creationId xmlns:a16="http://schemas.microsoft.com/office/drawing/2014/main" id="{D24743B0-C3F3-2C49-AE27-97B1740BE52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1" name="Arc 180">
              <a:extLst>
                <a:ext uri="{FF2B5EF4-FFF2-40B4-BE49-F238E27FC236}">
                  <a16:creationId xmlns:a16="http://schemas.microsoft.com/office/drawing/2014/main" id="{91BA57B3-CD56-144D-AE4D-EC8100B996F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82" name="Arc 181">
              <a:extLst>
                <a:ext uri="{FF2B5EF4-FFF2-40B4-BE49-F238E27FC236}">
                  <a16:creationId xmlns:a16="http://schemas.microsoft.com/office/drawing/2014/main" id="{438A400A-9211-094B-B8F4-E027FABCDC7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85" name="TextBox 184">
            <a:extLst>
              <a:ext uri="{FF2B5EF4-FFF2-40B4-BE49-F238E27FC236}">
                <a16:creationId xmlns:a16="http://schemas.microsoft.com/office/drawing/2014/main" id="{111F9E02-4D23-B140-8468-9D3D743B0F70}"/>
              </a:ext>
            </a:extLst>
          </p:cNvPr>
          <p:cNvSpPr txBox="1"/>
          <p:nvPr/>
        </p:nvSpPr>
        <p:spPr>
          <a:xfrm>
            <a:off x="808575" y="4866035"/>
            <a:ext cx="540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2.2.4</a:t>
            </a:r>
          </a:p>
        </p:txBody>
      </p:sp>
      <p:grpSp>
        <p:nvGrpSpPr>
          <p:cNvPr id="187" name="Group 186">
            <a:extLst>
              <a:ext uri="{FF2B5EF4-FFF2-40B4-BE49-F238E27FC236}">
                <a16:creationId xmlns:a16="http://schemas.microsoft.com/office/drawing/2014/main" id="{B0CF7114-FDD5-6147-AEAE-B15F9497BF53}"/>
              </a:ext>
            </a:extLst>
          </p:cNvPr>
          <p:cNvGrpSpPr/>
          <p:nvPr/>
        </p:nvGrpSpPr>
        <p:grpSpPr>
          <a:xfrm>
            <a:off x="1271814" y="4954452"/>
            <a:ext cx="109440" cy="109440"/>
            <a:chOff x="4200892" y="4432105"/>
            <a:chExt cx="109440" cy="109440"/>
          </a:xfrm>
        </p:grpSpPr>
        <p:grpSp>
          <p:nvGrpSpPr>
            <p:cNvPr id="188" name="Group 187">
              <a:extLst>
                <a:ext uri="{FF2B5EF4-FFF2-40B4-BE49-F238E27FC236}">
                  <a16:creationId xmlns:a16="http://schemas.microsoft.com/office/drawing/2014/main" id="{744AB771-A152-8345-A78F-5C186B1364E4}"/>
                </a:ext>
              </a:extLst>
            </p:cNvPr>
            <p:cNvGrpSpPr>
              <a:grpSpLocks noChangeAspect="1"/>
            </p:cNvGrpSpPr>
            <p:nvPr/>
          </p:nvGrpSpPr>
          <p:grpSpPr>
            <a:xfrm rot="10800000">
              <a:off x="4210817" y="4439517"/>
              <a:ext cx="89587" cy="90000"/>
              <a:chOff x="3994150" y="4504881"/>
              <a:chExt cx="108000" cy="108498"/>
            </a:xfrm>
          </p:grpSpPr>
          <p:sp>
            <p:nvSpPr>
              <p:cNvPr id="191" name="Pie 190">
                <a:extLst>
                  <a:ext uri="{FF2B5EF4-FFF2-40B4-BE49-F238E27FC236}">
                    <a16:creationId xmlns:a16="http://schemas.microsoft.com/office/drawing/2014/main" id="{5EE71EE9-D18A-7A45-98B9-96CE0E4FB717}"/>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2" name="Pie 191">
                <a:extLst>
                  <a:ext uri="{FF2B5EF4-FFF2-40B4-BE49-F238E27FC236}">
                    <a16:creationId xmlns:a16="http://schemas.microsoft.com/office/drawing/2014/main" id="{919BF980-9DBB-114E-B22B-3D4A32870C5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9" name="Arc 188">
              <a:extLst>
                <a:ext uri="{FF2B5EF4-FFF2-40B4-BE49-F238E27FC236}">
                  <a16:creationId xmlns:a16="http://schemas.microsoft.com/office/drawing/2014/main" id="{A3795B3C-CAD3-474A-9305-B7A678FC953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0" name="Arc 189">
              <a:extLst>
                <a:ext uri="{FF2B5EF4-FFF2-40B4-BE49-F238E27FC236}">
                  <a16:creationId xmlns:a16="http://schemas.microsoft.com/office/drawing/2014/main" id="{13C0EEFC-78EB-7448-8EE6-B68FA557C2F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cxnSp>
        <p:nvCxnSpPr>
          <p:cNvPr id="62" name="Straight Connector 61">
            <a:extLst>
              <a:ext uri="{FF2B5EF4-FFF2-40B4-BE49-F238E27FC236}">
                <a16:creationId xmlns:a16="http://schemas.microsoft.com/office/drawing/2014/main" id="{11819AE4-518B-934F-A1F3-14599470345C}"/>
              </a:ext>
            </a:extLst>
          </p:cNvPr>
          <p:cNvCxnSpPr>
            <a:cxnSpLocks/>
          </p:cNvCxnSpPr>
          <p:nvPr/>
        </p:nvCxnSpPr>
        <p:spPr>
          <a:xfrm>
            <a:off x="1421601" y="1886802"/>
            <a:ext cx="396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E73919F-9B8B-E34E-A60A-697D93396308}"/>
              </a:ext>
            </a:extLst>
          </p:cNvPr>
          <p:cNvCxnSpPr>
            <a:cxnSpLocks/>
          </p:cNvCxnSpPr>
          <p:nvPr/>
        </p:nvCxnSpPr>
        <p:spPr>
          <a:xfrm>
            <a:off x="1421601" y="1512731"/>
            <a:ext cx="6336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66" name="TextBox 113">
            <a:extLst>
              <a:ext uri="{FF2B5EF4-FFF2-40B4-BE49-F238E27FC236}">
                <a16:creationId xmlns:a16="http://schemas.microsoft.com/office/drawing/2014/main" id="{344238AB-19CD-954D-9433-8D824B1EC851}"/>
              </a:ext>
            </a:extLst>
          </p:cNvPr>
          <p:cNvSpPr txBox="1"/>
          <p:nvPr/>
        </p:nvSpPr>
        <p:spPr>
          <a:xfrm>
            <a:off x="1324986" y="3979782"/>
            <a:ext cx="10111468" cy="523220"/>
          </a:xfrm>
          <a:prstGeom prst="rect">
            <a:avLst/>
          </a:prstGeom>
          <a:noFill/>
        </p:spPr>
        <p:txBody>
          <a:bodyPr wrap="square" rtlCol="0">
            <a:spAutoFit/>
          </a:bodyPr>
          <a:lstStyle/>
          <a:p>
            <a:pPr algn="just"/>
            <a:r>
              <a:rPr lang="es-CO" sz="1400" dirty="0">
                <a:latin typeface="Gotham Medium" panose="02000604030000020004" pitchFamily="2" charset="0"/>
              </a:rPr>
              <a:t>Integrar y hacer compatibles todos los aplicativos de transición con SIUGJ, para que la migración de los expedientes judiciales a dicha plataforma sea real y no suponga afectaciones en la prestación del servicio de justicia.</a:t>
            </a:r>
            <a:endParaRPr lang="es-ES_tradnl" sz="1400" dirty="0">
              <a:latin typeface="Gotham Medium" panose="02000604030000020004" pitchFamily="2" charset="0"/>
            </a:endParaRPr>
          </a:p>
        </p:txBody>
      </p:sp>
      <p:sp>
        <p:nvSpPr>
          <p:cNvPr id="67" name="TextBox 113">
            <a:extLst>
              <a:ext uri="{FF2B5EF4-FFF2-40B4-BE49-F238E27FC236}">
                <a16:creationId xmlns:a16="http://schemas.microsoft.com/office/drawing/2014/main" id="{344238AB-19CD-954D-9433-8D824B1EC851}"/>
              </a:ext>
            </a:extLst>
          </p:cNvPr>
          <p:cNvSpPr txBox="1"/>
          <p:nvPr/>
        </p:nvSpPr>
        <p:spPr>
          <a:xfrm>
            <a:off x="1331881" y="4415272"/>
            <a:ext cx="10104573" cy="523220"/>
          </a:xfrm>
          <a:prstGeom prst="rect">
            <a:avLst/>
          </a:prstGeom>
          <a:noFill/>
        </p:spPr>
        <p:txBody>
          <a:bodyPr wrap="square" rtlCol="0">
            <a:spAutoFit/>
          </a:bodyPr>
          <a:lstStyle/>
          <a:p>
            <a:pPr algn="just"/>
            <a:r>
              <a:rPr lang="es-CO" sz="1400" dirty="0">
                <a:latin typeface="Gotham Medium" panose="02000604030000020004" pitchFamily="2" charset="0"/>
              </a:rPr>
              <a:t>Fortalecer las capacidades institucionales, adecuar el modelo operativo y de servicio, bajo un enfoque de Arquitectura Empresarial y de fortalecimiento del acceso a la justicia</a:t>
            </a:r>
            <a:endParaRPr lang="es-ES_tradnl" sz="1400" dirty="0">
              <a:latin typeface="Gotham Medium" panose="02000604030000020004" pitchFamily="2" charset="0"/>
            </a:endParaRPr>
          </a:p>
        </p:txBody>
      </p:sp>
      <p:sp>
        <p:nvSpPr>
          <p:cNvPr id="68" name="TextBox 113">
            <a:extLst>
              <a:ext uri="{FF2B5EF4-FFF2-40B4-BE49-F238E27FC236}">
                <a16:creationId xmlns:a16="http://schemas.microsoft.com/office/drawing/2014/main" id="{344238AB-19CD-954D-9433-8D824B1EC851}"/>
              </a:ext>
            </a:extLst>
          </p:cNvPr>
          <p:cNvSpPr txBox="1"/>
          <p:nvPr/>
        </p:nvSpPr>
        <p:spPr>
          <a:xfrm>
            <a:off x="1346200" y="5680375"/>
            <a:ext cx="10090254" cy="738664"/>
          </a:xfrm>
          <a:prstGeom prst="rect">
            <a:avLst/>
          </a:prstGeom>
          <a:noFill/>
        </p:spPr>
        <p:txBody>
          <a:bodyPr wrap="square" rtlCol="0">
            <a:spAutoFit/>
          </a:bodyPr>
          <a:lstStyle/>
          <a:p>
            <a:pPr algn="just"/>
            <a:r>
              <a:rPr lang="es-CO" sz="1400" dirty="0">
                <a:latin typeface="Gotham Medium" panose="02000604030000020004" pitchFamily="2" charset="0"/>
              </a:rPr>
              <a:t>Consolidar la infraestructura y los recursos necesarios para la implementación exitosa de la transformación digital, incluyendo la disposición de internet de calidad en el 100% de las sedes en la Rama Judicial y modernizar los servicios tecnológicos de soporte.</a:t>
            </a:r>
            <a:endParaRPr lang="es-ES_tradnl" sz="1400" dirty="0">
              <a:latin typeface="Gotham Medium" panose="02000604030000020004" pitchFamily="2" charset="0"/>
            </a:endParaRPr>
          </a:p>
        </p:txBody>
      </p:sp>
      <p:sp>
        <p:nvSpPr>
          <p:cNvPr id="69" name="TextBox 184">
            <a:extLst>
              <a:ext uri="{FF2B5EF4-FFF2-40B4-BE49-F238E27FC236}">
                <a16:creationId xmlns:a16="http://schemas.microsoft.com/office/drawing/2014/main" id="{111F9E02-4D23-B140-8468-9D3D743B0F70}"/>
              </a:ext>
            </a:extLst>
          </p:cNvPr>
          <p:cNvSpPr txBox="1"/>
          <p:nvPr/>
        </p:nvSpPr>
        <p:spPr>
          <a:xfrm>
            <a:off x="821275" y="5727821"/>
            <a:ext cx="540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2.2.5</a:t>
            </a:r>
          </a:p>
        </p:txBody>
      </p:sp>
      <p:grpSp>
        <p:nvGrpSpPr>
          <p:cNvPr id="70" name="Group 186">
            <a:extLst>
              <a:ext uri="{FF2B5EF4-FFF2-40B4-BE49-F238E27FC236}">
                <a16:creationId xmlns:a16="http://schemas.microsoft.com/office/drawing/2014/main" id="{B0CF7114-FDD5-6147-AEAE-B15F9497BF53}"/>
              </a:ext>
            </a:extLst>
          </p:cNvPr>
          <p:cNvGrpSpPr/>
          <p:nvPr/>
        </p:nvGrpSpPr>
        <p:grpSpPr>
          <a:xfrm>
            <a:off x="1284332" y="5845245"/>
            <a:ext cx="109440" cy="109440"/>
            <a:chOff x="4200892" y="4432105"/>
            <a:chExt cx="109440" cy="109440"/>
          </a:xfrm>
        </p:grpSpPr>
        <p:grpSp>
          <p:nvGrpSpPr>
            <p:cNvPr id="71" name="Group 187">
              <a:extLst>
                <a:ext uri="{FF2B5EF4-FFF2-40B4-BE49-F238E27FC236}">
                  <a16:creationId xmlns:a16="http://schemas.microsoft.com/office/drawing/2014/main" id="{744AB771-A152-8345-A78F-5C186B1364E4}"/>
                </a:ext>
              </a:extLst>
            </p:cNvPr>
            <p:cNvGrpSpPr>
              <a:grpSpLocks noChangeAspect="1"/>
            </p:cNvGrpSpPr>
            <p:nvPr/>
          </p:nvGrpSpPr>
          <p:grpSpPr>
            <a:xfrm rot="10800000">
              <a:off x="4210817" y="4439517"/>
              <a:ext cx="89587" cy="90000"/>
              <a:chOff x="3994150" y="4504881"/>
              <a:chExt cx="108000" cy="108498"/>
            </a:xfrm>
          </p:grpSpPr>
          <p:sp>
            <p:nvSpPr>
              <p:cNvPr id="74" name="Pie 190">
                <a:extLst>
                  <a:ext uri="{FF2B5EF4-FFF2-40B4-BE49-F238E27FC236}">
                    <a16:creationId xmlns:a16="http://schemas.microsoft.com/office/drawing/2014/main" id="{5EE71EE9-D18A-7A45-98B9-96CE0E4FB717}"/>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5" name="Pie 191">
                <a:extLst>
                  <a:ext uri="{FF2B5EF4-FFF2-40B4-BE49-F238E27FC236}">
                    <a16:creationId xmlns:a16="http://schemas.microsoft.com/office/drawing/2014/main" id="{919BF980-9DBB-114E-B22B-3D4A32870C5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2" name="Arc 188">
              <a:extLst>
                <a:ext uri="{FF2B5EF4-FFF2-40B4-BE49-F238E27FC236}">
                  <a16:creationId xmlns:a16="http://schemas.microsoft.com/office/drawing/2014/main" id="{A3795B3C-CAD3-474A-9305-B7A678FC953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3" name="Arc 189">
              <a:extLst>
                <a:ext uri="{FF2B5EF4-FFF2-40B4-BE49-F238E27FC236}">
                  <a16:creationId xmlns:a16="http://schemas.microsoft.com/office/drawing/2014/main" id="{13C0EEFC-78EB-7448-8EE6-B68FA557C2F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pic>
        <p:nvPicPr>
          <p:cNvPr id="61" name="Picture 2">
            <a:extLst>
              <a:ext uri="{FF2B5EF4-FFF2-40B4-BE49-F238E27FC236}">
                <a16:creationId xmlns:a16="http://schemas.microsoft.com/office/drawing/2014/main" id="{4A222371-D348-D649-89AA-CBE73266D8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50245" y="3115009"/>
            <a:ext cx="809174" cy="809174"/>
          </a:xfrm>
          <a:prstGeom prst="rect">
            <a:avLst/>
          </a:prstGeom>
        </p:spPr>
      </p:pic>
      <p:sp>
        <p:nvSpPr>
          <p:cNvPr id="76" name="TextBox 112">
            <a:extLst>
              <a:ext uri="{FF2B5EF4-FFF2-40B4-BE49-F238E27FC236}">
                <a16:creationId xmlns:a16="http://schemas.microsoft.com/office/drawing/2014/main" id="{40543DAC-112F-D84C-9235-77B7C9D449DC}"/>
              </a:ext>
            </a:extLst>
          </p:cNvPr>
          <p:cNvSpPr txBox="1"/>
          <p:nvPr/>
        </p:nvSpPr>
        <p:spPr>
          <a:xfrm>
            <a:off x="1334328" y="4847162"/>
            <a:ext cx="10102126" cy="954107"/>
          </a:xfrm>
          <a:prstGeom prst="rect">
            <a:avLst/>
          </a:prstGeom>
          <a:noFill/>
        </p:spPr>
        <p:txBody>
          <a:bodyPr wrap="square" rtlCol="0">
            <a:spAutoFit/>
          </a:bodyPr>
          <a:lstStyle/>
          <a:p>
            <a:pPr algn="just"/>
            <a:r>
              <a:rPr lang="es-CO" sz="1400" dirty="0">
                <a:latin typeface="Gotham Medium" panose="02000604030000020004" pitchFamily="2" charset="0"/>
              </a:rPr>
              <a:t>Consolidar la cultura y apropiación de la transformación digital en los servidores y usuarios de los servicios de la Rama Judicial y reducir brechas de acceso y conocimiento, incluyendo la oferta efectiva de información sobre el uso de las nuevas herramientas virtuales implementadas en las diferentes jurisdicciones, con especial énfasis en las zonas del país donde es evidente la brecha digital.</a:t>
            </a:r>
            <a:endParaRPr lang="es-ES_tradnl" sz="1400" dirty="0">
              <a:latin typeface="Gotham Medium" panose="02000604030000020004" pitchFamily="2" charset="0"/>
            </a:endParaRPr>
          </a:p>
        </p:txBody>
      </p:sp>
      <p:sp>
        <p:nvSpPr>
          <p:cNvPr id="77" name="TextBox 184">
            <a:extLst>
              <a:ext uri="{FF2B5EF4-FFF2-40B4-BE49-F238E27FC236}">
                <a16:creationId xmlns:a16="http://schemas.microsoft.com/office/drawing/2014/main" id="{111F9E02-4D23-B140-8468-9D3D743B0F70}"/>
              </a:ext>
            </a:extLst>
          </p:cNvPr>
          <p:cNvSpPr txBox="1"/>
          <p:nvPr/>
        </p:nvSpPr>
        <p:spPr>
          <a:xfrm>
            <a:off x="846675" y="6261221"/>
            <a:ext cx="540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2.2.6</a:t>
            </a:r>
          </a:p>
        </p:txBody>
      </p:sp>
      <p:grpSp>
        <p:nvGrpSpPr>
          <p:cNvPr id="78" name="Group 186">
            <a:extLst>
              <a:ext uri="{FF2B5EF4-FFF2-40B4-BE49-F238E27FC236}">
                <a16:creationId xmlns:a16="http://schemas.microsoft.com/office/drawing/2014/main" id="{B0CF7114-FDD5-6147-AEAE-B15F9497BF53}"/>
              </a:ext>
            </a:extLst>
          </p:cNvPr>
          <p:cNvGrpSpPr/>
          <p:nvPr/>
        </p:nvGrpSpPr>
        <p:grpSpPr>
          <a:xfrm>
            <a:off x="1309732" y="6365945"/>
            <a:ext cx="109440" cy="109440"/>
            <a:chOff x="4200892" y="4432105"/>
            <a:chExt cx="109440" cy="109440"/>
          </a:xfrm>
        </p:grpSpPr>
        <p:grpSp>
          <p:nvGrpSpPr>
            <p:cNvPr id="79" name="Group 187">
              <a:extLst>
                <a:ext uri="{FF2B5EF4-FFF2-40B4-BE49-F238E27FC236}">
                  <a16:creationId xmlns:a16="http://schemas.microsoft.com/office/drawing/2014/main" id="{744AB771-A152-8345-A78F-5C186B1364E4}"/>
                </a:ext>
              </a:extLst>
            </p:cNvPr>
            <p:cNvGrpSpPr>
              <a:grpSpLocks noChangeAspect="1"/>
            </p:cNvGrpSpPr>
            <p:nvPr/>
          </p:nvGrpSpPr>
          <p:grpSpPr>
            <a:xfrm rot="10800000">
              <a:off x="4210817" y="4439517"/>
              <a:ext cx="89587" cy="90000"/>
              <a:chOff x="3994150" y="4504881"/>
              <a:chExt cx="108000" cy="108498"/>
            </a:xfrm>
          </p:grpSpPr>
          <p:sp>
            <p:nvSpPr>
              <p:cNvPr id="82" name="Pie 190">
                <a:extLst>
                  <a:ext uri="{FF2B5EF4-FFF2-40B4-BE49-F238E27FC236}">
                    <a16:creationId xmlns:a16="http://schemas.microsoft.com/office/drawing/2014/main" id="{5EE71EE9-D18A-7A45-98B9-96CE0E4FB717}"/>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83" name="Pie 191">
                <a:extLst>
                  <a:ext uri="{FF2B5EF4-FFF2-40B4-BE49-F238E27FC236}">
                    <a16:creationId xmlns:a16="http://schemas.microsoft.com/office/drawing/2014/main" id="{919BF980-9DBB-114E-B22B-3D4A32870C5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0" name="Arc 188">
              <a:extLst>
                <a:ext uri="{FF2B5EF4-FFF2-40B4-BE49-F238E27FC236}">
                  <a16:creationId xmlns:a16="http://schemas.microsoft.com/office/drawing/2014/main" id="{A3795B3C-CAD3-474A-9305-B7A678FC953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81" name="Arc 189">
              <a:extLst>
                <a:ext uri="{FF2B5EF4-FFF2-40B4-BE49-F238E27FC236}">
                  <a16:creationId xmlns:a16="http://schemas.microsoft.com/office/drawing/2014/main" id="{13C0EEFC-78EB-7448-8EE6-B68FA557C2F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84" name="TextBox 113">
            <a:extLst>
              <a:ext uri="{FF2B5EF4-FFF2-40B4-BE49-F238E27FC236}">
                <a16:creationId xmlns:a16="http://schemas.microsoft.com/office/drawing/2014/main" id="{344238AB-19CD-954D-9433-8D824B1EC851}"/>
              </a:ext>
            </a:extLst>
          </p:cNvPr>
          <p:cNvSpPr txBox="1"/>
          <p:nvPr/>
        </p:nvSpPr>
        <p:spPr>
          <a:xfrm>
            <a:off x="1372093" y="6287103"/>
            <a:ext cx="10090254" cy="523220"/>
          </a:xfrm>
          <a:prstGeom prst="rect">
            <a:avLst/>
          </a:prstGeom>
          <a:noFill/>
        </p:spPr>
        <p:txBody>
          <a:bodyPr wrap="square" rtlCol="0">
            <a:spAutoFit/>
          </a:bodyPr>
          <a:lstStyle/>
          <a:p>
            <a:pPr algn="just"/>
            <a:r>
              <a:rPr lang="es-CO" sz="1400" dirty="0">
                <a:latin typeface="Gotham Medium" panose="02000604030000020004" pitchFamily="2" charset="0"/>
              </a:rPr>
              <a:t>Integrar y optimizar los servicios administrativos de la Rama Judicial bajo un enfoque de transformación digital e innovación incluyendo los componentes financiero, administrativo, talento humano, entre otros.</a:t>
            </a:r>
            <a:endParaRPr lang="es-ES_tradnl" sz="1400" dirty="0">
              <a:latin typeface="Gotham Medium" panose="02000604030000020004" pitchFamily="2" charset="0"/>
            </a:endParaRPr>
          </a:p>
        </p:txBody>
      </p:sp>
    </p:spTree>
    <p:extLst>
      <p:ext uri="{BB962C8B-B14F-4D97-AF65-F5344CB8AC3E}">
        <p14:creationId xmlns:p14="http://schemas.microsoft.com/office/powerpoint/2010/main" val="1305807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a:extLst>
              <a:ext uri="{FF2B5EF4-FFF2-40B4-BE49-F238E27FC236}">
                <a16:creationId xmlns:a16="http://schemas.microsoft.com/office/drawing/2014/main" id="{1FAA9AAF-F280-3049-943C-1AB17425B234}"/>
              </a:ext>
            </a:extLst>
          </p:cNvPr>
          <p:cNvSpPr txBox="1"/>
          <p:nvPr/>
        </p:nvSpPr>
        <p:spPr>
          <a:xfrm>
            <a:off x="1332906" y="1111904"/>
            <a:ext cx="10417815" cy="815608"/>
          </a:xfrm>
          <a:prstGeom prst="rect">
            <a:avLst/>
          </a:prstGeom>
          <a:noFill/>
        </p:spPr>
        <p:txBody>
          <a:bodyPr wrap="square" rtlCol="0">
            <a:spAutoFit/>
          </a:bodyPr>
          <a:lstStyle/>
          <a:p>
            <a:r>
              <a:rPr lang="es-ES_tradnl" sz="2400" b="1" dirty="0">
                <a:solidFill>
                  <a:srgbClr val="00AEEF"/>
                </a:solidFill>
                <a:latin typeface="Filson Pro Book" panose="02000000000000000000" pitchFamily="2" charset="77"/>
              </a:rPr>
              <a:t>OBJETIVOS ESTRATÉGICOS PSD 2023 – 2026  </a:t>
            </a:r>
          </a:p>
          <a:p>
            <a:r>
              <a:rPr lang="es-ES_tradnl" sz="2300" dirty="0">
                <a:solidFill>
                  <a:srgbClr val="00AEEF"/>
                </a:solidFill>
                <a:latin typeface="Filson Pro Book" panose="02000000000000000000" pitchFamily="2" charset="77"/>
              </a:rPr>
              <a:t>CONFIANZA PÚBLICA, TRANSPARENCIA Y RENDICIÓN DE CUENTAS</a:t>
            </a:r>
          </a:p>
        </p:txBody>
      </p:sp>
      <p:sp>
        <p:nvSpPr>
          <p:cNvPr id="105" name="Rectangle 104">
            <a:extLst>
              <a:ext uri="{FF2B5EF4-FFF2-40B4-BE49-F238E27FC236}">
                <a16:creationId xmlns:a16="http://schemas.microsoft.com/office/drawing/2014/main" id="{A4C80D60-3083-0049-BD5C-0207579AA697}"/>
              </a:ext>
            </a:extLst>
          </p:cNvPr>
          <p:cNvSpPr/>
          <p:nvPr/>
        </p:nvSpPr>
        <p:spPr>
          <a:xfrm>
            <a:off x="241534" y="3109445"/>
            <a:ext cx="3030962" cy="229012"/>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dirty="0"/>
          </a:p>
        </p:txBody>
      </p:sp>
      <p:sp>
        <p:nvSpPr>
          <p:cNvPr id="106" name="TextBox 105">
            <a:extLst>
              <a:ext uri="{FF2B5EF4-FFF2-40B4-BE49-F238E27FC236}">
                <a16:creationId xmlns:a16="http://schemas.microsoft.com/office/drawing/2014/main" id="{D5F96554-964F-4E44-B5DC-0F4B6B70ADE8}"/>
              </a:ext>
            </a:extLst>
          </p:cNvPr>
          <p:cNvSpPr txBox="1"/>
          <p:nvPr/>
        </p:nvSpPr>
        <p:spPr>
          <a:xfrm>
            <a:off x="166787" y="3043353"/>
            <a:ext cx="3143809" cy="338554"/>
          </a:xfrm>
          <a:prstGeom prst="rect">
            <a:avLst/>
          </a:prstGeom>
          <a:noFill/>
        </p:spPr>
        <p:txBody>
          <a:bodyPr wrap="none" rtlCol="0">
            <a:spAutoFit/>
          </a:bodyPr>
          <a:lstStyle/>
          <a:p>
            <a:r>
              <a:rPr lang="es-ES_tradnl" sz="1600" b="1" dirty="0">
                <a:solidFill>
                  <a:schemeClr val="bg1"/>
                </a:solidFill>
                <a:latin typeface="Gotham Medium" panose="02000604030000020004" pitchFamily="2" charset="0"/>
              </a:rPr>
              <a:t>3.2. / OBJETIVO ESPECÍFICOS</a:t>
            </a:r>
          </a:p>
        </p:txBody>
      </p:sp>
      <p:sp>
        <p:nvSpPr>
          <p:cNvPr id="41" name="Rectangle 40">
            <a:extLst>
              <a:ext uri="{FF2B5EF4-FFF2-40B4-BE49-F238E27FC236}">
                <a16:creationId xmlns:a16="http://schemas.microsoft.com/office/drawing/2014/main" id="{ACF5DDDE-C711-1046-8B2B-D2F43535AC88}"/>
              </a:ext>
            </a:extLst>
          </p:cNvPr>
          <p:cNvSpPr/>
          <p:nvPr/>
        </p:nvSpPr>
        <p:spPr>
          <a:xfrm>
            <a:off x="1095375" y="1163241"/>
            <a:ext cx="100800" cy="154384"/>
          </a:xfrm>
          <a:prstGeom prst="rect">
            <a:avLst/>
          </a:prstGeom>
          <a:solidFill>
            <a:srgbClr val="EE7D2E"/>
          </a:solidFill>
          <a:ln>
            <a:solidFill>
              <a:srgbClr val="EE7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3" name="Rectangle 42">
            <a:extLst>
              <a:ext uri="{FF2B5EF4-FFF2-40B4-BE49-F238E27FC236}">
                <a16:creationId xmlns:a16="http://schemas.microsoft.com/office/drawing/2014/main" id="{E0EACB3E-7301-D24F-9215-7AC3B3B3B7FE}"/>
              </a:ext>
            </a:extLst>
          </p:cNvPr>
          <p:cNvSpPr/>
          <p:nvPr/>
        </p:nvSpPr>
        <p:spPr>
          <a:xfrm>
            <a:off x="1095375" y="1317624"/>
            <a:ext cx="100800" cy="574373"/>
          </a:xfrm>
          <a:prstGeom prst="rect">
            <a:avLst/>
          </a:prstGeom>
          <a:solidFill>
            <a:srgbClr val="F6C042"/>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cxnSp>
        <p:nvCxnSpPr>
          <p:cNvPr id="45" name="Straight Connector 44">
            <a:extLst>
              <a:ext uri="{FF2B5EF4-FFF2-40B4-BE49-F238E27FC236}">
                <a16:creationId xmlns:a16="http://schemas.microsoft.com/office/drawing/2014/main" id="{AA56E077-6BF5-B04E-8644-8ED2CA3ED43B}"/>
              </a:ext>
            </a:extLst>
          </p:cNvPr>
          <p:cNvCxnSpPr/>
          <p:nvPr/>
        </p:nvCxnSpPr>
        <p:spPr>
          <a:xfrm>
            <a:off x="1324841" y="1886802"/>
            <a:ext cx="9108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3BC7E7B-F73B-F640-8A7E-1865D5496B33}"/>
              </a:ext>
            </a:extLst>
          </p:cNvPr>
          <p:cNvSpPr/>
          <p:nvPr/>
        </p:nvSpPr>
        <p:spPr>
          <a:xfrm>
            <a:off x="0" y="1173110"/>
            <a:ext cx="238360" cy="720000"/>
          </a:xfrm>
          <a:prstGeom prst="rect">
            <a:avLst/>
          </a:prstGeom>
          <a:solidFill>
            <a:srgbClr val="00AEEF"/>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0" name="Rectangle 39">
            <a:extLst>
              <a:ext uri="{FF2B5EF4-FFF2-40B4-BE49-F238E27FC236}">
                <a16:creationId xmlns:a16="http://schemas.microsoft.com/office/drawing/2014/main" id="{39C12620-C17D-4642-9CC3-D416C2233A62}"/>
              </a:ext>
            </a:extLst>
          </p:cNvPr>
          <p:cNvSpPr/>
          <p:nvPr/>
        </p:nvSpPr>
        <p:spPr>
          <a:xfrm>
            <a:off x="241710" y="1171998"/>
            <a:ext cx="753372" cy="720000"/>
          </a:xfrm>
          <a:prstGeom prst="rect">
            <a:avLst/>
          </a:prstGeom>
          <a:solidFill>
            <a:srgbClr val="002A41"/>
          </a:solidFill>
          <a:ln>
            <a:solidFill>
              <a:srgbClr val="002A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6" name="TextBox 45">
            <a:extLst>
              <a:ext uri="{FF2B5EF4-FFF2-40B4-BE49-F238E27FC236}">
                <a16:creationId xmlns:a16="http://schemas.microsoft.com/office/drawing/2014/main" id="{B0AF407C-07F4-8F49-BAE4-5A7FAE929793}"/>
              </a:ext>
            </a:extLst>
          </p:cNvPr>
          <p:cNvSpPr txBox="1"/>
          <p:nvPr/>
        </p:nvSpPr>
        <p:spPr>
          <a:xfrm>
            <a:off x="186372" y="1151130"/>
            <a:ext cx="946093" cy="769441"/>
          </a:xfrm>
          <a:prstGeom prst="rect">
            <a:avLst/>
          </a:prstGeom>
          <a:noFill/>
        </p:spPr>
        <p:txBody>
          <a:bodyPr wrap="none" rtlCol="0">
            <a:spAutoFit/>
          </a:bodyPr>
          <a:lstStyle/>
          <a:p>
            <a:r>
              <a:rPr lang="es-ES_tradnl" sz="4400" b="1" dirty="0">
                <a:solidFill>
                  <a:schemeClr val="bg1"/>
                </a:solidFill>
                <a:latin typeface="Filson Pro Book" panose="02000000000000000000" pitchFamily="2" charset="77"/>
              </a:rPr>
              <a:t>03</a:t>
            </a:r>
          </a:p>
        </p:txBody>
      </p:sp>
      <p:sp>
        <p:nvSpPr>
          <p:cNvPr id="42" name="Rectangle 41">
            <a:extLst>
              <a:ext uri="{FF2B5EF4-FFF2-40B4-BE49-F238E27FC236}">
                <a16:creationId xmlns:a16="http://schemas.microsoft.com/office/drawing/2014/main" id="{56EBD097-8271-9043-815D-316183F4065A}"/>
              </a:ext>
            </a:extLst>
          </p:cNvPr>
          <p:cNvSpPr/>
          <p:nvPr/>
        </p:nvSpPr>
        <p:spPr>
          <a:xfrm>
            <a:off x="3175" y="2109463"/>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dirty="0"/>
          </a:p>
        </p:txBody>
      </p:sp>
      <p:sp>
        <p:nvSpPr>
          <p:cNvPr id="44" name="Rectangle 43">
            <a:extLst>
              <a:ext uri="{FF2B5EF4-FFF2-40B4-BE49-F238E27FC236}">
                <a16:creationId xmlns:a16="http://schemas.microsoft.com/office/drawing/2014/main" id="{87F47B8D-0F33-8F42-AE1E-97481F9B1080}"/>
              </a:ext>
            </a:extLst>
          </p:cNvPr>
          <p:cNvSpPr/>
          <p:nvPr/>
        </p:nvSpPr>
        <p:spPr>
          <a:xfrm>
            <a:off x="244710" y="2110578"/>
            <a:ext cx="3189690" cy="250069"/>
          </a:xfrm>
          <a:prstGeom prst="rect">
            <a:avLst/>
          </a:prstGeom>
          <a:solidFill>
            <a:srgbClr val="0092C8"/>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dirty="0"/>
          </a:p>
        </p:txBody>
      </p:sp>
      <p:sp>
        <p:nvSpPr>
          <p:cNvPr id="49" name="TextBox 48">
            <a:extLst>
              <a:ext uri="{FF2B5EF4-FFF2-40B4-BE49-F238E27FC236}">
                <a16:creationId xmlns:a16="http://schemas.microsoft.com/office/drawing/2014/main" id="{F1FD812C-D46D-EA47-A51D-A66416301B22}"/>
              </a:ext>
            </a:extLst>
          </p:cNvPr>
          <p:cNvSpPr txBox="1"/>
          <p:nvPr/>
        </p:nvSpPr>
        <p:spPr>
          <a:xfrm>
            <a:off x="128687" y="2020303"/>
            <a:ext cx="3305713" cy="369332"/>
          </a:xfrm>
          <a:prstGeom prst="rect">
            <a:avLst/>
          </a:prstGeom>
          <a:noFill/>
        </p:spPr>
        <p:txBody>
          <a:bodyPr wrap="none" rtlCol="0">
            <a:spAutoFit/>
          </a:bodyPr>
          <a:lstStyle/>
          <a:p>
            <a:r>
              <a:rPr lang="es-ES_tradnl" b="1" dirty="0">
                <a:solidFill>
                  <a:schemeClr val="bg1"/>
                </a:solidFill>
                <a:latin typeface="Gotham Medium" panose="02000604030000020004" pitchFamily="2" charset="0"/>
              </a:rPr>
              <a:t>3.1. / </a:t>
            </a:r>
            <a:r>
              <a:rPr lang="es-ES_tradnl" sz="1600" b="1" dirty="0">
                <a:solidFill>
                  <a:schemeClr val="bg1"/>
                </a:solidFill>
                <a:latin typeface="Gotham Medium" panose="02000604030000020004" pitchFamily="2" charset="0"/>
              </a:rPr>
              <a:t>RESUMEN DEL OBJETIVO</a:t>
            </a:r>
            <a:endParaRPr lang="es-ES_tradnl" b="1" dirty="0">
              <a:solidFill>
                <a:schemeClr val="bg1"/>
              </a:solidFill>
              <a:latin typeface="Gotham Medium" panose="02000604030000020004" pitchFamily="2" charset="0"/>
            </a:endParaRPr>
          </a:p>
        </p:txBody>
      </p:sp>
      <p:pic>
        <p:nvPicPr>
          <p:cNvPr id="179" name="Picture 178">
            <a:extLst>
              <a:ext uri="{FF2B5EF4-FFF2-40B4-BE49-F238E27FC236}">
                <a16:creationId xmlns:a16="http://schemas.microsoft.com/office/drawing/2014/main" id="{0BD1E314-E897-3742-83C6-5E42804C2B6F}"/>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3434400" y="133200"/>
            <a:ext cx="5324400" cy="1029600"/>
          </a:xfrm>
          <a:prstGeom prst="rect">
            <a:avLst/>
          </a:prstGeom>
        </p:spPr>
      </p:pic>
      <p:sp>
        <p:nvSpPr>
          <p:cNvPr id="103" name="TextBox 102">
            <a:extLst>
              <a:ext uri="{FF2B5EF4-FFF2-40B4-BE49-F238E27FC236}">
                <a16:creationId xmlns:a16="http://schemas.microsoft.com/office/drawing/2014/main" id="{B32B92EB-9487-F84C-80D9-F1387AFD8ADA}"/>
              </a:ext>
            </a:extLst>
          </p:cNvPr>
          <p:cNvSpPr txBox="1"/>
          <p:nvPr/>
        </p:nvSpPr>
        <p:spPr>
          <a:xfrm>
            <a:off x="547702" y="2371348"/>
            <a:ext cx="10888752" cy="784830"/>
          </a:xfrm>
          <a:prstGeom prst="rect">
            <a:avLst/>
          </a:prstGeom>
          <a:noFill/>
        </p:spPr>
        <p:txBody>
          <a:bodyPr wrap="square" rtlCol="0">
            <a:spAutoFit/>
          </a:bodyPr>
          <a:lstStyle/>
          <a:p>
            <a:pPr algn="just"/>
            <a:r>
              <a:rPr lang="es-CO" sz="1500" b="1" i="1" dirty="0">
                <a:latin typeface="Gotham Medium" panose="02000604030000020004" pitchFamily="2" charset="0"/>
              </a:rPr>
              <a:t>Aumentar la confianza pública en la justicia a través de la transparencia, la rendición de cuentas y la participación, incluyendo la información de justicia y la producción, gestión y acceso a las fuentes de derecho, el fortalecimiento del sistema de gestión de calidad y medio ambiente (SIGCMA) y el mejoramiento de la calidad y publicidad de la información.</a:t>
            </a:r>
            <a:endParaRPr lang="es-ES_tradnl" sz="1500" b="1" i="1" dirty="0">
              <a:latin typeface="Gotham Medium" panose="02000604030000020004" pitchFamily="2" charset="0"/>
            </a:endParaRPr>
          </a:p>
        </p:txBody>
      </p:sp>
      <p:sp>
        <p:nvSpPr>
          <p:cNvPr id="104" name="Rectangle 103">
            <a:extLst>
              <a:ext uri="{FF2B5EF4-FFF2-40B4-BE49-F238E27FC236}">
                <a16:creationId xmlns:a16="http://schemas.microsoft.com/office/drawing/2014/main" id="{D7B0FCF1-F3CF-784F-8703-39E315148D78}"/>
              </a:ext>
            </a:extLst>
          </p:cNvPr>
          <p:cNvSpPr/>
          <p:nvPr/>
        </p:nvSpPr>
        <p:spPr>
          <a:xfrm>
            <a:off x="0" y="3095629"/>
            <a:ext cx="238360" cy="240785"/>
          </a:xfrm>
          <a:prstGeom prst="rect">
            <a:avLst/>
          </a:prstGeom>
          <a:solidFill>
            <a:srgbClr val="6DCFF6"/>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dirty="0"/>
          </a:p>
        </p:txBody>
      </p:sp>
      <p:sp>
        <p:nvSpPr>
          <p:cNvPr id="112" name="TextBox 111">
            <a:extLst>
              <a:ext uri="{FF2B5EF4-FFF2-40B4-BE49-F238E27FC236}">
                <a16:creationId xmlns:a16="http://schemas.microsoft.com/office/drawing/2014/main" id="{DE49023D-2398-BA4D-BC90-710F2BA70F00}"/>
              </a:ext>
            </a:extLst>
          </p:cNvPr>
          <p:cNvSpPr txBox="1"/>
          <p:nvPr/>
        </p:nvSpPr>
        <p:spPr>
          <a:xfrm>
            <a:off x="791166" y="3746093"/>
            <a:ext cx="540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3.2.2</a:t>
            </a:r>
          </a:p>
        </p:txBody>
      </p:sp>
      <p:sp>
        <p:nvSpPr>
          <p:cNvPr id="113" name="TextBox 112">
            <a:extLst>
              <a:ext uri="{FF2B5EF4-FFF2-40B4-BE49-F238E27FC236}">
                <a16:creationId xmlns:a16="http://schemas.microsoft.com/office/drawing/2014/main" id="{40543DAC-112F-D84C-9235-77B7C9D449DC}"/>
              </a:ext>
            </a:extLst>
          </p:cNvPr>
          <p:cNvSpPr txBox="1"/>
          <p:nvPr/>
        </p:nvSpPr>
        <p:spPr>
          <a:xfrm>
            <a:off x="1321054" y="3308916"/>
            <a:ext cx="10286746" cy="523220"/>
          </a:xfrm>
          <a:prstGeom prst="rect">
            <a:avLst/>
          </a:prstGeom>
          <a:noFill/>
        </p:spPr>
        <p:txBody>
          <a:bodyPr wrap="square" rtlCol="0">
            <a:spAutoFit/>
          </a:bodyPr>
          <a:lstStyle/>
          <a:p>
            <a:pPr algn="just"/>
            <a:r>
              <a:rPr lang="es-CO" sz="1400" dirty="0">
                <a:latin typeface="Gotham Medium" panose="02000604030000020004" pitchFamily="2" charset="0"/>
              </a:rPr>
              <a:t>Incrementar la cantidad, la calidad y pertinencia de los datos sobre el funcionamiento del servicio de justicia bajo un modelo de gobierno de datos y un liderazgo unificado. </a:t>
            </a:r>
            <a:endParaRPr lang="es-ES_tradnl" sz="1400" dirty="0">
              <a:latin typeface="Gotham Medium" panose="02000604030000020004" pitchFamily="2" charset="0"/>
            </a:endParaRPr>
          </a:p>
        </p:txBody>
      </p:sp>
      <p:cxnSp>
        <p:nvCxnSpPr>
          <p:cNvPr id="115" name="Straight Connector 114">
            <a:extLst>
              <a:ext uri="{FF2B5EF4-FFF2-40B4-BE49-F238E27FC236}">
                <a16:creationId xmlns:a16="http://schemas.microsoft.com/office/drawing/2014/main" id="{31476ED4-2B97-0841-BA85-498E2934E268}"/>
              </a:ext>
            </a:extLst>
          </p:cNvPr>
          <p:cNvCxnSpPr>
            <a:cxnSpLocks/>
          </p:cNvCxnSpPr>
          <p:nvPr/>
        </p:nvCxnSpPr>
        <p:spPr>
          <a:xfrm>
            <a:off x="1304434" y="3358730"/>
            <a:ext cx="28759" cy="286427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58A9F156-517D-844F-B35E-E5804C1B365E}"/>
              </a:ext>
            </a:extLst>
          </p:cNvPr>
          <p:cNvGrpSpPr/>
          <p:nvPr/>
        </p:nvGrpSpPr>
        <p:grpSpPr>
          <a:xfrm>
            <a:off x="1249714" y="3433164"/>
            <a:ext cx="109440" cy="109440"/>
            <a:chOff x="4200892" y="4432105"/>
            <a:chExt cx="109440" cy="109440"/>
          </a:xfrm>
        </p:grpSpPr>
        <p:grpSp>
          <p:nvGrpSpPr>
            <p:cNvPr id="117" name="Group 116">
              <a:extLst>
                <a:ext uri="{FF2B5EF4-FFF2-40B4-BE49-F238E27FC236}">
                  <a16:creationId xmlns:a16="http://schemas.microsoft.com/office/drawing/2014/main" id="{02A62634-3A3A-0C40-A15A-9272117D1514}"/>
                </a:ext>
              </a:extLst>
            </p:cNvPr>
            <p:cNvGrpSpPr>
              <a:grpSpLocks noChangeAspect="1"/>
            </p:cNvGrpSpPr>
            <p:nvPr/>
          </p:nvGrpSpPr>
          <p:grpSpPr>
            <a:xfrm rot="10800000">
              <a:off x="4210817" y="4439517"/>
              <a:ext cx="89587" cy="90000"/>
              <a:chOff x="3994150" y="4504881"/>
              <a:chExt cx="108000" cy="108498"/>
            </a:xfrm>
          </p:grpSpPr>
          <p:sp>
            <p:nvSpPr>
              <p:cNvPr id="120" name="Pie 119">
                <a:extLst>
                  <a:ext uri="{FF2B5EF4-FFF2-40B4-BE49-F238E27FC236}">
                    <a16:creationId xmlns:a16="http://schemas.microsoft.com/office/drawing/2014/main" id="{E9F442B9-2E42-FC44-B726-64AE7F25BD58}"/>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21" name="Pie 120">
                <a:extLst>
                  <a:ext uri="{FF2B5EF4-FFF2-40B4-BE49-F238E27FC236}">
                    <a16:creationId xmlns:a16="http://schemas.microsoft.com/office/drawing/2014/main" id="{42F2B4AF-B916-514F-AEE7-842DDB510AC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18" name="Arc 117">
              <a:extLst>
                <a:ext uri="{FF2B5EF4-FFF2-40B4-BE49-F238E27FC236}">
                  <a16:creationId xmlns:a16="http://schemas.microsoft.com/office/drawing/2014/main" id="{481E4566-B17B-EA46-8762-9145DF19110B}"/>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19" name="Arc 118">
              <a:extLst>
                <a:ext uri="{FF2B5EF4-FFF2-40B4-BE49-F238E27FC236}">
                  <a16:creationId xmlns:a16="http://schemas.microsoft.com/office/drawing/2014/main" id="{834F58C2-547F-5245-8C7C-1DCDDC2FE6B7}"/>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grpSp>
        <p:nvGrpSpPr>
          <p:cNvPr id="122" name="Group 121">
            <a:extLst>
              <a:ext uri="{FF2B5EF4-FFF2-40B4-BE49-F238E27FC236}">
                <a16:creationId xmlns:a16="http://schemas.microsoft.com/office/drawing/2014/main" id="{6E01D833-0FF7-C542-8730-35A2F98D8219}"/>
              </a:ext>
            </a:extLst>
          </p:cNvPr>
          <p:cNvGrpSpPr/>
          <p:nvPr/>
        </p:nvGrpSpPr>
        <p:grpSpPr>
          <a:xfrm>
            <a:off x="1259893" y="3837015"/>
            <a:ext cx="109440" cy="109440"/>
            <a:chOff x="4200892" y="4432105"/>
            <a:chExt cx="109440" cy="109440"/>
          </a:xfrm>
        </p:grpSpPr>
        <p:grpSp>
          <p:nvGrpSpPr>
            <p:cNvPr id="123" name="Group 122">
              <a:extLst>
                <a:ext uri="{FF2B5EF4-FFF2-40B4-BE49-F238E27FC236}">
                  <a16:creationId xmlns:a16="http://schemas.microsoft.com/office/drawing/2014/main" id="{2768A4D2-487A-0E48-8259-7763BC8887F2}"/>
                </a:ext>
              </a:extLst>
            </p:cNvPr>
            <p:cNvGrpSpPr>
              <a:grpSpLocks noChangeAspect="1"/>
            </p:cNvGrpSpPr>
            <p:nvPr/>
          </p:nvGrpSpPr>
          <p:grpSpPr>
            <a:xfrm rot="10800000">
              <a:off x="4210817" y="4439517"/>
              <a:ext cx="89587" cy="90000"/>
              <a:chOff x="3994150" y="4504881"/>
              <a:chExt cx="108000" cy="108498"/>
            </a:xfrm>
          </p:grpSpPr>
          <p:sp>
            <p:nvSpPr>
              <p:cNvPr id="126" name="Pie 125">
                <a:extLst>
                  <a:ext uri="{FF2B5EF4-FFF2-40B4-BE49-F238E27FC236}">
                    <a16:creationId xmlns:a16="http://schemas.microsoft.com/office/drawing/2014/main" id="{923A8713-2E2A-CE4D-A911-909D03EA41AA}"/>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33" name="Pie 132">
                <a:extLst>
                  <a:ext uri="{FF2B5EF4-FFF2-40B4-BE49-F238E27FC236}">
                    <a16:creationId xmlns:a16="http://schemas.microsoft.com/office/drawing/2014/main" id="{4C6A8C90-0D51-6D4B-8A96-ADAB9BF9BD36}"/>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24" name="Arc 123">
              <a:extLst>
                <a:ext uri="{FF2B5EF4-FFF2-40B4-BE49-F238E27FC236}">
                  <a16:creationId xmlns:a16="http://schemas.microsoft.com/office/drawing/2014/main" id="{6CB4568D-DC27-FB40-8101-9567D3FA2B0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25" name="Arc 124">
              <a:extLst>
                <a:ext uri="{FF2B5EF4-FFF2-40B4-BE49-F238E27FC236}">
                  <a16:creationId xmlns:a16="http://schemas.microsoft.com/office/drawing/2014/main" id="{309C7CE2-C7D8-A049-BFA9-10F62C1FB19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34" name="TextBox 133">
            <a:extLst>
              <a:ext uri="{FF2B5EF4-FFF2-40B4-BE49-F238E27FC236}">
                <a16:creationId xmlns:a16="http://schemas.microsoft.com/office/drawing/2014/main" id="{E99FAD43-3EF1-4F4A-A905-98372966A099}"/>
              </a:ext>
            </a:extLst>
          </p:cNvPr>
          <p:cNvSpPr txBox="1"/>
          <p:nvPr/>
        </p:nvSpPr>
        <p:spPr>
          <a:xfrm>
            <a:off x="793193" y="3359095"/>
            <a:ext cx="540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3.2.1</a:t>
            </a:r>
          </a:p>
        </p:txBody>
      </p:sp>
      <p:sp>
        <p:nvSpPr>
          <p:cNvPr id="135" name="TextBox 134">
            <a:extLst>
              <a:ext uri="{FF2B5EF4-FFF2-40B4-BE49-F238E27FC236}">
                <a16:creationId xmlns:a16="http://schemas.microsoft.com/office/drawing/2014/main" id="{5D383F51-F6BB-F845-B3CE-235118E523EC}"/>
              </a:ext>
            </a:extLst>
          </p:cNvPr>
          <p:cNvSpPr txBox="1"/>
          <p:nvPr/>
        </p:nvSpPr>
        <p:spPr>
          <a:xfrm>
            <a:off x="798614" y="4179565"/>
            <a:ext cx="540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3.2.3</a:t>
            </a:r>
          </a:p>
        </p:txBody>
      </p:sp>
      <p:grpSp>
        <p:nvGrpSpPr>
          <p:cNvPr id="137" name="Group 136">
            <a:extLst>
              <a:ext uri="{FF2B5EF4-FFF2-40B4-BE49-F238E27FC236}">
                <a16:creationId xmlns:a16="http://schemas.microsoft.com/office/drawing/2014/main" id="{396B286C-69A0-834C-AEE3-C335C304BD5A}"/>
              </a:ext>
            </a:extLst>
          </p:cNvPr>
          <p:cNvGrpSpPr/>
          <p:nvPr/>
        </p:nvGrpSpPr>
        <p:grpSpPr>
          <a:xfrm>
            <a:off x="1272581" y="4277653"/>
            <a:ext cx="109440" cy="109440"/>
            <a:chOff x="4200892" y="4432105"/>
            <a:chExt cx="109440" cy="109440"/>
          </a:xfrm>
        </p:grpSpPr>
        <p:grpSp>
          <p:nvGrpSpPr>
            <p:cNvPr id="180" name="Group 179">
              <a:extLst>
                <a:ext uri="{FF2B5EF4-FFF2-40B4-BE49-F238E27FC236}">
                  <a16:creationId xmlns:a16="http://schemas.microsoft.com/office/drawing/2014/main" id="{798E6E79-9338-6D42-8754-7510AC735911}"/>
                </a:ext>
              </a:extLst>
            </p:cNvPr>
            <p:cNvGrpSpPr>
              <a:grpSpLocks noChangeAspect="1"/>
            </p:cNvGrpSpPr>
            <p:nvPr/>
          </p:nvGrpSpPr>
          <p:grpSpPr>
            <a:xfrm rot="10800000">
              <a:off x="4210817" y="4439517"/>
              <a:ext cx="89587" cy="90000"/>
              <a:chOff x="3994150" y="4504881"/>
              <a:chExt cx="108000" cy="108498"/>
            </a:xfrm>
          </p:grpSpPr>
          <p:sp>
            <p:nvSpPr>
              <p:cNvPr id="183" name="Pie 182">
                <a:extLst>
                  <a:ext uri="{FF2B5EF4-FFF2-40B4-BE49-F238E27FC236}">
                    <a16:creationId xmlns:a16="http://schemas.microsoft.com/office/drawing/2014/main" id="{72D478FB-FFEE-7941-94E7-836C403C1F77}"/>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84" name="Pie 183">
                <a:extLst>
                  <a:ext uri="{FF2B5EF4-FFF2-40B4-BE49-F238E27FC236}">
                    <a16:creationId xmlns:a16="http://schemas.microsoft.com/office/drawing/2014/main" id="{D24743B0-C3F3-2C49-AE27-97B1740BE52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1" name="Arc 180">
              <a:extLst>
                <a:ext uri="{FF2B5EF4-FFF2-40B4-BE49-F238E27FC236}">
                  <a16:creationId xmlns:a16="http://schemas.microsoft.com/office/drawing/2014/main" id="{91BA57B3-CD56-144D-AE4D-EC8100B996F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82" name="Arc 181">
              <a:extLst>
                <a:ext uri="{FF2B5EF4-FFF2-40B4-BE49-F238E27FC236}">
                  <a16:creationId xmlns:a16="http://schemas.microsoft.com/office/drawing/2014/main" id="{438A400A-9211-094B-B8F4-E027FABCDC79}"/>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185" name="TextBox 184">
            <a:extLst>
              <a:ext uri="{FF2B5EF4-FFF2-40B4-BE49-F238E27FC236}">
                <a16:creationId xmlns:a16="http://schemas.microsoft.com/office/drawing/2014/main" id="{111F9E02-4D23-B140-8468-9D3D743B0F70}"/>
              </a:ext>
            </a:extLst>
          </p:cNvPr>
          <p:cNvSpPr txBox="1"/>
          <p:nvPr/>
        </p:nvSpPr>
        <p:spPr>
          <a:xfrm>
            <a:off x="808575" y="4497735"/>
            <a:ext cx="540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3.2.4</a:t>
            </a:r>
          </a:p>
        </p:txBody>
      </p:sp>
      <p:grpSp>
        <p:nvGrpSpPr>
          <p:cNvPr id="187" name="Group 186">
            <a:extLst>
              <a:ext uri="{FF2B5EF4-FFF2-40B4-BE49-F238E27FC236}">
                <a16:creationId xmlns:a16="http://schemas.microsoft.com/office/drawing/2014/main" id="{B0CF7114-FDD5-6147-AEAE-B15F9497BF53}"/>
              </a:ext>
            </a:extLst>
          </p:cNvPr>
          <p:cNvGrpSpPr/>
          <p:nvPr/>
        </p:nvGrpSpPr>
        <p:grpSpPr>
          <a:xfrm>
            <a:off x="1271814" y="4586152"/>
            <a:ext cx="109440" cy="109440"/>
            <a:chOff x="4200892" y="4432105"/>
            <a:chExt cx="109440" cy="109440"/>
          </a:xfrm>
        </p:grpSpPr>
        <p:grpSp>
          <p:nvGrpSpPr>
            <p:cNvPr id="188" name="Group 187">
              <a:extLst>
                <a:ext uri="{FF2B5EF4-FFF2-40B4-BE49-F238E27FC236}">
                  <a16:creationId xmlns:a16="http://schemas.microsoft.com/office/drawing/2014/main" id="{744AB771-A152-8345-A78F-5C186B1364E4}"/>
                </a:ext>
              </a:extLst>
            </p:cNvPr>
            <p:cNvGrpSpPr>
              <a:grpSpLocks noChangeAspect="1"/>
            </p:cNvGrpSpPr>
            <p:nvPr/>
          </p:nvGrpSpPr>
          <p:grpSpPr>
            <a:xfrm rot="10800000">
              <a:off x="4210817" y="4439517"/>
              <a:ext cx="89587" cy="90000"/>
              <a:chOff x="3994150" y="4504881"/>
              <a:chExt cx="108000" cy="108498"/>
            </a:xfrm>
          </p:grpSpPr>
          <p:sp>
            <p:nvSpPr>
              <p:cNvPr id="191" name="Pie 190">
                <a:extLst>
                  <a:ext uri="{FF2B5EF4-FFF2-40B4-BE49-F238E27FC236}">
                    <a16:creationId xmlns:a16="http://schemas.microsoft.com/office/drawing/2014/main" id="{5EE71EE9-D18A-7A45-98B9-96CE0E4FB717}"/>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192" name="Pie 191">
                <a:extLst>
                  <a:ext uri="{FF2B5EF4-FFF2-40B4-BE49-F238E27FC236}">
                    <a16:creationId xmlns:a16="http://schemas.microsoft.com/office/drawing/2014/main" id="{919BF980-9DBB-114E-B22B-3D4A32870C5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189" name="Arc 188">
              <a:extLst>
                <a:ext uri="{FF2B5EF4-FFF2-40B4-BE49-F238E27FC236}">
                  <a16:creationId xmlns:a16="http://schemas.microsoft.com/office/drawing/2014/main" id="{A3795B3C-CAD3-474A-9305-B7A678FC953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90" name="Arc 189">
              <a:extLst>
                <a:ext uri="{FF2B5EF4-FFF2-40B4-BE49-F238E27FC236}">
                  <a16:creationId xmlns:a16="http://schemas.microsoft.com/office/drawing/2014/main" id="{13C0EEFC-78EB-7448-8EE6-B68FA557C2F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cxnSp>
        <p:nvCxnSpPr>
          <p:cNvPr id="62" name="Straight Connector 61">
            <a:extLst>
              <a:ext uri="{FF2B5EF4-FFF2-40B4-BE49-F238E27FC236}">
                <a16:creationId xmlns:a16="http://schemas.microsoft.com/office/drawing/2014/main" id="{11819AE4-518B-934F-A1F3-14599470345C}"/>
              </a:ext>
            </a:extLst>
          </p:cNvPr>
          <p:cNvCxnSpPr>
            <a:cxnSpLocks/>
          </p:cNvCxnSpPr>
          <p:nvPr/>
        </p:nvCxnSpPr>
        <p:spPr>
          <a:xfrm>
            <a:off x="1421601" y="1886802"/>
            <a:ext cx="3960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E73919F-9B8B-E34E-A60A-697D93396308}"/>
              </a:ext>
            </a:extLst>
          </p:cNvPr>
          <p:cNvCxnSpPr>
            <a:cxnSpLocks/>
          </p:cNvCxnSpPr>
          <p:nvPr/>
        </p:nvCxnSpPr>
        <p:spPr>
          <a:xfrm>
            <a:off x="1421601" y="1512731"/>
            <a:ext cx="6336000" cy="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sp>
        <p:nvSpPr>
          <p:cNvPr id="69" name="TextBox 184">
            <a:extLst>
              <a:ext uri="{FF2B5EF4-FFF2-40B4-BE49-F238E27FC236}">
                <a16:creationId xmlns:a16="http://schemas.microsoft.com/office/drawing/2014/main" id="{111F9E02-4D23-B140-8468-9D3D743B0F70}"/>
              </a:ext>
            </a:extLst>
          </p:cNvPr>
          <p:cNvSpPr txBox="1"/>
          <p:nvPr/>
        </p:nvSpPr>
        <p:spPr>
          <a:xfrm>
            <a:off x="821275" y="4889621"/>
            <a:ext cx="540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3.2.5</a:t>
            </a:r>
          </a:p>
        </p:txBody>
      </p:sp>
      <p:grpSp>
        <p:nvGrpSpPr>
          <p:cNvPr id="70" name="Group 186">
            <a:extLst>
              <a:ext uri="{FF2B5EF4-FFF2-40B4-BE49-F238E27FC236}">
                <a16:creationId xmlns:a16="http://schemas.microsoft.com/office/drawing/2014/main" id="{B0CF7114-FDD5-6147-AEAE-B15F9497BF53}"/>
              </a:ext>
            </a:extLst>
          </p:cNvPr>
          <p:cNvGrpSpPr/>
          <p:nvPr/>
        </p:nvGrpSpPr>
        <p:grpSpPr>
          <a:xfrm>
            <a:off x="1284332" y="4994345"/>
            <a:ext cx="109440" cy="109440"/>
            <a:chOff x="4200892" y="4432105"/>
            <a:chExt cx="109440" cy="109440"/>
          </a:xfrm>
        </p:grpSpPr>
        <p:grpSp>
          <p:nvGrpSpPr>
            <p:cNvPr id="71" name="Group 187">
              <a:extLst>
                <a:ext uri="{FF2B5EF4-FFF2-40B4-BE49-F238E27FC236}">
                  <a16:creationId xmlns:a16="http://schemas.microsoft.com/office/drawing/2014/main" id="{744AB771-A152-8345-A78F-5C186B1364E4}"/>
                </a:ext>
              </a:extLst>
            </p:cNvPr>
            <p:cNvGrpSpPr>
              <a:grpSpLocks noChangeAspect="1"/>
            </p:cNvGrpSpPr>
            <p:nvPr/>
          </p:nvGrpSpPr>
          <p:grpSpPr>
            <a:xfrm rot="10800000">
              <a:off x="4210817" y="4439517"/>
              <a:ext cx="89587" cy="90000"/>
              <a:chOff x="3994150" y="4504881"/>
              <a:chExt cx="108000" cy="108498"/>
            </a:xfrm>
          </p:grpSpPr>
          <p:sp>
            <p:nvSpPr>
              <p:cNvPr id="74" name="Pie 190">
                <a:extLst>
                  <a:ext uri="{FF2B5EF4-FFF2-40B4-BE49-F238E27FC236}">
                    <a16:creationId xmlns:a16="http://schemas.microsoft.com/office/drawing/2014/main" id="{5EE71EE9-D18A-7A45-98B9-96CE0E4FB717}"/>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75" name="Pie 191">
                <a:extLst>
                  <a:ext uri="{FF2B5EF4-FFF2-40B4-BE49-F238E27FC236}">
                    <a16:creationId xmlns:a16="http://schemas.microsoft.com/office/drawing/2014/main" id="{919BF980-9DBB-114E-B22B-3D4A32870C5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72" name="Arc 188">
              <a:extLst>
                <a:ext uri="{FF2B5EF4-FFF2-40B4-BE49-F238E27FC236}">
                  <a16:creationId xmlns:a16="http://schemas.microsoft.com/office/drawing/2014/main" id="{A3795B3C-CAD3-474A-9305-B7A678FC953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73" name="Arc 189">
              <a:extLst>
                <a:ext uri="{FF2B5EF4-FFF2-40B4-BE49-F238E27FC236}">
                  <a16:creationId xmlns:a16="http://schemas.microsoft.com/office/drawing/2014/main" id="{13C0EEFC-78EB-7448-8EE6-B68FA557C2F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77" name="TextBox 184">
            <a:extLst>
              <a:ext uri="{FF2B5EF4-FFF2-40B4-BE49-F238E27FC236}">
                <a16:creationId xmlns:a16="http://schemas.microsoft.com/office/drawing/2014/main" id="{111F9E02-4D23-B140-8468-9D3D743B0F70}"/>
              </a:ext>
            </a:extLst>
          </p:cNvPr>
          <p:cNvSpPr txBox="1"/>
          <p:nvPr/>
        </p:nvSpPr>
        <p:spPr>
          <a:xfrm>
            <a:off x="821275" y="5308721"/>
            <a:ext cx="540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3.2.6</a:t>
            </a:r>
          </a:p>
        </p:txBody>
      </p:sp>
      <p:grpSp>
        <p:nvGrpSpPr>
          <p:cNvPr id="78" name="Group 186">
            <a:extLst>
              <a:ext uri="{FF2B5EF4-FFF2-40B4-BE49-F238E27FC236}">
                <a16:creationId xmlns:a16="http://schemas.microsoft.com/office/drawing/2014/main" id="{B0CF7114-FDD5-6147-AEAE-B15F9497BF53}"/>
              </a:ext>
            </a:extLst>
          </p:cNvPr>
          <p:cNvGrpSpPr/>
          <p:nvPr/>
        </p:nvGrpSpPr>
        <p:grpSpPr>
          <a:xfrm>
            <a:off x="1284332" y="5413445"/>
            <a:ext cx="109440" cy="109440"/>
            <a:chOff x="4200892" y="4432105"/>
            <a:chExt cx="109440" cy="109440"/>
          </a:xfrm>
        </p:grpSpPr>
        <p:grpSp>
          <p:nvGrpSpPr>
            <p:cNvPr id="79" name="Group 187">
              <a:extLst>
                <a:ext uri="{FF2B5EF4-FFF2-40B4-BE49-F238E27FC236}">
                  <a16:creationId xmlns:a16="http://schemas.microsoft.com/office/drawing/2014/main" id="{744AB771-A152-8345-A78F-5C186B1364E4}"/>
                </a:ext>
              </a:extLst>
            </p:cNvPr>
            <p:cNvGrpSpPr>
              <a:grpSpLocks noChangeAspect="1"/>
            </p:cNvGrpSpPr>
            <p:nvPr/>
          </p:nvGrpSpPr>
          <p:grpSpPr>
            <a:xfrm rot="10800000">
              <a:off x="4210817" y="4439517"/>
              <a:ext cx="89587" cy="90000"/>
              <a:chOff x="3994150" y="4504881"/>
              <a:chExt cx="108000" cy="108498"/>
            </a:xfrm>
          </p:grpSpPr>
          <p:sp>
            <p:nvSpPr>
              <p:cNvPr id="82" name="Pie 190">
                <a:extLst>
                  <a:ext uri="{FF2B5EF4-FFF2-40B4-BE49-F238E27FC236}">
                    <a16:creationId xmlns:a16="http://schemas.microsoft.com/office/drawing/2014/main" id="{5EE71EE9-D18A-7A45-98B9-96CE0E4FB717}"/>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83" name="Pie 191">
                <a:extLst>
                  <a:ext uri="{FF2B5EF4-FFF2-40B4-BE49-F238E27FC236}">
                    <a16:creationId xmlns:a16="http://schemas.microsoft.com/office/drawing/2014/main" id="{919BF980-9DBB-114E-B22B-3D4A32870C5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80" name="Arc 188">
              <a:extLst>
                <a:ext uri="{FF2B5EF4-FFF2-40B4-BE49-F238E27FC236}">
                  <a16:creationId xmlns:a16="http://schemas.microsoft.com/office/drawing/2014/main" id="{A3795B3C-CAD3-474A-9305-B7A678FC953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81" name="Arc 189">
              <a:extLst>
                <a:ext uri="{FF2B5EF4-FFF2-40B4-BE49-F238E27FC236}">
                  <a16:creationId xmlns:a16="http://schemas.microsoft.com/office/drawing/2014/main" id="{13C0EEFC-78EB-7448-8EE6-B68FA557C2F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85" name="TextBox 112">
            <a:extLst>
              <a:ext uri="{FF2B5EF4-FFF2-40B4-BE49-F238E27FC236}">
                <a16:creationId xmlns:a16="http://schemas.microsoft.com/office/drawing/2014/main" id="{40543DAC-112F-D84C-9235-77B7C9D449DC}"/>
              </a:ext>
            </a:extLst>
          </p:cNvPr>
          <p:cNvSpPr txBox="1"/>
          <p:nvPr/>
        </p:nvSpPr>
        <p:spPr>
          <a:xfrm>
            <a:off x="1309732" y="3740203"/>
            <a:ext cx="10286746" cy="523220"/>
          </a:xfrm>
          <a:prstGeom prst="rect">
            <a:avLst/>
          </a:prstGeom>
          <a:noFill/>
        </p:spPr>
        <p:txBody>
          <a:bodyPr wrap="square" rtlCol="0">
            <a:spAutoFit/>
          </a:bodyPr>
          <a:lstStyle/>
          <a:p>
            <a:pPr algn="just"/>
            <a:r>
              <a:rPr lang="es-CO" sz="1400" dirty="0">
                <a:latin typeface="Gotham Medium" panose="02000604030000020004" pitchFamily="2" charset="0"/>
              </a:rPr>
              <a:t>Consolidar la administración de la información entendida como todas las acciones orientadas a garantizar el acceso, consulta, uso y conservación de la información de justicia de manera ágil, flexible e inteligente, bajo un enfoque de innovación. </a:t>
            </a:r>
            <a:endParaRPr lang="es-ES_tradnl" sz="1400" dirty="0">
              <a:latin typeface="Gotham Medium" panose="02000604030000020004" pitchFamily="2" charset="0"/>
            </a:endParaRPr>
          </a:p>
        </p:txBody>
      </p:sp>
      <p:sp>
        <p:nvSpPr>
          <p:cNvPr id="86" name="TextBox 112">
            <a:extLst>
              <a:ext uri="{FF2B5EF4-FFF2-40B4-BE49-F238E27FC236}">
                <a16:creationId xmlns:a16="http://schemas.microsoft.com/office/drawing/2014/main" id="{40543DAC-112F-D84C-9235-77B7C9D449DC}"/>
              </a:ext>
            </a:extLst>
          </p:cNvPr>
          <p:cNvSpPr txBox="1"/>
          <p:nvPr/>
        </p:nvSpPr>
        <p:spPr>
          <a:xfrm>
            <a:off x="1333193" y="4171558"/>
            <a:ext cx="10286746" cy="307777"/>
          </a:xfrm>
          <a:prstGeom prst="rect">
            <a:avLst/>
          </a:prstGeom>
          <a:noFill/>
        </p:spPr>
        <p:txBody>
          <a:bodyPr wrap="square" rtlCol="0">
            <a:spAutoFit/>
          </a:bodyPr>
          <a:lstStyle/>
          <a:p>
            <a:pPr algn="just"/>
            <a:r>
              <a:rPr lang="es-CO" sz="1400" dirty="0">
                <a:latin typeface="Gotham Medium" panose="02000604030000020004" pitchFamily="2" charset="0"/>
              </a:rPr>
              <a:t>Fortalecer el Sistema integrado de Gestión de la Rama, orientado a la implementación y certificación de las normas </a:t>
            </a:r>
            <a:r>
              <a:rPr lang="es-CO" sz="1400" dirty="0" err="1">
                <a:latin typeface="Gotham Medium" panose="02000604030000020004" pitchFamily="2" charset="0"/>
              </a:rPr>
              <a:t>antisoborno</a:t>
            </a:r>
            <a:r>
              <a:rPr lang="es-CO" sz="1400" dirty="0">
                <a:latin typeface="Gotham Medium" panose="02000604030000020004" pitchFamily="2" charset="0"/>
              </a:rPr>
              <a:t>.</a:t>
            </a:r>
            <a:endParaRPr lang="es-ES_tradnl" sz="1400" dirty="0">
              <a:latin typeface="Gotham Medium" panose="02000604030000020004" pitchFamily="2" charset="0"/>
            </a:endParaRPr>
          </a:p>
        </p:txBody>
      </p:sp>
      <p:sp>
        <p:nvSpPr>
          <p:cNvPr id="88" name="TextBox 112">
            <a:extLst>
              <a:ext uri="{FF2B5EF4-FFF2-40B4-BE49-F238E27FC236}">
                <a16:creationId xmlns:a16="http://schemas.microsoft.com/office/drawing/2014/main" id="{40543DAC-112F-D84C-9235-77B7C9D449DC}"/>
              </a:ext>
            </a:extLst>
          </p:cNvPr>
          <p:cNvSpPr txBox="1"/>
          <p:nvPr/>
        </p:nvSpPr>
        <p:spPr>
          <a:xfrm>
            <a:off x="1345737" y="4428535"/>
            <a:ext cx="10286746" cy="523220"/>
          </a:xfrm>
          <a:prstGeom prst="rect">
            <a:avLst/>
          </a:prstGeom>
          <a:noFill/>
        </p:spPr>
        <p:txBody>
          <a:bodyPr wrap="square" rtlCol="0">
            <a:spAutoFit/>
          </a:bodyPr>
          <a:lstStyle/>
          <a:p>
            <a:pPr algn="just"/>
            <a:r>
              <a:rPr lang="es-CO" sz="1400" dirty="0">
                <a:latin typeface="Gotham Medium" panose="02000604030000020004" pitchFamily="2" charset="0"/>
              </a:rPr>
              <a:t>Aumentar la confianza, la cercanía y acceso a los servicios de la Rama Judicial a través, entre otros, de una comunicación clara y asertiva con la ciudadanía.</a:t>
            </a:r>
            <a:endParaRPr lang="es-ES_tradnl" sz="1400" dirty="0">
              <a:latin typeface="Gotham Medium" panose="02000604030000020004" pitchFamily="2" charset="0"/>
            </a:endParaRPr>
          </a:p>
        </p:txBody>
      </p:sp>
      <p:pic>
        <p:nvPicPr>
          <p:cNvPr id="89" name="Picture 6">
            <a:extLst>
              <a:ext uri="{FF2B5EF4-FFF2-40B4-BE49-F238E27FC236}">
                <a16:creationId xmlns:a16="http://schemas.microsoft.com/office/drawing/2014/main" id="{D56DA664-F919-E246-99D8-AE28A5EAA2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76145" y="5166620"/>
            <a:ext cx="583815" cy="583815"/>
          </a:xfrm>
          <a:prstGeom prst="rect">
            <a:avLst/>
          </a:prstGeom>
        </p:spPr>
      </p:pic>
      <p:sp>
        <p:nvSpPr>
          <p:cNvPr id="90" name="TextBox 112">
            <a:extLst>
              <a:ext uri="{FF2B5EF4-FFF2-40B4-BE49-F238E27FC236}">
                <a16:creationId xmlns:a16="http://schemas.microsoft.com/office/drawing/2014/main" id="{40543DAC-112F-D84C-9235-77B7C9D449DC}"/>
              </a:ext>
            </a:extLst>
          </p:cNvPr>
          <p:cNvSpPr txBox="1"/>
          <p:nvPr/>
        </p:nvSpPr>
        <p:spPr>
          <a:xfrm>
            <a:off x="1345737" y="4885487"/>
            <a:ext cx="10286746" cy="523220"/>
          </a:xfrm>
          <a:prstGeom prst="rect">
            <a:avLst/>
          </a:prstGeom>
          <a:noFill/>
        </p:spPr>
        <p:txBody>
          <a:bodyPr wrap="square" rtlCol="0">
            <a:spAutoFit/>
          </a:bodyPr>
          <a:lstStyle/>
          <a:p>
            <a:pPr algn="just"/>
            <a:r>
              <a:rPr lang="es-CO" sz="1400" dirty="0">
                <a:latin typeface="Gotham Medium" panose="02000604030000020004" pitchFamily="2" charset="0"/>
              </a:rPr>
              <a:t>Prevenir fenómenos asociados con actos de corrupción en la Rama Judicial y reducir las experiencias de corrupción de usuarios y servidores judiciales.</a:t>
            </a:r>
            <a:endParaRPr lang="es-ES_tradnl" sz="1400" dirty="0">
              <a:latin typeface="Gotham Medium" panose="02000604030000020004" pitchFamily="2" charset="0"/>
            </a:endParaRPr>
          </a:p>
        </p:txBody>
      </p:sp>
      <p:sp>
        <p:nvSpPr>
          <p:cNvPr id="91" name="TextBox 112">
            <a:extLst>
              <a:ext uri="{FF2B5EF4-FFF2-40B4-BE49-F238E27FC236}">
                <a16:creationId xmlns:a16="http://schemas.microsoft.com/office/drawing/2014/main" id="{40543DAC-112F-D84C-9235-77B7C9D449DC}"/>
              </a:ext>
            </a:extLst>
          </p:cNvPr>
          <p:cNvSpPr txBox="1"/>
          <p:nvPr/>
        </p:nvSpPr>
        <p:spPr>
          <a:xfrm>
            <a:off x="1332905" y="5305292"/>
            <a:ext cx="9282659" cy="523220"/>
          </a:xfrm>
          <a:prstGeom prst="rect">
            <a:avLst/>
          </a:prstGeom>
          <a:noFill/>
        </p:spPr>
        <p:txBody>
          <a:bodyPr wrap="square" rtlCol="0">
            <a:spAutoFit/>
          </a:bodyPr>
          <a:lstStyle/>
          <a:p>
            <a:pPr algn="just"/>
            <a:r>
              <a:rPr lang="es-CO" sz="1400" dirty="0">
                <a:latin typeface="Gotham Medium" panose="02000604030000020004" pitchFamily="2" charset="0"/>
              </a:rPr>
              <a:t>Promover la rendición de cuentas y la colaboración real con la ciudadanía como fundamento para diseñar acciones de mejoramiento del acceso a la justicia.</a:t>
            </a:r>
            <a:endParaRPr lang="es-ES_tradnl" sz="1400" dirty="0">
              <a:latin typeface="Gotham Medium" panose="02000604030000020004" pitchFamily="2" charset="0"/>
            </a:endParaRPr>
          </a:p>
        </p:txBody>
      </p:sp>
      <p:grpSp>
        <p:nvGrpSpPr>
          <p:cNvPr id="92" name="Group 186">
            <a:extLst>
              <a:ext uri="{FF2B5EF4-FFF2-40B4-BE49-F238E27FC236}">
                <a16:creationId xmlns:a16="http://schemas.microsoft.com/office/drawing/2014/main" id="{B0CF7114-FDD5-6147-AEAE-B15F9497BF53}"/>
              </a:ext>
            </a:extLst>
          </p:cNvPr>
          <p:cNvGrpSpPr/>
          <p:nvPr/>
        </p:nvGrpSpPr>
        <p:grpSpPr>
          <a:xfrm>
            <a:off x="1297032" y="5807145"/>
            <a:ext cx="109440" cy="109440"/>
            <a:chOff x="4200892" y="4432105"/>
            <a:chExt cx="109440" cy="109440"/>
          </a:xfrm>
        </p:grpSpPr>
        <p:grpSp>
          <p:nvGrpSpPr>
            <p:cNvPr id="93" name="Group 187">
              <a:extLst>
                <a:ext uri="{FF2B5EF4-FFF2-40B4-BE49-F238E27FC236}">
                  <a16:creationId xmlns:a16="http://schemas.microsoft.com/office/drawing/2014/main" id="{744AB771-A152-8345-A78F-5C186B1364E4}"/>
                </a:ext>
              </a:extLst>
            </p:cNvPr>
            <p:cNvGrpSpPr>
              <a:grpSpLocks noChangeAspect="1"/>
            </p:cNvGrpSpPr>
            <p:nvPr/>
          </p:nvGrpSpPr>
          <p:grpSpPr>
            <a:xfrm rot="10800000">
              <a:off x="4210817" y="4439517"/>
              <a:ext cx="89587" cy="90000"/>
              <a:chOff x="3994150" y="4504881"/>
              <a:chExt cx="108000" cy="108498"/>
            </a:xfrm>
          </p:grpSpPr>
          <p:sp>
            <p:nvSpPr>
              <p:cNvPr id="96" name="Pie 190">
                <a:extLst>
                  <a:ext uri="{FF2B5EF4-FFF2-40B4-BE49-F238E27FC236}">
                    <a16:creationId xmlns:a16="http://schemas.microsoft.com/office/drawing/2014/main" id="{5EE71EE9-D18A-7A45-98B9-96CE0E4FB717}"/>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sp>
            <p:nvSpPr>
              <p:cNvPr id="97" name="Pie 191">
                <a:extLst>
                  <a:ext uri="{FF2B5EF4-FFF2-40B4-BE49-F238E27FC236}">
                    <a16:creationId xmlns:a16="http://schemas.microsoft.com/office/drawing/2014/main" id="{919BF980-9DBB-114E-B22B-3D4A32870C58}"/>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grpSp>
        <p:sp>
          <p:nvSpPr>
            <p:cNvPr id="94" name="Arc 188">
              <a:extLst>
                <a:ext uri="{FF2B5EF4-FFF2-40B4-BE49-F238E27FC236}">
                  <a16:creationId xmlns:a16="http://schemas.microsoft.com/office/drawing/2014/main" id="{A3795B3C-CAD3-474A-9305-B7A678FC9534}"/>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95" name="Arc 189">
              <a:extLst>
                <a:ext uri="{FF2B5EF4-FFF2-40B4-BE49-F238E27FC236}">
                  <a16:creationId xmlns:a16="http://schemas.microsoft.com/office/drawing/2014/main" id="{13C0EEFC-78EB-7448-8EE6-B68FA557C2F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grpSp>
      <p:sp>
        <p:nvSpPr>
          <p:cNvPr id="98" name="TextBox 184">
            <a:extLst>
              <a:ext uri="{FF2B5EF4-FFF2-40B4-BE49-F238E27FC236}">
                <a16:creationId xmlns:a16="http://schemas.microsoft.com/office/drawing/2014/main" id="{111F9E02-4D23-B140-8468-9D3D743B0F70}"/>
              </a:ext>
            </a:extLst>
          </p:cNvPr>
          <p:cNvSpPr txBox="1"/>
          <p:nvPr/>
        </p:nvSpPr>
        <p:spPr>
          <a:xfrm>
            <a:off x="846675" y="5702421"/>
            <a:ext cx="540000" cy="276999"/>
          </a:xfrm>
          <a:prstGeom prst="rect">
            <a:avLst/>
          </a:prstGeom>
          <a:noFill/>
        </p:spPr>
        <p:txBody>
          <a:bodyPr wrap="square" rtlCol="0">
            <a:spAutoFit/>
          </a:bodyPr>
          <a:lstStyle/>
          <a:p>
            <a:r>
              <a:rPr lang="es-ES_tradnl" sz="1200" b="1" dirty="0">
                <a:solidFill>
                  <a:srgbClr val="00AEEF"/>
                </a:solidFill>
                <a:latin typeface="Filson Pro Book" panose="02000000000000000000" pitchFamily="2" charset="77"/>
              </a:rPr>
              <a:t>3.2.7</a:t>
            </a:r>
          </a:p>
        </p:txBody>
      </p:sp>
      <p:sp>
        <p:nvSpPr>
          <p:cNvPr id="99" name="TextBox 112">
            <a:extLst>
              <a:ext uri="{FF2B5EF4-FFF2-40B4-BE49-F238E27FC236}">
                <a16:creationId xmlns:a16="http://schemas.microsoft.com/office/drawing/2014/main" id="{40543DAC-112F-D84C-9235-77B7C9D449DC}"/>
              </a:ext>
            </a:extLst>
          </p:cNvPr>
          <p:cNvSpPr txBox="1"/>
          <p:nvPr/>
        </p:nvSpPr>
        <p:spPr>
          <a:xfrm>
            <a:off x="1332906" y="5726328"/>
            <a:ext cx="10286746" cy="1169551"/>
          </a:xfrm>
          <a:prstGeom prst="rect">
            <a:avLst/>
          </a:prstGeom>
          <a:noFill/>
        </p:spPr>
        <p:txBody>
          <a:bodyPr wrap="square" rtlCol="0">
            <a:spAutoFit/>
          </a:bodyPr>
          <a:lstStyle/>
          <a:p>
            <a:pPr algn="just"/>
            <a:r>
              <a:rPr lang="es-CO" sz="1400" dirty="0">
                <a:latin typeface="Gotham Medium" panose="02000604030000020004" pitchFamily="2" charset="0"/>
              </a:rPr>
              <a:t>Continuar la consolidación del SIGCMA, a través de los procesos de formación en modelos de gestión, logrando la implementación y ampliación de este en los esquemas certificados de manera gradual, teniendo en cuenta las capacidades de los diferentes despachos judiciales y dependencias de la Rama Judicial y articulando el enfoque de Arquitectura Empresarial para el desarrollo del PETD a través de la gestión del conocimiento para la gestión del cambio propendiendo por una cultura de la calidad, la transparencia, la rendición de cuentas, la anticorrupción y el antisoborno. </a:t>
            </a:r>
            <a:endParaRPr lang="es-ES_tradnl" sz="1400" dirty="0">
              <a:latin typeface="Gotham Medium" panose="02000604030000020004" pitchFamily="2" charset="0"/>
            </a:endParaRPr>
          </a:p>
        </p:txBody>
      </p:sp>
    </p:spTree>
    <p:extLst>
      <p:ext uri="{BB962C8B-B14F-4D97-AF65-F5344CB8AC3E}">
        <p14:creationId xmlns:p14="http://schemas.microsoft.com/office/powerpoint/2010/main" val="6512209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8115</TotalTime>
  <Words>2634</Words>
  <Application>Microsoft Office PowerPoint</Application>
  <PresentationFormat>Panorámica</PresentationFormat>
  <Paragraphs>150</Paragraphs>
  <Slides>13</Slides>
  <Notes>3</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13</vt:i4>
      </vt:variant>
    </vt:vector>
  </HeadingPairs>
  <TitlesOfParts>
    <vt:vector size="21" baseType="lpstr">
      <vt:lpstr>Arial</vt:lpstr>
      <vt:lpstr>Calibri</vt:lpstr>
      <vt:lpstr>Calibri Light</vt:lpstr>
      <vt:lpstr>Filson Pro Bold</vt:lpstr>
      <vt:lpstr>Filson Pro Book</vt:lpstr>
      <vt:lpstr>Gotham Book</vt:lpstr>
      <vt:lpstr>Gotham Medium</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Carlos Adolfo Venegas Betancourt</dc:creator>
  <cp:keywords/>
  <dc:description/>
  <cp:lastModifiedBy>Karla Vanessa Guarin Batanero</cp:lastModifiedBy>
  <cp:revision>109</cp:revision>
  <dcterms:created xsi:type="dcterms:W3CDTF">2021-07-16T05:50:25Z</dcterms:created>
  <dcterms:modified xsi:type="dcterms:W3CDTF">2023-04-16T17:22:49Z</dcterms:modified>
  <cp:category/>
</cp:coreProperties>
</file>