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4" r:id="rId2"/>
    <p:sldId id="327" r:id="rId3"/>
    <p:sldId id="323" r:id="rId4"/>
    <p:sldId id="296" r:id="rId5"/>
    <p:sldId id="258" r:id="rId6"/>
    <p:sldId id="306" r:id="rId7"/>
    <p:sldId id="309" r:id="rId8"/>
    <p:sldId id="307" r:id="rId9"/>
    <p:sldId id="311" r:id="rId10"/>
    <p:sldId id="315" r:id="rId11"/>
    <p:sldId id="310" r:id="rId12"/>
    <p:sldId id="314" r:id="rId13"/>
    <p:sldId id="317" r:id="rId14"/>
    <p:sldId id="316" r:id="rId15"/>
    <p:sldId id="319" r:id="rId16"/>
    <p:sldId id="318" r:id="rId17"/>
    <p:sldId id="320" r:id="rId18"/>
    <p:sldId id="322" r:id="rId19"/>
    <p:sldId id="321" r:id="rId20"/>
    <p:sldId id="324" r:id="rId21"/>
    <p:sldId id="325" r:id="rId22"/>
    <p:sldId id="326" r:id="rId23"/>
    <p:sldId id="292"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6" autoAdjust="0"/>
    <p:restoredTop sz="94660"/>
  </p:normalViewPr>
  <p:slideViewPr>
    <p:cSldViewPr snapToGrid="0">
      <p:cViewPr varScale="1">
        <p:scale>
          <a:sx n="87" d="100"/>
          <a:sy n="87" d="100"/>
        </p:scale>
        <p:origin x="16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COMPORTAMIENTO DE LAS AUDIENCIAS REALIZADAS</a:t>
            </a:r>
          </a:p>
          <a:p>
            <a:pPr>
              <a:defRPr/>
            </a:pPr>
            <a:r>
              <a:rPr lang="en-US"/>
              <a:t>Año</a:t>
            </a:r>
            <a:r>
              <a:rPr lang="en-US" baseline="0"/>
              <a:t> 2014 - 2019</a:t>
            </a:r>
            <a:r>
              <a:rPr lang="es-ES"/>
              <a:t>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lineChart>
        <c:grouping val="standard"/>
        <c:varyColors val="0"/>
        <c:ser>
          <c:idx val="0"/>
          <c:order val="0"/>
          <c:tx>
            <c:strRef>
              <c:f>'Audiencias-Video-Streaming'!$C$43:$C$44</c:f>
              <c:strCache>
                <c:ptCount val="2"/>
                <c:pt idx="0">
                  <c:v>2014</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'Audiencias-Video-Streaming'!$B$45:$B$56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'Audiencias-Video-Streaming'!$C$45:$C$56</c:f>
              <c:numCache>
                <c:formatCode>#,##0</c:formatCode>
                <c:ptCount val="12"/>
                <c:pt idx="0">
                  <c:v>134</c:v>
                </c:pt>
                <c:pt idx="1">
                  <c:v>228</c:v>
                </c:pt>
                <c:pt idx="2">
                  <c:v>175</c:v>
                </c:pt>
                <c:pt idx="3">
                  <c:v>161</c:v>
                </c:pt>
                <c:pt idx="4">
                  <c:v>253</c:v>
                </c:pt>
                <c:pt idx="5">
                  <c:v>213</c:v>
                </c:pt>
                <c:pt idx="6">
                  <c:v>283</c:v>
                </c:pt>
                <c:pt idx="7">
                  <c:v>272</c:v>
                </c:pt>
                <c:pt idx="8">
                  <c:v>329</c:v>
                </c:pt>
                <c:pt idx="9">
                  <c:v>236</c:v>
                </c:pt>
                <c:pt idx="10">
                  <c:v>182</c:v>
                </c:pt>
                <c:pt idx="11">
                  <c:v>150</c:v>
                </c:pt>
              </c:numCache>
            </c:numRef>
          </c:val>
          <c:smooth val="0"/>
          <c:extLst>
            <c:ext xmlns:c16="http://schemas.microsoft.com/office/drawing/2014/chart" uri="{C3380CC4-5D6E-409C-BE32-E72D297353CC}">
              <c16:uniqueId val="{00000000-BAD3-4F3D-86CD-92303BFCD849}"/>
            </c:ext>
          </c:extLst>
        </c:ser>
        <c:ser>
          <c:idx val="1"/>
          <c:order val="1"/>
          <c:tx>
            <c:strRef>
              <c:f>'Audiencias-Video-Streaming'!$D$43:$D$44</c:f>
              <c:strCache>
                <c:ptCount val="2"/>
                <c:pt idx="0">
                  <c:v>2015</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'Audiencias-Video-Streaming'!$B$45:$B$56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'Audiencias-Video-Streaming'!$D$45:$D$56</c:f>
              <c:numCache>
                <c:formatCode>#,##0</c:formatCode>
                <c:ptCount val="12"/>
                <c:pt idx="0">
                  <c:v>169</c:v>
                </c:pt>
                <c:pt idx="1">
                  <c:v>327</c:v>
                </c:pt>
                <c:pt idx="2">
                  <c:v>263</c:v>
                </c:pt>
                <c:pt idx="3">
                  <c:v>304</c:v>
                </c:pt>
                <c:pt idx="4">
                  <c:v>297</c:v>
                </c:pt>
                <c:pt idx="5">
                  <c:v>294</c:v>
                </c:pt>
                <c:pt idx="6">
                  <c:v>421</c:v>
                </c:pt>
                <c:pt idx="7">
                  <c:v>362</c:v>
                </c:pt>
                <c:pt idx="8">
                  <c:v>406</c:v>
                </c:pt>
                <c:pt idx="9">
                  <c:v>396</c:v>
                </c:pt>
                <c:pt idx="10">
                  <c:v>417</c:v>
                </c:pt>
                <c:pt idx="11">
                  <c:v>276</c:v>
                </c:pt>
              </c:numCache>
            </c:numRef>
          </c:val>
          <c:smooth val="0"/>
          <c:extLst>
            <c:ext xmlns:c16="http://schemas.microsoft.com/office/drawing/2014/chart" uri="{C3380CC4-5D6E-409C-BE32-E72D297353CC}">
              <c16:uniqueId val="{00000001-BAD3-4F3D-86CD-92303BFCD849}"/>
            </c:ext>
          </c:extLst>
        </c:ser>
        <c:ser>
          <c:idx val="2"/>
          <c:order val="2"/>
          <c:tx>
            <c:strRef>
              <c:f>'Audiencias-Video-Streaming'!$E$43:$E$44</c:f>
              <c:strCache>
                <c:ptCount val="2"/>
                <c:pt idx="0">
                  <c:v>2016</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'Audiencias-Video-Streaming'!$B$45:$B$56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'Audiencias-Video-Streaming'!$E$45:$E$56</c:f>
              <c:numCache>
                <c:formatCode>#,##0</c:formatCode>
                <c:ptCount val="12"/>
                <c:pt idx="0">
                  <c:v>240</c:v>
                </c:pt>
                <c:pt idx="1">
                  <c:v>486</c:v>
                </c:pt>
                <c:pt idx="2">
                  <c:v>411</c:v>
                </c:pt>
                <c:pt idx="3">
                  <c:v>524</c:v>
                </c:pt>
                <c:pt idx="4">
                  <c:v>529</c:v>
                </c:pt>
                <c:pt idx="5">
                  <c:v>460</c:v>
                </c:pt>
                <c:pt idx="6">
                  <c:v>447</c:v>
                </c:pt>
                <c:pt idx="7">
                  <c:v>591</c:v>
                </c:pt>
                <c:pt idx="8">
                  <c:v>674</c:v>
                </c:pt>
                <c:pt idx="9">
                  <c:v>654</c:v>
                </c:pt>
                <c:pt idx="10">
                  <c:v>744</c:v>
                </c:pt>
                <c:pt idx="11">
                  <c:v>498</c:v>
                </c:pt>
              </c:numCache>
            </c:numRef>
          </c:val>
          <c:smooth val="0"/>
          <c:extLst>
            <c:ext xmlns:c16="http://schemas.microsoft.com/office/drawing/2014/chart" uri="{C3380CC4-5D6E-409C-BE32-E72D297353CC}">
              <c16:uniqueId val="{00000002-BAD3-4F3D-86CD-92303BFCD849}"/>
            </c:ext>
          </c:extLst>
        </c:ser>
        <c:ser>
          <c:idx val="3"/>
          <c:order val="3"/>
          <c:tx>
            <c:strRef>
              <c:f>'Audiencias-Video-Streaming'!$F$43:$F$44</c:f>
              <c:strCache>
                <c:ptCount val="2"/>
                <c:pt idx="0">
                  <c:v>2017</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'Audiencias-Video-Streaming'!$B$45:$B$56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'Audiencias-Video-Streaming'!$F$45:$F$56</c:f>
              <c:numCache>
                <c:formatCode>#,##0</c:formatCode>
                <c:ptCount val="12"/>
                <c:pt idx="0">
                  <c:v>379</c:v>
                </c:pt>
                <c:pt idx="1">
                  <c:v>636</c:v>
                </c:pt>
                <c:pt idx="2">
                  <c:v>655</c:v>
                </c:pt>
                <c:pt idx="3">
                  <c:v>489</c:v>
                </c:pt>
                <c:pt idx="4">
                  <c:v>829</c:v>
                </c:pt>
                <c:pt idx="5">
                  <c:v>916</c:v>
                </c:pt>
                <c:pt idx="6">
                  <c:v>911</c:v>
                </c:pt>
                <c:pt idx="7">
                  <c:v>1062</c:v>
                </c:pt>
                <c:pt idx="8">
                  <c:v>973</c:v>
                </c:pt>
                <c:pt idx="9">
                  <c:v>1023</c:v>
                </c:pt>
                <c:pt idx="10">
                  <c:v>1010</c:v>
                </c:pt>
                <c:pt idx="11">
                  <c:v>698</c:v>
                </c:pt>
              </c:numCache>
            </c:numRef>
          </c:val>
          <c:smooth val="0"/>
          <c:extLst>
            <c:ext xmlns:c16="http://schemas.microsoft.com/office/drawing/2014/chart" uri="{C3380CC4-5D6E-409C-BE32-E72D297353CC}">
              <c16:uniqueId val="{00000003-BAD3-4F3D-86CD-92303BFCD849}"/>
            </c:ext>
          </c:extLst>
        </c:ser>
        <c:ser>
          <c:idx val="4"/>
          <c:order val="4"/>
          <c:tx>
            <c:strRef>
              <c:f>'Audiencias-Video-Streaming'!$G$43:$G$44</c:f>
              <c:strCache>
                <c:ptCount val="2"/>
                <c:pt idx="0">
                  <c:v>2018</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'Audiencias-Video-Streaming'!$B$45:$B$56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'Audiencias-Video-Streaming'!$G$45:$G$56</c:f>
              <c:numCache>
                <c:formatCode>#,##0</c:formatCode>
                <c:ptCount val="12"/>
                <c:pt idx="0">
                  <c:v>683</c:v>
                </c:pt>
                <c:pt idx="1">
                  <c:v>1119</c:v>
                </c:pt>
                <c:pt idx="2">
                  <c:v>829</c:v>
                </c:pt>
                <c:pt idx="3">
                  <c:v>1110</c:v>
                </c:pt>
                <c:pt idx="4">
                  <c:v>1064</c:v>
                </c:pt>
                <c:pt idx="5">
                  <c:v>969</c:v>
                </c:pt>
                <c:pt idx="6">
                  <c:v>1017</c:v>
                </c:pt>
                <c:pt idx="7">
                  <c:v>1079</c:v>
                </c:pt>
                <c:pt idx="8">
                  <c:v>856</c:v>
                </c:pt>
                <c:pt idx="9">
                  <c:v>1320</c:v>
                </c:pt>
                <c:pt idx="10">
                  <c:v>1470</c:v>
                </c:pt>
                <c:pt idx="11">
                  <c:v>966</c:v>
                </c:pt>
              </c:numCache>
            </c:numRef>
          </c:val>
          <c:smooth val="0"/>
          <c:extLst>
            <c:ext xmlns:c16="http://schemas.microsoft.com/office/drawing/2014/chart" uri="{C3380CC4-5D6E-409C-BE32-E72D297353CC}">
              <c16:uniqueId val="{00000004-BAD3-4F3D-86CD-92303BFCD849}"/>
            </c:ext>
          </c:extLst>
        </c:ser>
        <c:ser>
          <c:idx val="5"/>
          <c:order val="5"/>
          <c:tx>
            <c:strRef>
              <c:f>'Audiencias-Video-Streaming'!$H$43:$H$44</c:f>
              <c:strCache>
                <c:ptCount val="2"/>
                <c:pt idx="0">
                  <c:v>2019</c:v>
                </c:pt>
              </c:strCache>
            </c:strRef>
          </c:tx>
          <c:spPr>
            <a:ln w="31750" cap="rnd">
              <a:solidFill>
                <a:schemeClr val="accent6"/>
              </a:solidFill>
              <a:round/>
            </a:ln>
            <a:effectLst/>
          </c:spPr>
          <c:marker>
            <c:symbol val="circle"/>
            <c:size val="17"/>
            <c:spPr>
              <a:solidFill>
                <a:schemeClr val="accent6"/>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'Audiencias-Video-Streaming'!$B$45:$B$56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'Audiencias-Video-Streaming'!$H$45:$H$56</c:f>
              <c:numCache>
                <c:formatCode>#,##0</c:formatCode>
                <c:ptCount val="12"/>
                <c:pt idx="0">
                  <c:v>942</c:v>
                </c:pt>
                <c:pt idx="1">
                  <c:v>1540</c:v>
                </c:pt>
                <c:pt idx="2">
                  <c:v>1595</c:v>
                </c:pt>
                <c:pt idx="3">
                  <c:v>1433</c:v>
                </c:pt>
                <c:pt idx="4">
                  <c:v>1983</c:v>
                </c:pt>
                <c:pt idx="5">
                  <c:v>1690</c:v>
                </c:pt>
                <c:pt idx="6">
                  <c:v>2337</c:v>
                </c:pt>
                <c:pt idx="7">
                  <c:v>2345</c:v>
                </c:pt>
                <c:pt idx="8">
                  <c:v>2660</c:v>
                </c:pt>
              </c:numCache>
            </c:numRef>
          </c:val>
          <c:smooth val="0"/>
          <c:extLst>
            <c:ext xmlns:c16="http://schemas.microsoft.com/office/drawing/2014/chart" uri="{C3380CC4-5D6E-409C-BE32-E72D297353CC}">
              <c16:uniqueId val="{00000005-BAD3-4F3D-86CD-92303BFCD849}"/>
            </c:ext>
          </c:extLst>
        </c:ser>
        <c:dLbls>
          <c:dLblPos val="ctr"/>
          <c:showLegendKey val="0"/>
          <c:showVal val="1"/>
          <c:showCatName val="0"/>
          <c:showSerName val="0"/>
          <c:showPercent val="0"/>
          <c:showBubbleSize val="0"/>
        </c:dLbls>
        <c:marker val="1"/>
        <c:smooth val="0"/>
        <c:axId val="1091178896"/>
        <c:axId val="1091174000"/>
      </c:lineChart>
      <c:catAx>
        <c:axId val="10911788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1091174000"/>
        <c:crosses val="autoZero"/>
        <c:auto val="1"/>
        <c:lblAlgn val="ctr"/>
        <c:lblOffset val="100"/>
        <c:noMultiLvlLbl val="0"/>
      </c:catAx>
      <c:valAx>
        <c:axId val="10911740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0911788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346AC-3A1E-4ED2-9D22-DDE37C04C7F0}" type="datetimeFigureOut">
              <a:rPr lang="es-CO" smtClean="0"/>
              <a:t>8/10/2019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E01D7-9E13-460B-88BA-5AB95E13B52E}" type="slidenum">
              <a:rPr lang="es-CO" smtClean="0"/>
              <a:t>‹Nº›</a:t>
            </a:fld>
            <a:endParaRPr lang="es-CO"/>
          </a:p>
        </p:txBody>
      </p:sp>
    </p:spTree>
    <p:extLst>
      <p:ext uri="{BB962C8B-B14F-4D97-AF65-F5344CB8AC3E}">
        <p14:creationId xmlns:p14="http://schemas.microsoft.com/office/powerpoint/2010/main" val="228416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456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89ECB230-568F-44B2-9352-358115F320B6}" type="datetimeFigureOut">
              <a:rPr lang="es-CO">
                <a:solidFill>
                  <a:prstClr val="black"/>
                </a:solidFill>
              </a:rPr>
              <a:pPr/>
              <a:t>8/10/2019</a:t>
            </a:fld>
            <a:endParaRPr lang="es-CO" dirty="0">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dirty="0">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4052E256-96E8-4890-8A4D-E0CC6264D88A}" type="slidenum">
              <a:rPr lang="es-CO">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12200548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89ECB230-568F-44B2-9352-358115F320B6}" type="datetimeFigureOut">
              <a:rPr lang="es-CO">
                <a:solidFill>
                  <a:prstClr val="black"/>
                </a:solidFill>
              </a:rPr>
              <a:pPr/>
              <a:t>8/10/2019</a:t>
            </a:fld>
            <a:endParaRPr lang="es-CO" dirty="0">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dirty="0">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4052E256-96E8-4890-8A4D-E0CC6264D88A}" type="slidenum">
              <a:rPr lang="es-CO">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25950144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9EFCE5C1-3ACC-47A4-84E7-9F883A110F43}" type="datetimeFigureOut">
              <a:rPr lang="es-CO">
                <a:solidFill>
                  <a:prstClr val="black"/>
                </a:solidFill>
              </a:rPr>
              <a:pPr/>
              <a:t>8/10/2019</a:t>
            </a:fld>
            <a:endParaRPr lang="es-CO" dirty="0">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dirty="0">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013868BE-E273-4A47-8B91-6B604EA4D41D}" type="slidenum">
              <a:rPr lang="es-CO">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2905066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89ECB230-568F-44B2-9352-358115F320B6}" type="datetimeFigureOut">
              <a:rPr lang="es-CO">
                <a:solidFill>
                  <a:prstClr val="black"/>
                </a:solidFill>
              </a:rPr>
              <a:pPr/>
              <a:t>8/10/2019</a:t>
            </a:fld>
            <a:endParaRPr lang="es-CO" dirty="0">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dirty="0">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4052E256-96E8-4890-8A4D-E0CC6264D88A}" type="slidenum">
              <a:rPr lang="es-CO">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21687905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89ECB230-568F-44B2-9352-358115F320B6}" type="datetimeFigureOut">
              <a:rPr lang="es-CO">
                <a:solidFill>
                  <a:prstClr val="black"/>
                </a:solidFill>
              </a:rPr>
              <a:pPr/>
              <a:t>8/10/2019</a:t>
            </a:fld>
            <a:endParaRPr lang="es-CO" dirty="0">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O" dirty="0">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4052E256-96E8-4890-8A4D-E0CC6264D88A}" type="slidenum">
              <a:rPr lang="es-CO">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29671251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89ECB230-568F-44B2-9352-358115F320B6}" type="datetimeFigureOut">
              <a:rPr lang="es-CO">
                <a:solidFill>
                  <a:prstClr val="black"/>
                </a:solidFill>
              </a:rPr>
              <a:pPr/>
              <a:t>8/10/2019</a:t>
            </a:fld>
            <a:endParaRPr lang="es-CO" dirty="0">
              <a:solidFill>
                <a:prstClr val="black"/>
              </a:solidFill>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CO" dirty="0">
              <a:solidFill>
                <a:prstClr val="black"/>
              </a:solidFill>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4052E256-96E8-4890-8A4D-E0CC6264D88A}" type="slidenum">
              <a:rPr lang="es-CO">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2216275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a:xfrm>
            <a:off x="609600" y="6356351"/>
            <a:ext cx="2844800" cy="365125"/>
          </a:xfrm>
          <a:prstGeom prst="rect">
            <a:avLst/>
          </a:prstGeom>
        </p:spPr>
        <p:txBody>
          <a:bodyPr/>
          <a:lstStyle/>
          <a:p>
            <a:fld id="{89ECB230-568F-44B2-9352-358115F320B6}" type="datetimeFigureOut">
              <a:rPr lang="es-CO">
                <a:solidFill>
                  <a:prstClr val="black"/>
                </a:solidFill>
              </a:rPr>
              <a:pPr/>
              <a:t>8/10/2019</a:t>
            </a:fld>
            <a:endParaRPr lang="es-CO" dirty="0">
              <a:solidFill>
                <a:prstClr val="black"/>
              </a:solidFill>
            </a:endParaRPr>
          </a:p>
        </p:txBody>
      </p:sp>
      <p:sp>
        <p:nvSpPr>
          <p:cNvPr id="8" name="7 Marcador de pie de página"/>
          <p:cNvSpPr>
            <a:spLocks noGrp="1"/>
          </p:cNvSpPr>
          <p:nvPr>
            <p:ph type="ftr" sz="quarter" idx="11"/>
          </p:nvPr>
        </p:nvSpPr>
        <p:spPr>
          <a:xfrm>
            <a:off x="4165600" y="6356351"/>
            <a:ext cx="3860800" cy="365125"/>
          </a:xfrm>
          <a:prstGeom prst="rect">
            <a:avLst/>
          </a:prstGeom>
        </p:spPr>
        <p:txBody>
          <a:bodyPr/>
          <a:lstStyle/>
          <a:p>
            <a:endParaRPr lang="es-CO" dirty="0">
              <a:solidFill>
                <a:prstClr val="black"/>
              </a:solidFill>
            </a:endParaRPr>
          </a:p>
        </p:txBody>
      </p:sp>
      <p:sp>
        <p:nvSpPr>
          <p:cNvPr id="9" name="8 Marcador de número de diapositiva"/>
          <p:cNvSpPr>
            <a:spLocks noGrp="1"/>
          </p:cNvSpPr>
          <p:nvPr>
            <p:ph type="sldNum" sz="quarter" idx="12"/>
          </p:nvPr>
        </p:nvSpPr>
        <p:spPr>
          <a:xfrm>
            <a:off x="8737600" y="6356351"/>
            <a:ext cx="2844800" cy="365125"/>
          </a:xfrm>
          <a:prstGeom prst="rect">
            <a:avLst/>
          </a:prstGeom>
        </p:spPr>
        <p:txBody>
          <a:bodyPr/>
          <a:lstStyle/>
          <a:p>
            <a:fld id="{4052E256-96E8-4890-8A4D-E0CC6264D88A}" type="slidenum">
              <a:rPr lang="es-CO">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16665219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a:xfrm>
            <a:off x="609600" y="6356351"/>
            <a:ext cx="2844800" cy="365125"/>
          </a:xfrm>
          <a:prstGeom prst="rect">
            <a:avLst/>
          </a:prstGeom>
        </p:spPr>
        <p:txBody>
          <a:bodyPr/>
          <a:lstStyle/>
          <a:p>
            <a:fld id="{89ECB230-568F-44B2-9352-358115F320B6}" type="datetimeFigureOut">
              <a:rPr lang="es-CO">
                <a:solidFill>
                  <a:prstClr val="black"/>
                </a:solidFill>
              </a:rPr>
              <a:pPr/>
              <a:t>8/10/2019</a:t>
            </a:fld>
            <a:endParaRPr lang="es-CO" dirty="0">
              <a:solidFill>
                <a:prstClr val="black"/>
              </a:solidFill>
            </a:endParaRPr>
          </a:p>
        </p:txBody>
      </p:sp>
      <p:sp>
        <p:nvSpPr>
          <p:cNvPr id="4" name="3 Marcador de pie de página"/>
          <p:cNvSpPr>
            <a:spLocks noGrp="1"/>
          </p:cNvSpPr>
          <p:nvPr>
            <p:ph type="ftr" sz="quarter" idx="11"/>
          </p:nvPr>
        </p:nvSpPr>
        <p:spPr>
          <a:xfrm>
            <a:off x="4165600" y="6356351"/>
            <a:ext cx="3860800" cy="365125"/>
          </a:xfrm>
          <a:prstGeom prst="rect">
            <a:avLst/>
          </a:prstGeom>
        </p:spPr>
        <p:txBody>
          <a:bodyPr/>
          <a:lstStyle/>
          <a:p>
            <a:endParaRPr lang="es-CO" dirty="0">
              <a:solidFill>
                <a:prstClr val="black"/>
              </a:solidFill>
            </a:endParaRPr>
          </a:p>
        </p:txBody>
      </p:sp>
      <p:sp>
        <p:nvSpPr>
          <p:cNvPr id="5" name="4 Marcador de número de diapositiva"/>
          <p:cNvSpPr>
            <a:spLocks noGrp="1"/>
          </p:cNvSpPr>
          <p:nvPr>
            <p:ph type="sldNum" sz="quarter" idx="12"/>
          </p:nvPr>
        </p:nvSpPr>
        <p:spPr>
          <a:xfrm>
            <a:off x="8737600" y="6356351"/>
            <a:ext cx="2844800" cy="365125"/>
          </a:xfrm>
          <a:prstGeom prst="rect">
            <a:avLst/>
          </a:prstGeom>
        </p:spPr>
        <p:txBody>
          <a:bodyPr/>
          <a:lstStyle/>
          <a:p>
            <a:fld id="{4052E256-96E8-4890-8A4D-E0CC6264D88A}" type="slidenum">
              <a:rPr lang="es-CO">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8722783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a:lstStyle/>
          <a:p>
            <a:fld id="{89ECB230-568F-44B2-9352-358115F320B6}" type="datetimeFigureOut">
              <a:rPr lang="es-CO">
                <a:solidFill>
                  <a:prstClr val="black"/>
                </a:solidFill>
              </a:rPr>
              <a:pPr/>
              <a:t>8/10/2019</a:t>
            </a:fld>
            <a:endParaRPr lang="es-CO" dirty="0">
              <a:solidFill>
                <a:prstClr val="black"/>
              </a:solidFill>
            </a:endParaRPr>
          </a:p>
        </p:txBody>
      </p:sp>
      <p:sp>
        <p:nvSpPr>
          <p:cNvPr id="3" name="2 Marcador de pie de página"/>
          <p:cNvSpPr>
            <a:spLocks noGrp="1"/>
          </p:cNvSpPr>
          <p:nvPr>
            <p:ph type="ftr" sz="quarter" idx="11"/>
          </p:nvPr>
        </p:nvSpPr>
        <p:spPr>
          <a:xfrm>
            <a:off x="4165600" y="6356351"/>
            <a:ext cx="3860800" cy="365125"/>
          </a:xfrm>
          <a:prstGeom prst="rect">
            <a:avLst/>
          </a:prstGeom>
        </p:spPr>
        <p:txBody>
          <a:bodyPr/>
          <a:lstStyle/>
          <a:p>
            <a:endParaRPr lang="es-CO" dirty="0">
              <a:solidFill>
                <a:prstClr val="black"/>
              </a:solidFill>
            </a:endParaRPr>
          </a:p>
        </p:txBody>
      </p:sp>
      <p:sp>
        <p:nvSpPr>
          <p:cNvPr id="4" name="3 Marcador de número de diapositiva"/>
          <p:cNvSpPr>
            <a:spLocks noGrp="1"/>
          </p:cNvSpPr>
          <p:nvPr>
            <p:ph type="sldNum" sz="quarter" idx="12"/>
          </p:nvPr>
        </p:nvSpPr>
        <p:spPr>
          <a:xfrm>
            <a:off x="8737600" y="6356351"/>
            <a:ext cx="2844800" cy="365125"/>
          </a:xfrm>
          <a:prstGeom prst="rect">
            <a:avLst/>
          </a:prstGeom>
        </p:spPr>
        <p:txBody>
          <a:bodyPr/>
          <a:lstStyle/>
          <a:p>
            <a:fld id="{4052E256-96E8-4890-8A4D-E0CC6264D88A}" type="slidenum">
              <a:rPr lang="es-CO">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29411327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89ECB230-568F-44B2-9352-358115F320B6}" type="datetimeFigureOut">
              <a:rPr lang="es-CO">
                <a:solidFill>
                  <a:prstClr val="black"/>
                </a:solidFill>
              </a:rPr>
              <a:pPr/>
              <a:t>8/10/2019</a:t>
            </a:fld>
            <a:endParaRPr lang="es-CO" dirty="0">
              <a:solidFill>
                <a:prstClr val="black"/>
              </a:solidFill>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CO" dirty="0">
              <a:solidFill>
                <a:prstClr val="black"/>
              </a:solidFill>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4052E256-96E8-4890-8A4D-E0CC6264D88A}" type="slidenum">
              <a:rPr lang="es-CO">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18888894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89ECB230-568F-44B2-9352-358115F320B6}" type="datetimeFigureOut">
              <a:rPr lang="es-CO">
                <a:solidFill>
                  <a:prstClr val="black"/>
                </a:solidFill>
              </a:rPr>
              <a:pPr/>
              <a:t>8/10/2019</a:t>
            </a:fld>
            <a:endParaRPr lang="es-CO" dirty="0">
              <a:solidFill>
                <a:prstClr val="black"/>
              </a:solidFill>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CO" dirty="0">
              <a:solidFill>
                <a:prstClr val="black"/>
              </a:solidFill>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4052E256-96E8-4890-8A4D-E0CC6264D88A}" type="slidenum">
              <a:rPr lang="es-CO">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27890741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descr="fondo"/>
          <p:cNvPicPr/>
          <p:nvPr userDrawn="1"/>
        </p:nvPicPr>
        <p:blipFill rotWithShape="1">
          <a:blip r:embed="rId14">
            <a:extLst>
              <a:ext uri="{28A0092B-C50C-407E-A947-70E740481C1C}">
                <a14:useLocalDpi xmlns:a14="http://schemas.microsoft.com/office/drawing/2010/main" val="0"/>
              </a:ext>
            </a:extLst>
          </a:blip>
          <a:srcRect l="20651" t="44485" b="1"/>
          <a:stretch/>
        </p:blipFill>
        <p:spPr bwMode="auto">
          <a:xfrm>
            <a:off x="1127787" y="0"/>
            <a:ext cx="11064215" cy="6885384"/>
          </a:xfrm>
          <a:prstGeom prst="rect">
            <a:avLst/>
          </a:prstGeom>
          <a:noFill/>
        </p:spPr>
      </p:pic>
      <p:sp>
        <p:nvSpPr>
          <p:cNvPr id="8" name="7 Rectángulo"/>
          <p:cNvSpPr/>
          <p:nvPr userDrawn="1"/>
        </p:nvSpPr>
        <p:spPr>
          <a:xfrm>
            <a:off x="0" y="0"/>
            <a:ext cx="1127787"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dirty="0">
              <a:solidFill>
                <a:prstClr val="white"/>
              </a:solidFill>
            </a:endParaRPr>
          </a:p>
        </p:txBody>
      </p:sp>
    </p:spTree>
    <p:extLst>
      <p:ext uri="{BB962C8B-B14F-4D97-AF65-F5344CB8AC3E}">
        <p14:creationId xmlns:p14="http://schemas.microsoft.com/office/powerpoint/2010/main" val="3133706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audienciavirtual@cendoj.ramajudical.gov.co"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ramajudicial.gov.co/csj_portal/acuerdos/560-99.HTM"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s://login.microsoftonline.com/login.srf?wa=wsignin1.0&amp;rpsnv=3&amp;ct=1402516770&amp;rver=6.4.6456.0&amp;wp=MCMBI&amp;wreply=https://portal.office.com/landing.aspx?target%3D/default.aspx&amp;lc=3082&amp;id=501392" TargetMode="External"/><Relationship Id="rId13" Type="http://schemas.openxmlformats.org/officeDocument/2006/relationships/hyperlink" Target="http://saidoj.ramajudicial.gov.co/" TargetMode="External"/><Relationship Id="rId18" Type="http://schemas.openxmlformats.org/officeDocument/2006/relationships/hyperlink" Target="https://www.ramajudicial.gov.co/portal/atencion-al-usuario/pqr" TargetMode="External"/><Relationship Id="rId3" Type="http://schemas.openxmlformats.org/officeDocument/2006/relationships/hyperlink" Target="http://sidn.ramajudicial.gov.co/sso/Client/Default.aspx" TargetMode="External"/><Relationship Id="rId21" Type="http://schemas.openxmlformats.org/officeDocument/2006/relationships/hyperlink" Target="https://www.ramajudicial.gov.co/portal/atencion-al-usuario/contactenos" TargetMode="External"/><Relationship Id="rId7" Type="http://schemas.openxmlformats.org/officeDocument/2006/relationships/hyperlink" Target="https://www.ramajudicial.gov.co/web/funcionarios/consulta-de-audiencias-y-videoconferencia" TargetMode="External"/><Relationship Id="rId12" Type="http://schemas.openxmlformats.org/officeDocument/2006/relationships/hyperlink" Target="http://www.ramajudicial.gov.co/web/publicaciones./memorias-del-conservatorio-nacional" TargetMode="External"/><Relationship Id="rId17" Type="http://schemas.openxmlformats.org/officeDocument/2006/relationships/hyperlink" Target="mailto:info@cendoj.ramajudicial.gov.co" TargetMode="External"/><Relationship Id="rId2" Type="http://schemas.openxmlformats.org/officeDocument/2006/relationships/image" Target="../media/image2.png"/><Relationship Id="rId16" Type="http://schemas.openxmlformats.org/officeDocument/2006/relationships/hyperlink" Target="http://www.ramajudicial.gov.co/web/consejo-superior-de-la-judicatura/portal/sala-administrativa/actos-administrativos/actos-administrativos-acuerdos-resoluciones-circulares-y-gacetas-consejo-superior-de-la-judicatura" TargetMode="External"/><Relationship Id="rId20" Type="http://schemas.openxmlformats.org/officeDocument/2006/relationships/hyperlink" Target="https://www.ramajudicial.gov.co/web/guest/linea-transparente" TargetMode="External"/><Relationship Id="rId1" Type="http://schemas.openxmlformats.org/officeDocument/2006/relationships/slideLayout" Target="../slideLayouts/slideLayout12.xml"/><Relationship Id="rId6" Type="http://schemas.openxmlformats.org/officeDocument/2006/relationships/hyperlink" Target="http://www.ramajudicial.gov.co/" TargetMode="External"/><Relationship Id="rId11" Type="http://schemas.openxmlformats.org/officeDocument/2006/relationships/hyperlink" Target="http://www.videoteca.ramajudicial.gov.co/videoteca/" TargetMode="External"/><Relationship Id="rId5" Type="http://schemas.openxmlformats.org/officeDocument/2006/relationships/hyperlink" Target="http://csjportal.ability.com.co/" TargetMode="External"/><Relationship Id="rId15" Type="http://schemas.openxmlformats.org/officeDocument/2006/relationships/hyperlink" Target="http://www.ramajudicial.gov.co/web/consejo-superior-de-la-judicatura/portal/sala-administrativa/gaceta-de-la-judicatura" TargetMode="External"/><Relationship Id="rId10" Type="http://schemas.openxmlformats.org/officeDocument/2006/relationships/hyperlink" Target="http://www.ramajudicial.gov.co/web/publicaciones./abc-sistema-de-responsabilidad-penal-de-adolescentes" TargetMode="External"/><Relationship Id="rId19" Type="http://schemas.openxmlformats.org/officeDocument/2006/relationships/hyperlink" Target="http://www.ramajudicial.gov.co/portal/atencion-al-usuario/chat" TargetMode="External"/><Relationship Id="rId4" Type="http://schemas.openxmlformats.org/officeDocument/2006/relationships/hyperlink" Target="https://www.ramajudicial.gov.co/web/guest/consulta-de-jurisprudencia" TargetMode="External"/><Relationship Id="rId9" Type="http://schemas.openxmlformats.org/officeDocument/2006/relationships/hyperlink" Target="http://www.ramajudicial.gov.co/web/publicaciones./consejo-superior-de-la-judicatura" TargetMode="External"/><Relationship Id="rId14" Type="http://schemas.openxmlformats.org/officeDocument/2006/relationships/hyperlink" Target="http://actosadministrativos.ramajudicial.gov.co/web/Acto%20Administrativo/Default.aspx?ID=12207"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agendamiento.ramajudicial.gov.co/"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059C999-6C51-4ACD-AEB7-EE5498077D16}"/>
              </a:ext>
            </a:extLst>
          </p:cNvPr>
          <p:cNvPicPr>
            <a:picLocks noChangeAspect="1"/>
          </p:cNvPicPr>
          <p:nvPr/>
        </p:nvPicPr>
        <p:blipFill>
          <a:blip r:embed="rId2"/>
          <a:stretch>
            <a:fillRect/>
          </a:stretch>
        </p:blipFill>
        <p:spPr>
          <a:xfrm>
            <a:off x="1211839" y="0"/>
            <a:ext cx="3440876" cy="1267691"/>
          </a:xfrm>
          <a:prstGeom prst="rect">
            <a:avLst/>
          </a:prstGeom>
        </p:spPr>
      </p:pic>
      <p:sp>
        <p:nvSpPr>
          <p:cNvPr id="8" name="29 Rectángulo">
            <a:extLst>
              <a:ext uri="{FF2B5EF4-FFF2-40B4-BE49-F238E27FC236}">
                <a16:creationId xmlns:a16="http://schemas.microsoft.com/office/drawing/2014/main" id="{2E1EC633-33E9-46F9-B66D-92FAD4EF2B49}"/>
              </a:ext>
            </a:extLst>
          </p:cNvPr>
          <p:cNvSpPr/>
          <p:nvPr/>
        </p:nvSpPr>
        <p:spPr>
          <a:xfrm>
            <a:off x="2236424" y="1895650"/>
            <a:ext cx="8449937" cy="2774747"/>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400" b="1" dirty="0">
                <a:latin typeface="Arial" panose="020B0604020202020204" pitchFamily="34" charset="0"/>
                <a:cs typeface="Arial" panose="020B0604020202020204" pitchFamily="34" charset="0"/>
              </a:rPr>
              <a:t>CENTRO DE DOCUMENTACIÓN JUDICIAL</a:t>
            </a:r>
          </a:p>
          <a:p>
            <a:pPr algn="ctr"/>
            <a:r>
              <a:rPr lang="es-ES" sz="4400" b="1" dirty="0">
                <a:latin typeface="Arial" panose="020B0604020202020204" pitchFamily="34" charset="0"/>
                <a:cs typeface="Arial" panose="020B0604020202020204" pitchFamily="34" charset="0"/>
              </a:rPr>
              <a:t> </a:t>
            </a:r>
          </a:p>
          <a:p>
            <a:pPr algn="ctr"/>
            <a:r>
              <a:rPr lang="es-ES" sz="4400" b="1" dirty="0">
                <a:latin typeface="Arial" panose="020B0604020202020204" pitchFamily="34" charset="0"/>
                <a:cs typeface="Arial" panose="020B0604020202020204" pitchFamily="34" charset="0"/>
              </a:rPr>
              <a:t>CENDOJ</a:t>
            </a:r>
            <a:endParaRPr lang="es-CO"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640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4" name="29 Rectángulo">
            <a:extLst>
              <a:ext uri="{FF2B5EF4-FFF2-40B4-BE49-F238E27FC236}">
                <a16:creationId xmlns:a16="http://schemas.microsoft.com/office/drawing/2014/main" id="{41868460-E9E7-49B6-88DF-E4C84462C26B}"/>
              </a:ext>
            </a:extLst>
          </p:cNvPr>
          <p:cNvSpPr/>
          <p:nvPr/>
        </p:nvSpPr>
        <p:spPr>
          <a:xfrm>
            <a:off x="6096001" y="55260"/>
            <a:ext cx="6096000" cy="727364"/>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AUDIENCIAS VIRTUALES, VIDEOCONFERENCIAS Y STREAMING</a:t>
            </a:r>
            <a:endParaRPr lang="es-CO" sz="2400" b="1" dirty="0">
              <a:solidFill>
                <a:schemeClr val="bg1"/>
              </a:solidFill>
            </a:endParaRPr>
          </a:p>
        </p:txBody>
      </p:sp>
      <p:graphicFrame>
        <p:nvGraphicFramePr>
          <p:cNvPr id="7" name="Gráfico 6">
            <a:extLst>
              <a:ext uri="{FF2B5EF4-FFF2-40B4-BE49-F238E27FC236}">
                <a16:creationId xmlns:a16="http://schemas.microsoft.com/office/drawing/2014/main" id="{1C9C9954-5035-4C85-B01F-542F130D0332}"/>
              </a:ext>
            </a:extLst>
          </p:cNvPr>
          <p:cNvGraphicFramePr>
            <a:graphicFrameLocks/>
          </p:cNvGraphicFramePr>
          <p:nvPr>
            <p:extLst>
              <p:ext uri="{D42A27DB-BD31-4B8C-83A1-F6EECF244321}">
                <p14:modId xmlns:p14="http://schemas.microsoft.com/office/powerpoint/2010/main" val="26406786"/>
              </p:ext>
            </p:extLst>
          </p:nvPr>
        </p:nvGraphicFramePr>
        <p:xfrm>
          <a:off x="1211839" y="1267691"/>
          <a:ext cx="10909005" cy="51046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12975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3" name="29 Rectángulo">
            <a:extLst>
              <a:ext uri="{FF2B5EF4-FFF2-40B4-BE49-F238E27FC236}">
                <a16:creationId xmlns:a16="http://schemas.microsoft.com/office/drawing/2014/main" id="{19331884-DAE5-44EC-ACA3-1C0333DDC65B}"/>
              </a:ext>
            </a:extLst>
          </p:cNvPr>
          <p:cNvSpPr/>
          <p:nvPr/>
        </p:nvSpPr>
        <p:spPr>
          <a:xfrm>
            <a:off x="6096001" y="55260"/>
            <a:ext cx="6096000" cy="727364"/>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AUDIENCIAS VIRTUALES, VIDEOCONFERENCIAS Y STREAMING</a:t>
            </a:r>
            <a:endParaRPr lang="es-CO" sz="2400" b="1" dirty="0">
              <a:solidFill>
                <a:schemeClr val="bg1"/>
              </a:solidFill>
            </a:endParaRPr>
          </a:p>
        </p:txBody>
      </p:sp>
      <p:sp>
        <p:nvSpPr>
          <p:cNvPr id="6" name="Subtítulo 2">
            <a:extLst>
              <a:ext uri="{FF2B5EF4-FFF2-40B4-BE49-F238E27FC236}">
                <a16:creationId xmlns:a16="http://schemas.microsoft.com/office/drawing/2014/main" id="{9F700E90-0E5C-4460-912B-F31A63A81E79}"/>
              </a:ext>
            </a:extLst>
          </p:cNvPr>
          <p:cNvSpPr>
            <a:spLocks noGrp="1"/>
          </p:cNvSpPr>
          <p:nvPr>
            <p:ph type="subTitle" idx="1"/>
          </p:nvPr>
        </p:nvSpPr>
        <p:spPr>
          <a:xfrm>
            <a:off x="1410159" y="1943356"/>
            <a:ext cx="10499075" cy="3851516"/>
          </a:xfrm>
        </p:spPr>
        <p:txBody>
          <a:bodyPr>
            <a:noAutofit/>
          </a:bodyPr>
          <a:lstStyle/>
          <a:p>
            <a:r>
              <a:rPr lang="es-ES" sz="2800" b="1" dirty="0">
                <a:solidFill>
                  <a:srgbClr val="002060"/>
                </a:solidFill>
                <a:latin typeface="Arial" panose="020B0604020202020204" pitchFamily="34" charset="0"/>
                <a:cs typeface="Arial" panose="020B0604020202020204" pitchFamily="34" charset="0"/>
              </a:rPr>
              <a:t>CONTRATO 247 DE 2018</a:t>
            </a:r>
          </a:p>
          <a:p>
            <a:r>
              <a:rPr lang="es-ES" sz="2800" b="1" dirty="0">
                <a:solidFill>
                  <a:srgbClr val="002060"/>
                </a:solidFill>
                <a:latin typeface="Arial" panose="020B0604020202020204" pitchFamily="34" charset="0"/>
                <a:cs typeface="Arial" panose="020B0604020202020204" pitchFamily="34" charset="0"/>
              </a:rPr>
              <a:t>Licitación Publica No. 11 de 2018</a:t>
            </a:r>
          </a:p>
          <a:p>
            <a:r>
              <a:rPr lang="es-ES" sz="2800" b="1" dirty="0">
                <a:solidFill>
                  <a:srgbClr val="002060"/>
                </a:solidFill>
                <a:latin typeface="Arial" panose="020B0604020202020204" pitchFamily="34" charset="0"/>
                <a:cs typeface="Arial" panose="020B0604020202020204" pitchFamily="34" charset="0"/>
              </a:rPr>
              <a:t>Dirección Ejecutiva de Administración Judicial</a:t>
            </a:r>
          </a:p>
          <a:p>
            <a:pPr algn="just"/>
            <a:endParaRPr lang="es-ES" sz="2800" b="1" dirty="0">
              <a:solidFill>
                <a:srgbClr val="002060"/>
              </a:solidFill>
              <a:latin typeface="Arial" panose="020B0604020202020204" pitchFamily="34" charset="0"/>
              <a:cs typeface="Arial" panose="020B0604020202020204" pitchFamily="34" charset="0"/>
            </a:endParaRPr>
          </a:p>
          <a:p>
            <a:pPr algn="just"/>
            <a:r>
              <a:rPr lang="es-ES" sz="2800" b="1" dirty="0">
                <a:solidFill>
                  <a:srgbClr val="002060"/>
                </a:solidFill>
                <a:latin typeface="Arial" panose="020B0604020202020204" pitchFamily="34" charset="0"/>
                <a:cs typeface="Arial" panose="020B0604020202020204" pitchFamily="34" charset="0"/>
              </a:rPr>
              <a:t>Objeto del Contrato: PRESTAR LOS SERVICIOS DE VIDEOCONFERENCIAS, AUDIENCIAS VIRTUALES, GESTIÓN DE GRABACIONES Y CONEXOS QUE REQUIERE LA RAMA JUDICIAL</a:t>
            </a:r>
          </a:p>
        </p:txBody>
      </p:sp>
    </p:spTree>
    <p:extLst>
      <p:ext uri="{BB962C8B-B14F-4D97-AF65-F5344CB8AC3E}">
        <p14:creationId xmlns:p14="http://schemas.microsoft.com/office/powerpoint/2010/main" val="20579416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4" name="29 Rectángulo">
            <a:extLst>
              <a:ext uri="{FF2B5EF4-FFF2-40B4-BE49-F238E27FC236}">
                <a16:creationId xmlns:a16="http://schemas.microsoft.com/office/drawing/2014/main" id="{41868460-E9E7-49B6-88DF-E4C84462C26B}"/>
              </a:ext>
            </a:extLst>
          </p:cNvPr>
          <p:cNvSpPr/>
          <p:nvPr/>
        </p:nvSpPr>
        <p:spPr>
          <a:xfrm>
            <a:off x="6096001" y="55260"/>
            <a:ext cx="6096000" cy="727364"/>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AUDIENCIAS VIRTUALES, VIDEOCONFERENCIAS Y STREAMING</a:t>
            </a:r>
            <a:endParaRPr lang="es-CO" sz="2400" b="1" dirty="0">
              <a:solidFill>
                <a:schemeClr val="bg1"/>
              </a:solidFill>
            </a:endParaRPr>
          </a:p>
        </p:txBody>
      </p:sp>
      <p:sp>
        <p:nvSpPr>
          <p:cNvPr id="6" name="CuadroTexto 5">
            <a:extLst>
              <a:ext uri="{FF2B5EF4-FFF2-40B4-BE49-F238E27FC236}">
                <a16:creationId xmlns:a16="http://schemas.microsoft.com/office/drawing/2014/main" id="{DEC7CDF4-C08D-49BD-AEDB-08A83D46C231}"/>
              </a:ext>
            </a:extLst>
          </p:cNvPr>
          <p:cNvSpPr txBox="1"/>
          <p:nvPr/>
        </p:nvSpPr>
        <p:spPr>
          <a:xfrm>
            <a:off x="1377108" y="1475566"/>
            <a:ext cx="10565176" cy="4370427"/>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OBJETIVOS DEL SERVICIO</a:t>
            </a:r>
          </a:p>
          <a:p>
            <a:endParaRPr lang="es-CO" sz="1600" b="1"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Prestar los servicios de Videoconferencias, Audiencias Virtuales, Gestión de Grabaciones y conexos que requiere la Rama Judicial.</a:t>
            </a:r>
          </a:p>
          <a:p>
            <a:endParaRPr lang="es-CO" sz="1600" b="1" dirty="0">
              <a:latin typeface="Arial" panose="020B0604020202020204" pitchFamily="34" charset="0"/>
              <a:cs typeface="Arial" panose="020B0604020202020204" pitchFamily="34" charset="0"/>
            </a:endParaRPr>
          </a:p>
          <a:p>
            <a:pPr lvl="0"/>
            <a:r>
              <a:rPr lang="es-ES" sz="1600" b="1" dirty="0">
                <a:latin typeface="Arial" panose="020B0604020202020204" pitchFamily="34" charset="0"/>
                <a:cs typeface="Arial" panose="020B0604020202020204" pitchFamily="34" charset="0"/>
              </a:rPr>
              <a:t>Servicio de Videoconferencias y de Audiencias Virtuales (CENDOJ)</a:t>
            </a:r>
            <a:endParaRPr lang="es-ES" sz="1600"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pPr marL="358775" indent="-358775">
              <a:buFont typeface="Wingdings" panose="05000000000000000000" pitchFamily="2" charset="2"/>
              <a:buChar char="ü"/>
            </a:pPr>
            <a:r>
              <a:rPr lang="es-ES" sz="1600" dirty="0">
                <a:latin typeface="Arial" panose="020B0604020202020204" pitchFamily="34" charset="0"/>
                <a:cs typeface="Arial" panose="020B0604020202020204" pitchFamily="34" charset="0"/>
              </a:rPr>
              <a:t>Proveer equipos en alquiler por demanda y con disponibilidad de recursos y elementos, incluyendo su transporte, instalación, pruebas, soporte y prestación efectiva del servicio</a:t>
            </a:r>
          </a:p>
          <a:p>
            <a:pPr marL="358775" indent="-358775">
              <a:buFont typeface="Wingdings" panose="05000000000000000000" pitchFamily="2" charset="2"/>
              <a:buChar char="ü"/>
            </a:pPr>
            <a:r>
              <a:rPr lang="es-ES" sz="1600" dirty="0">
                <a:latin typeface="Arial" panose="020B0604020202020204" pitchFamily="34" charset="0"/>
                <a:cs typeface="Arial" panose="020B0604020202020204" pitchFamily="34" charset="0"/>
              </a:rPr>
              <a:t>Proveer personal técnico que brinde soporte a nivel nacional de los eventos que se requiera</a:t>
            </a:r>
          </a:p>
          <a:p>
            <a:r>
              <a:rPr lang="es-ES" sz="1600" dirty="0">
                <a:latin typeface="Arial" panose="020B0604020202020204" pitchFamily="34" charset="0"/>
                <a:cs typeface="Arial" panose="020B0604020202020204" pitchFamily="34" charset="0"/>
              </a:rPr>
              <a:t> </a:t>
            </a:r>
          </a:p>
          <a:p>
            <a:endParaRPr lang="es-ES"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Servicio de Gestión de Grabaciones a través de una solución en la nube (UNIDAD INFORMATICA)</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 </a:t>
            </a:r>
          </a:p>
          <a:p>
            <a:pPr marL="358775" indent="-358775">
              <a:buFont typeface="Wingdings" panose="05000000000000000000" pitchFamily="2" charset="2"/>
              <a:buChar char="ü"/>
            </a:pPr>
            <a:r>
              <a:rPr lang="es-ES" sz="1600" dirty="0">
                <a:latin typeface="Arial" panose="020B0604020202020204" pitchFamily="34" charset="0"/>
                <a:cs typeface="Arial" panose="020B0604020202020204" pitchFamily="34" charset="0"/>
              </a:rPr>
              <a:t>Licenciamiento con derecho a actualizaciones y soporte técnico.</a:t>
            </a:r>
          </a:p>
          <a:p>
            <a:pPr marL="358775" indent="-358775">
              <a:buFont typeface="Wingdings" panose="05000000000000000000" pitchFamily="2" charset="2"/>
              <a:buChar char="ü"/>
            </a:pPr>
            <a:r>
              <a:rPr lang="es-ES" sz="1600" dirty="0">
                <a:latin typeface="Arial" panose="020B0604020202020204" pitchFamily="34" charset="0"/>
                <a:cs typeface="Arial" panose="020B0604020202020204" pitchFamily="34" charset="0"/>
              </a:rPr>
              <a:t>Servicio de Mesa de Ayuda para la administración, que incluye gestión y soporte técnico a usuarios.</a:t>
            </a:r>
          </a:p>
          <a:p>
            <a:endParaRPr lang="es-CO" sz="1400" b="1" dirty="0">
              <a:solidFill>
                <a:srgbClr val="0B30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3794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4" name="29 Rectángulo">
            <a:extLst>
              <a:ext uri="{FF2B5EF4-FFF2-40B4-BE49-F238E27FC236}">
                <a16:creationId xmlns:a16="http://schemas.microsoft.com/office/drawing/2014/main" id="{41868460-E9E7-49B6-88DF-E4C84462C26B}"/>
              </a:ext>
            </a:extLst>
          </p:cNvPr>
          <p:cNvSpPr/>
          <p:nvPr/>
        </p:nvSpPr>
        <p:spPr>
          <a:xfrm>
            <a:off x="6096001" y="55260"/>
            <a:ext cx="6096000" cy="727364"/>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AUDIENCIAS VIRTUALES, VIDEOCONFERENCIAS Y STREAMING</a:t>
            </a:r>
            <a:endParaRPr lang="es-CO" sz="2400" b="1" dirty="0">
              <a:solidFill>
                <a:schemeClr val="bg1"/>
              </a:solidFill>
            </a:endParaRPr>
          </a:p>
        </p:txBody>
      </p:sp>
      <p:sp>
        <p:nvSpPr>
          <p:cNvPr id="6" name="CuadroTexto 5">
            <a:extLst>
              <a:ext uri="{FF2B5EF4-FFF2-40B4-BE49-F238E27FC236}">
                <a16:creationId xmlns:a16="http://schemas.microsoft.com/office/drawing/2014/main" id="{0DB7997D-277E-41F8-86EE-F4540E828476}"/>
              </a:ext>
            </a:extLst>
          </p:cNvPr>
          <p:cNvSpPr txBox="1"/>
          <p:nvPr/>
        </p:nvSpPr>
        <p:spPr>
          <a:xfrm>
            <a:off x="1371599" y="1454709"/>
            <a:ext cx="10625769" cy="4370427"/>
          </a:xfrm>
          <a:prstGeom prst="rect">
            <a:avLst/>
          </a:prstGeom>
          <a:noFill/>
        </p:spPr>
        <p:txBody>
          <a:bodyPr wrap="square" rtlCol="0">
            <a:spAutoFit/>
          </a:bodyPr>
          <a:lstStyle/>
          <a:p>
            <a:pPr algn="just"/>
            <a:r>
              <a:rPr lang="es-CO" sz="2000" b="1" dirty="0">
                <a:latin typeface="Arial" panose="020B0604020202020204" pitchFamily="34" charset="0"/>
                <a:cs typeface="Arial" panose="020B0604020202020204" pitchFamily="34" charset="0"/>
              </a:rPr>
              <a:t>USO DEL SERVICIO DE AUDIENCIAS VIRTUALES, VIDEOCONFERENCIAS Y STREAMING.</a:t>
            </a:r>
          </a:p>
          <a:p>
            <a:pPr algn="just"/>
            <a:endParaRPr lang="es-CO" sz="14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_tradnl" sz="1600" b="1" dirty="0">
                <a:latin typeface="Arial" panose="020B0604020202020204" pitchFamily="34" charset="0"/>
                <a:cs typeface="Arial" panose="020B0604020202020204" pitchFamily="34" charset="0"/>
              </a:rPr>
              <a:t>Audiencias Virtuales:</a:t>
            </a:r>
            <a:r>
              <a:rPr lang="es-ES_tradnl"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Son aquellas diligencias judiciales definidas legalmente en los diferentes códigos de procedimiento, que por razones logísticas requieren ser realizadas en sitios físicos diferentes y por tanto requieren de una infraestructura tecnológica que les permitan la trasmisión de audio, video y datos, donde se requiere de la participación activa de todos los extremos de la comunicación.</a:t>
            </a:r>
          </a:p>
          <a:p>
            <a:pPr algn="just"/>
            <a:endParaRPr lang="es-ES_tradnl"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_tradnl" sz="1600" b="1" dirty="0">
                <a:latin typeface="Arial" panose="020B0604020202020204" pitchFamily="34" charset="0"/>
                <a:cs typeface="Arial" panose="020B0604020202020204" pitchFamily="34" charset="0"/>
              </a:rPr>
              <a:t>Videoconferencias:</a:t>
            </a:r>
            <a:r>
              <a:rPr lang="es-ES_tradnl"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Son actividades que realiza la Rama Judicial que no se encuentran vinculados a un proceso judicial, tales como Asuntos Informativos, Capacitaciones, Entrevistas, Reuniones de carácter administrativo, entre otros, donde se requiere de la participación activa de todos los extremos de la comunicación.</a:t>
            </a:r>
          </a:p>
          <a:p>
            <a:pPr marL="285750" indent="-285750" algn="just">
              <a:buFont typeface="Wingdings" panose="05000000000000000000" pitchFamily="2" charset="2"/>
              <a:buChar char="Ø"/>
            </a:pPr>
            <a:endParaRPr lang="es-E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_tradnl" sz="1600" b="1" dirty="0">
                <a:latin typeface="Arial" panose="020B0604020202020204" pitchFamily="34" charset="0"/>
                <a:cs typeface="Arial" panose="020B0604020202020204" pitchFamily="34" charset="0"/>
              </a:rPr>
              <a:t>Streaming: </a:t>
            </a:r>
            <a:r>
              <a:rPr lang="es-ES" sz="1600" dirty="0">
                <a:latin typeface="Arial" panose="020B0604020202020204" pitchFamily="34" charset="0"/>
                <a:cs typeface="Arial" panose="020B0604020202020204" pitchFamily="34" charset="0"/>
              </a:rPr>
              <a:t>Son eventos que realiza la Rama Judicial que no se encuentran vinculados a un proceso judicial, tales como Congresos, Entrevistas, Foros, entre otros, donde el origen trasmite, sin interactividad de los demás extremos de la comunicación.</a:t>
            </a:r>
          </a:p>
        </p:txBody>
      </p:sp>
    </p:spTree>
    <p:extLst>
      <p:ext uri="{BB962C8B-B14F-4D97-AF65-F5344CB8AC3E}">
        <p14:creationId xmlns:p14="http://schemas.microsoft.com/office/powerpoint/2010/main" val="8604006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4" name="29 Rectángulo">
            <a:extLst>
              <a:ext uri="{FF2B5EF4-FFF2-40B4-BE49-F238E27FC236}">
                <a16:creationId xmlns:a16="http://schemas.microsoft.com/office/drawing/2014/main" id="{41868460-E9E7-49B6-88DF-E4C84462C26B}"/>
              </a:ext>
            </a:extLst>
          </p:cNvPr>
          <p:cNvSpPr/>
          <p:nvPr/>
        </p:nvSpPr>
        <p:spPr>
          <a:xfrm>
            <a:off x="6096001" y="55260"/>
            <a:ext cx="6096000" cy="727364"/>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AUDIENCIAS VIRTUALES, VIDEOCONFERENCIAS Y STREAMING</a:t>
            </a:r>
            <a:endParaRPr lang="es-CO" sz="2400" b="1" dirty="0">
              <a:solidFill>
                <a:schemeClr val="bg1"/>
              </a:solidFill>
            </a:endParaRPr>
          </a:p>
        </p:txBody>
      </p:sp>
      <p:sp>
        <p:nvSpPr>
          <p:cNvPr id="6" name="CuadroTexto 5">
            <a:extLst>
              <a:ext uri="{FF2B5EF4-FFF2-40B4-BE49-F238E27FC236}">
                <a16:creationId xmlns:a16="http://schemas.microsoft.com/office/drawing/2014/main" id="{82255A64-1B66-413C-92C5-029B201A88DF}"/>
              </a:ext>
            </a:extLst>
          </p:cNvPr>
          <p:cNvSpPr txBox="1"/>
          <p:nvPr/>
        </p:nvSpPr>
        <p:spPr>
          <a:xfrm>
            <a:off x="1519933" y="1509136"/>
            <a:ext cx="10411333" cy="3847207"/>
          </a:xfrm>
          <a:prstGeom prst="rect">
            <a:avLst/>
          </a:prstGeom>
          <a:noFill/>
        </p:spPr>
        <p:txBody>
          <a:bodyPr wrap="square" rtlCol="0">
            <a:spAutoFit/>
          </a:bodyPr>
          <a:lstStyle/>
          <a:p>
            <a:pPr algn="just"/>
            <a:r>
              <a:rPr lang="es-CO" sz="2000" b="1" dirty="0">
                <a:latin typeface="Arial" panose="020B0604020202020204" pitchFamily="34" charset="0"/>
                <a:cs typeface="Arial" panose="020B0604020202020204" pitchFamily="34" charset="0"/>
              </a:rPr>
              <a:t>FACILIDADES TECNICAS OFRECIDAS </a:t>
            </a:r>
          </a:p>
          <a:p>
            <a:pPr algn="just"/>
            <a:endParaRPr lang="es-CO" sz="1600" dirty="0">
              <a:solidFill>
                <a:schemeClr val="accent1"/>
              </a:solidFill>
              <a:latin typeface="Arial" panose="020B0604020202020204" pitchFamily="34" charset="0"/>
              <a:cs typeface="Arial" panose="020B0604020202020204" pitchFamily="34" charset="0"/>
            </a:endParaRPr>
          </a:p>
          <a:p>
            <a:pPr marL="358775" indent="-358775">
              <a:buFont typeface="Wingdings" panose="05000000000000000000" pitchFamily="2" charset="2"/>
              <a:buChar char="Ø"/>
            </a:pPr>
            <a:r>
              <a:rPr lang="es-ES" sz="1600" b="1" dirty="0">
                <a:latin typeface="Arial" panose="020B0604020202020204" pitchFamily="34" charset="0"/>
                <a:cs typeface="Arial" panose="020B0604020202020204" pitchFamily="34" charset="0"/>
              </a:rPr>
              <a:t>Seguridad: </a:t>
            </a:r>
            <a:r>
              <a:rPr lang="es-ES" sz="1600" dirty="0">
                <a:latin typeface="Arial" panose="020B0604020202020204" pitchFamily="34" charset="0"/>
                <a:cs typeface="Arial" panose="020B0604020202020204" pitchFamily="34" charset="0"/>
              </a:rPr>
              <a:t>Encriptación de la grabación.</a:t>
            </a:r>
          </a:p>
          <a:p>
            <a:endParaRPr lang="es-ES" sz="1600" dirty="0">
              <a:latin typeface="Arial" panose="020B0604020202020204" pitchFamily="34" charset="0"/>
              <a:cs typeface="Arial" panose="020B0604020202020204" pitchFamily="34" charset="0"/>
            </a:endParaRPr>
          </a:p>
          <a:p>
            <a:pPr marL="358775" indent="-358775">
              <a:buFont typeface="Wingdings" panose="05000000000000000000" pitchFamily="2" charset="2"/>
              <a:buChar char="Ø"/>
            </a:pPr>
            <a:r>
              <a:rPr lang="es-ES" sz="1600" b="1" dirty="0">
                <a:latin typeface="Arial" panose="020B0604020202020204" pitchFamily="34" charset="0"/>
                <a:cs typeface="Arial" panose="020B0604020202020204" pitchFamily="34" charset="0"/>
              </a:rPr>
              <a:t>Copia Digital: </a:t>
            </a:r>
            <a:r>
              <a:rPr lang="es-ES" sz="1600" dirty="0">
                <a:latin typeface="Arial" panose="020B0604020202020204" pitchFamily="34" charset="0"/>
                <a:cs typeface="Arial" panose="020B0604020202020204" pitchFamily="34" charset="0"/>
              </a:rPr>
              <a:t>Respaldo de la grabación en la nube de </a:t>
            </a:r>
            <a:r>
              <a:rPr lang="es-ES" sz="1600" b="1" dirty="0">
                <a:latin typeface="Arial" panose="020B0604020202020204" pitchFamily="34" charset="0"/>
                <a:cs typeface="Arial" panose="020B0604020202020204" pitchFamily="34" charset="0"/>
              </a:rPr>
              <a:t>RP1Cloud</a:t>
            </a:r>
            <a:r>
              <a:rPr lang="es-ES" sz="1600" dirty="0">
                <a:latin typeface="Arial" panose="020B0604020202020204" pitchFamily="34" charset="0"/>
                <a:cs typeface="Arial" panose="020B0604020202020204" pitchFamily="34" charset="0"/>
              </a:rPr>
              <a:t> y repositorio.</a:t>
            </a:r>
          </a:p>
          <a:p>
            <a:pPr marL="358775" indent="-358775">
              <a:buFont typeface="Wingdings" panose="05000000000000000000" pitchFamily="2" charset="2"/>
              <a:buChar char="Ø"/>
            </a:pPr>
            <a:endParaRPr lang="es-ES" sz="1600" b="1" dirty="0">
              <a:latin typeface="Arial" panose="020B0604020202020204" pitchFamily="34" charset="0"/>
              <a:cs typeface="Arial" panose="020B0604020202020204" pitchFamily="34" charset="0"/>
            </a:endParaRPr>
          </a:p>
          <a:p>
            <a:pPr marL="358775" indent="-358775">
              <a:buFont typeface="Wingdings" panose="05000000000000000000" pitchFamily="2" charset="2"/>
              <a:buChar char="Ø"/>
            </a:pPr>
            <a:r>
              <a:rPr lang="es-ES" sz="1600" b="1" dirty="0">
                <a:latin typeface="Arial" panose="020B0604020202020204" pitchFamily="34" charset="0"/>
                <a:cs typeface="Arial" panose="020B0604020202020204" pitchFamily="34" charset="0"/>
              </a:rPr>
              <a:t>Cobertura: </a:t>
            </a:r>
            <a:r>
              <a:rPr lang="es-ES" sz="1600" dirty="0">
                <a:latin typeface="Arial" panose="020B0604020202020204" pitchFamily="34" charset="0"/>
                <a:cs typeface="Arial" panose="020B0604020202020204" pitchFamily="34" charset="0"/>
              </a:rPr>
              <a:t>Nacional en los diferentes despachos de la Rama Judicial, con el INPEC, con los Consulados, otras entidades (Fiscalía, ICBF, Medicina Legal, etc.)</a:t>
            </a:r>
          </a:p>
          <a:p>
            <a:pPr marL="358775" indent="-358775">
              <a:buFont typeface="Wingdings" panose="05000000000000000000" pitchFamily="2" charset="2"/>
              <a:buChar char="Ø"/>
            </a:pPr>
            <a:endParaRPr lang="es-ES" sz="1600" b="1" dirty="0">
              <a:latin typeface="Arial" panose="020B0604020202020204" pitchFamily="34" charset="0"/>
              <a:cs typeface="Arial" panose="020B0604020202020204" pitchFamily="34" charset="0"/>
            </a:endParaRPr>
          </a:p>
          <a:p>
            <a:pPr marL="358775" indent="-358775">
              <a:buFont typeface="Wingdings" panose="05000000000000000000" pitchFamily="2" charset="2"/>
              <a:buChar char="Ø"/>
            </a:pPr>
            <a:r>
              <a:rPr lang="es-ES" sz="1600" b="1" dirty="0">
                <a:latin typeface="Arial" panose="020B0604020202020204" pitchFamily="34" charset="0"/>
                <a:cs typeface="Arial" panose="020B0604020202020204" pitchFamily="34" charset="0"/>
              </a:rPr>
              <a:t>Capacidad máxima: </a:t>
            </a:r>
            <a:r>
              <a:rPr lang="es-ES" sz="1600" dirty="0">
                <a:latin typeface="Arial" panose="020B0604020202020204" pitchFamily="34" charset="0"/>
                <a:cs typeface="Arial" panose="020B0604020202020204" pitchFamily="34" charset="0"/>
              </a:rPr>
              <a:t>500 Salas Virtuales con 50 usuarios cada una, para transmisión </a:t>
            </a:r>
            <a:r>
              <a:rPr lang="es-ES" sz="1600" dirty="0" err="1">
                <a:latin typeface="Arial" panose="020B0604020202020204" pitchFamily="34" charset="0"/>
                <a:cs typeface="Arial" panose="020B0604020202020204" pitchFamily="34" charset="0"/>
              </a:rPr>
              <a:t>via</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Streaming</a:t>
            </a:r>
            <a:r>
              <a:rPr lang="es-ES" sz="1600" dirty="0">
                <a:latin typeface="Arial" panose="020B0604020202020204" pitchFamily="34" charset="0"/>
                <a:cs typeface="Arial" panose="020B0604020202020204" pitchFamily="34" charset="0"/>
              </a:rPr>
              <a:t> hasta 1000 usuarios simultáneos.</a:t>
            </a:r>
          </a:p>
          <a:p>
            <a:pPr marL="358775" indent="-358775">
              <a:buFont typeface="Wingdings" panose="05000000000000000000" pitchFamily="2" charset="2"/>
              <a:buChar char="Ø"/>
            </a:pPr>
            <a:endParaRPr lang="es-ES" sz="1600" b="1" dirty="0">
              <a:latin typeface="Arial" panose="020B0604020202020204" pitchFamily="34" charset="0"/>
              <a:cs typeface="Arial" panose="020B0604020202020204" pitchFamily="34" charset="0"/>
            </a:endParaRPr>
          </a:p>
          <a:p>
            <a:pPr marL="358775" indent="-358775">
              <a:buFont typeface="Wingdings" panose="05000000000000000000" pitchFamily="2" charset="2"/>
              <a:buChar char="Ø"/>
            </a:pPr>
            <a:r>
              <a:rPr lang="es-ES" sz="1600" b="1" dirty="0">
                <a:latin typeface="Arial" panose="020B0604020202020204" pitchFamily="34" charset="0"/>
                <a:cs typeface="Arial" panose="020B0604020202020204" pitchFamily="34" charset="0"/>
              </a:rPr>
              <a:t>Modos de conexión: </a:t>
            </a:r>
            <a:r>
              <a:rPr lang="es-ES" sz="1600" dirty="0">
                <a:latin typeface="Arial" panose="020B0604020202020204" pitchFamily="34" charset="0"/>
                <a:cs typeface="Arial" panose="020B0604020202020204" pitchFamily="34" charset="0"/>
              </a:rPr>
              <a:t>Equipos de videoconferencia, teléfono celular, Skype </a:t>
            </a:r>
            <a:r>
              <a:rPr lang="es-ES" sz="1600" dirty="0" err="1">
                <a:latin typeface="Arial" panose="020B0604020202020204" pitchFamily="34" charset="0"/>
                <a:cs typeface="Arial" panose="020B0604020202020204" pitchFamily="34" charset="0"/>
              </a:rPr>
              <a:t>For</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Bussines</a:t>
            </a:r>
            <a:r>
              <a:rPr lang="es-ES" sz="1600" dirty="0">
                <a:latin typeface="Arial" panose="020B0604020202020204" pitchFamily="34" charset="0"/>
                <a:cs typeface="Arial" panose="020B0604020202020204" pitchFamily="34" charset="0"/>
              </a:rPr>
              <a:t> o PC.</a:t>
            </a:r>
          </a:p>
          <a:p>
            <a:pPr marL="358775" indent="-358775">
              <a:buFont typeface="Wingdings" panose="05000000000000000000" pitchFamily="2" charset="2"/>
              <a:buChar char="Ø"/>
            </a:pPr>
            <a:endParaRPr lang="es-ES" sz="1600" b="1" dirty="0">
              <a:latin typeface="Arial" panose="020B0604020202020204" pitchFamily="34" charset="0"/>
              <a:cs typeface="Arial" panose="020B0604020202020204" pitchFamily="34" charset="0"/>
            </a:endParaRPr>
          </a:p>
          <a:p>
            <a:pPr marL="358775" indent="-358775">
              <a:buFont typeface="Wingdings" panose="05000000000000000000" pitchFamily="2" charset="2"/>
              <a:buChar char="Ø"/>
            </a:pPr>
            <a:r>
              <a:rPr lang="es-ES" sz="1600" b="1" dirty="0">
                <a:latin typeface="Arial" panose="020B0604020202020204" pitchFamily="34" charset="0"/>
                <a:cs typeface="Arial" panose="020B0604020202020204" pitchFamily="34" charset="0"/>
              </a:rPr>
              <a:t>Soporte técnico: </a:t>
            </a:r>
            <a:r>
              <a:rPr lang="es-ES" sz="1600" dirty="0">
                <a:latin typeface="Arial" panose="020B0604020202020204" pitchFamily="34" charset="0"/>
                <a:cs typeface="Arial" panose="020B0604020202020204" pitchFamily="34" charset="0"/>
              </a:rPr>
              <a:t>A través de la Mesa de Ayuda.</a:t>
            </a:r>
          </a:p>
        </p:txBody>
      </p:sp>
    </p:spTree>
    <p:extLst>
      <p:ext uri="{BB962C8B-B14F-4D97-AF65-F5344CB8AC3E}">
        <p14:creationId xmlns:p14="http://schemas.microsoft.com/office/powerpoint/2010/main" val="18884488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4" name="29 Rectángulo">
            <a:extLst>
              <a:ext uri="{FF2B5EF4-FFF2-40B4-BE49-F238E27FC236}">
                <a16:creationId xmlns:a16="http://schemas.microsoft.com/office/drawing/2014/main" id="{41868460-E9E7-49B6-88DF-E4C84462C26B}"/>
              </a:ext>
            </a:extLst>
          </p:cNvPr>
          <p:cNvSpPr/>
          <p:nvPr/>
        </p:nvSpPr>
        <p:spPr>
          <a:xfrm>
            <a:off x="6096001" y="55260"/>
            <a:ext cx="6096000" cy="727364"/>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AUDIENCIAS VIRTUALES, VIDEOCONFERENCIAS Y STREAMING</a:t>
            </a:r>
            <a:endParaRPr lang="es-CO" sz="2400" b="1" dirty="0">
              <a:solidFill>
                <a:schemeClr val="bg1"/>
              </a:solidFill>
            </a:endParaRPr>
          </a:p>
        </p:txBody>
      </p:sp>
      <p:sp>
        <p:nvSpPr>
          <p:cNvPr id="6" name="Rectángulo 5">
            <a:extLst>
              <a:ext uri="{FF2B5EF4-FFF2-40B4-BE49-F238E27FC236}">
                <a16:creationId xmlns:a16="http://schemas.microsoft.com/office/drawing/2014/main" id="{E20B4F39-4E4D-4A8A-9DDB-E71259143FD6}"/>
              </a:ext>
            </a:extLst>
          </p:cNvPr>
          <p:cNvSpPr/>
          <p:nvPr/>
        </p:nvSpPr>
        <p:spPr>
          <a:xfrm>
            <a:off x="2270385" y="1267691"/>
            <a:ext cx="9638849" cy="3908762"/>
          </a:xfrm>
          <a:prstGeom prst="rect">
            <a:avLst/>
          </a:prstGeom>
        </p:spPr>
        <p:txBody>
          <a:bodyPr wrap="square">
            <a:spAutoFit/>
          </a:bodyPr>
          <a:lstStyle/>
          <a:p>
            <a:endParaRPr lang="es-CO" sz="2400" dirty="0">
              <a:latin typeface="Arial" panose="020B0604020202020204" pitchFamily="34" charset="0"/>
              <a:cs typeface="Arial" panose="020B0604020202020204" pitchFamily="34" charset="0"/>
            </a:endParaRPr>
          </a:p>
          <a:p>
            <a:r>
              <a:rPr lang="es-CO" sz="2400" b="1" dirty="0">
                <a:latin typeface="Arial" panose="020B0604020202020204" pitchFamily="34" charset="0"/>
                <a:cs typeface="Arial" panose="020B0604020202020204" pitchFamily="34" charset="0"/>
              </a:rPr>
              <a:t>COMO SE PRESTA EL SERVICIO </a:t>
            </a:r>
          </a:p>
          <a:p>
            <a:pPr marL="285750" indent="-285750">
              <a:buFont typeface="Arial" panose="020B0604020202020204" pitchFamily="34" charset="0"/>
              <a:buChar char="•"/>
            </a:pPr>
            <a:endParaRPr lang="es-CO"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000" dirty="0">
                <a:latin typeface="Arial" panose="020B0604020202020204" pitchFamily="34" charset="0"/>
                <a:cs typeface="Arial" panose="020B0604020202020204" pitchFamily="34" charset="0"/>
              </a:rPr>
              <a:t>Solicitud</a:t>
            </a:r>
            <a:r>
              <a:rPr lang="es-ES" sz="2000" b="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de agendamiento a través del correo: </a:t>
            </a:r>
            <a:r>
              <a:rPr lang="es-ES" sz="2000" b="1" dirty="0">
                <a:latin typeface="Arial" panose="020B0604020202020204" pitchFamily="34" charset="0"/>
                <a:cs typeface="Arial" panose="020B0604020202020204" pitchFamily="34" charset="0"/>
                <a:hlinkClick r:id="rId3"/>
              </a:rPr>
              <a:t>audienciavirtual@cendoj.ramajudical.gov.co</a:t>
            </a:r>
            <a:endParaRPr lang="es-E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O" sz="2000" b="1" dirty="0">
                <a:latin typeface="Arial" panose="020B0604020202020204" pitchFamily="34" charset="0"/>
                <a:cs typeface="Arial" panose="020B0604020202020204" pitchFamily="34" charset="0"/>
              </a:rPr>
              <a:t>Mesa de Ayuda Soporte Videoconferencia CENDOJ-CSJ.</a:t>
            </a:r>
            <a:endParaRPr lang="es-ES" sz="2000" b="1" dirty="0">
              <a:latin typeface="Arial" panose="020B0604020202020204" pitchFamily="34" charset="0"/>
              <a:cs typeface="Arial" panose="020B0604020202020204" pitchFamily="34" charset="0"/>
            </a:endParaRPr>
          </a:p>
          <a:p>
            <a:r>
              <a:rPr lang="es-CO" sz="2000" dirty="0">
                <a:latin typeface="Arial" panose="020B0604020202020204" pitchFamily="34" charset="0"/>
                <a:cs typeface="Arial" panose="020B0604020202020204" pitchFamily="34" charset="0"/>
              </a:rPr>
              <a:t>    Teléfonos: (57-1) 5658500 - 5629000 Extensión: 7565</a:t>
            </a:r>
            <a:endParaRPr lang="es-ES" sz="2000" dirty="0">
              <a:latin typeface="Arial" panose="020B0604020202020204" pitchFamily="34" charset="0"/>
              <a:cs typeface="Arial" panose="020B0604020202020204" pitchFamily="34" charset="0"/>
            </a:endParaRPr>
          </a:p>
          <a:p>
            <a:r>
              <a:rPr lang="es-CO" sz="2000" dirty="0">
                <a:latin typeface="Arial" panose="020B0604020202020204" pitchFamily="34" charset="0"/>
                <a:cs typeface="Arial" panose="020B0604020202020204" pitchFamily="34" charset="0"/>
              </a:rPr>
              <a:t>    Celular: 315 2598720</a:t>
            </a:r>
          </a:p>
          <a:p>
            <a:endParaRPr lang="es-CO" sz="2000" dirty="0">
              <a:latin typeface="Arial" panose="020B0604020202020204" pitchFamily="34" charset="0"/>
              <a:cs typeface="Arial" panose="020B0604020202020204" pitchFamily="34" charset="0"/>
            </a:endParaRPr>
          </a:p>
          <a:p>
            <a:r>
              <a:rPr lang="es-CO" sz="2000" dirty="0">
                <a:latin typeface="Arial" panose="020B0604020202020204" pitchFamily="34" charset="0"/>
                <a:cs typeface="Arial" panose="020B0604020202020204" pitchFamily="34" charset="0"/>
              </a:rPr>
              <a:t>    Horario de Atención de Lunes a Viernes de 7 am a 7 pm</a:t>
            </a:r>
            <a:endParaRPr lang="es-E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6242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4" name="29 Rectángulo">
            <a:extLst>
              <a:ext uri="{FF2B5EF4-FFF2-40B4-BE49-F238E27FC236}">
                <a16:creationId xmlns:a16="http://schemas.microsoft.com/office/drawing/2014/main" id="{41868460-E9E7-49B6-88DF-E4C84462C26B}"/>
              </a:ext>
            </a:extLst>
          </p:cNvPr>
          <p:cNvSpPr/>
          <p:nvPr/>
        </p:nvSpPr>
        <p:spPr>
          <a:xfrm>
            <a:off x="6096001" y="55260"/>
            <a:ext cx="6096000" cy="727364"/>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AUDIENCIAS VIRTUALES, VIDEOCONFERENCIAS Y STREAMING</a:t>
            </a:r>
            <a:endParaRPr lang="es-CO" sz="2400" b="1" dirty="0">
              <a:solidFill>
                <a:schemeClr val="bg1"/>
              </a:solidFill>
            </a:endParaRPr>
          </a:p>
        </p:txBody>
      </p:sp>
      <p:pic>
        <p:nvPicPr>
          <p:cNvPr id="6" name="Imagen 5">
            <a:extLst>
              <a:ext uri="{FF2B5EF4-FFF2-40B4-BE49-F238E27FC236}">
                <a16:creationId xmlns:a16="http://schemas.microsoft.com/office/drawing/2014/main" id="{D592B973-8C47-43B7-99DE-EF694C6A8FDF}"/>
              </a:ext>
            </a:extLst>
          </p:cNvPr>
          <p:cNvPicPr>
            <a:picLocks noChangeAspect="1"/>
          </p:cNvPicPr>
          <p:nvPr/>
        </p:nvPicPr>
        <p:blipFill>
          <a:blip r:embed="rId3"/>
          <a:stretch>
            <a:fillRect/>
          </a:stretch>
        </p:blipFill>
        <p:spPr>
          <a:xfrm>
            <a:off x="1473443" y="1177715"/>
            <a:ext cx="10506483" cy="5647234"/>
          </a:xfrm>
          <a:prstGeom prst="rect">
            <a:avLst/>
          </a:prstGeom>
        </p:spPr>
      </p:pic>
    </p:spTree>
    <p:extLst>
      <p:ext uri="{BB962C8B-B14F-4D97-AF65-F5344CB8AC3E}">
        <p14:creationId xmlns:p14="http://schemas.microsoft.com/office/powerpoint/2010/main" val="20645966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4" name="29 Rectángulo">
            <a:extLst>
              <a:ext uri="{FF2B5EF4-FFF2-40B4-BE49-F238E27FC236}">
                <a16:creationId xmlns:a16="http://schemas.microsoft.com/office/drawing/2014/main" id="{41868460-E9E7-49B6-88DF-E4C84462C26B}"/>
              </a:ext>
            </a:extLst>
          </p:cNvPr>
          <p:cNvSpPr/>
          <p:nvPr/>
        </p:nvSpPr>
        <p:spPr>
          <a:xfrm>
            <a:off x="6096001" y="55260"/>
            <a:ext cx="6096000" cy="727364"/>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AUDIENCIAS VIRTUALES, VIDEOCONFERENCIAS Y STREAMING</a:t>
            </a:r>
            <a:endParaRPr lang="es-CO" sz="2400" b="1" dirty="0">
              <a:solidFill>
                <a:schemeClr val="bg1"/>
              </a:solidFill>
            </a:endParaRPr>
          </a:p>
        </p:txBody>
      </p:sp>
      <p:pic>
        <p:nvPicPr>
          <p:cNvPr id="6" name="Imagen 5">
            <a:extLst>
              <a:ext uri="{FF2B5EF4-FFF2-40B4-BE49-F238E27FC236}">
                <a16:creationId xmlns:a16="http://schemas.microsoft.com/office/drawing/2014/main" id="{03B238AB-D098-4982-8201-9AE4ECA567A2}"/>
              </a:ext>
            </a:extLst>
          </p:cNvPr>
          <p:cNvPicPr>
            <a:picLocks noChangeAspect="1"/>
          </p:cNvPicPr>
          <p:nvPr/>
        </p:nvPicPr>
        <p:blipFill>
          <a:blip r:embed="rId3"/>
          <a:stretch>
            <a:fillRect/>
          </a:stretch>
        </p:blipFill>
        <p:spPr>
          <a:xfrm>
            <a:off x="1410535" y="1234640"/>
            <a:ext cx="10487682" cy="5535850"/>
          </a:xfrm>
          <a:prstGeom prst="rect">
            <a:avLst/>
          </a:prstGeom>
        </p:spPr>
      </p:pic>
    </p:spTree>
    <p:extLst>
      <p:ext uri="{BB962C8B-B14F-4D97-AF65-F5344CB8AC3E}">
        <p14:creationId xmlns:p14="http://schemas.microsoft.com/office/powerpoint/2010/main" val="28812816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4" name="29 Rectángulo">
            <a:extLst>
              <a:ext uri="{FF2B5EF4-FFF2-40B4-BE49-F238E27FC236}">
                <a16:creationId xmlns:a16="http://schemas.microsoft.com/office/drawing/2014/main" id="{41868460-E9E7-49B6-88DF-E4C84462C26B}"/>
              </a:ext>
            </a:extLst>
          </p:cNvPr>
          <p:cNvSpPr/>
          <p:nvPr/>
        </p:nvSpPr>
        <p:spPr>
          <a:xfrm>
            <a:off x="6096001" y="55260"/>
            <a:ext cx="6096000" cy="727364"/>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AUDIENCIAS VIRTUALES, VIDEOCONFERENCIAS Y STREAMING</a:t>
            </a:r>
            <a:endParaRPr lang="es-CO" sz="2400" b="1" dirty="0">
              <a:solidFill>
                <a:schemeClr val="bg1"/>
              </a:solidFill>
            </a:endParaRPr>
          </a:p>
        </p:txBody>
      </p:sp>
      <p:pic>
        <p:nvPicPr>
          <p:cNvPr id="6" name="Imagen 5">
            <a:extLst>
              <a:ext uri="{FF2B5EF4-FFF2-40B4-BE49-F238E27FC236}">
                <a16:creationId xmlns:a16="http://schemas.microsoft.com/office/drawing/2014/main" id="{1D029CCD-C3C6-493E-A815-D95C9CB92C2C}"/>
              </a:ext>
            </a:extLst>
          </p:cNvPr>
          <p:cNvPicPr>
            <a:picLocks noChangeAspect="1"/>
          </p:cNvPicPr>
          <p:nvPr/>
        </p:nvPicPr>
        <p:blipFill>
          <a:blip r:embed="rId3"/>
          <a:stretch>
            <a:fillRect/>
          </a:stretch>
        </p:blipFill>
        <p:spPr>
          <a:xfrm>
            <a:off x="1448466" y="1267691"/>
            <a:ext cx="10405682" cy="5466918"/>
          </a:xfrm>
          <a:prstGeom prst="rect">
            <a:avLst/>
          </a:prstGeom>
        </p:spPr>
      </p:pic>
    </p:spTree>
    <p:extLst>
      <p:ext uri="{BB962C8B-B14F-4D97-AF65-F5344CB8AC3E}">
        <p14:creationId xmlns:p14="http://schemas.microsoft.com/office/powerpoint/2010/main" val="28177868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4" name="29 Rectángulo">
            <a:extLst>
              <a:ext uri="{FF2B5EF4-FFF2-40B4-BE49-F238E27FC236}">
                <a16:creationId xmlns:a16="http://schemas.microsoft.com/office/drawing/2014/main" id="{41868460-E9E7-49B6-88DF-E4C84462C26B}"/>
              </a:ext>
            </a:extLst>
          </p:cNvPr>
          <p:cNvSpPr/>
          <p:nvPr/>
        </p:nvSpPr>
        <p:spPr>
          <a:xfrm>
            <a:off x="6096001" y="55260"/>
            <a:ext cx="6096000" cy="727364"/>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AUDIENCIAS VIRTUALES, VIDEOCONFERENCIAS Y STREAMING</a:t>
            </a:r>
            <a:endParaRPr lang="es-CO" sz="2400" b="1" dirty="0">
              <a:solidFill>
                <a:schemeClr val="bg1"/>
              </a:solidFill>
            </a:endParaRPr>
          </a:p>
        </p:txBody>
      </p:sp>
      <p:pic>
        <p:nvPicPr>
          <p:cNvPr id="6" name="Imagen 5">
            <a:extLst>
              <a:ext uri="{FF2B5EF4-FFF2-40B4-BE49-F238E27FC236}">
                <a16:creationId xmlns:a16="http://schemas.microsoft.com/office/drawing/2014/main" id="{7E2B5611-B169-496B-8945-6C60E292B029}"/>
              </a:ext>
            </a:extLst>
          </p:cNvPr>
          <p:cNvPicPr>
            <a:picLocks noChangeAspect="1"/>
          </p:cNvPicPr>
          <p:nvPr/>
        </p:nvPicPr>
        <p:blipFill>
          <a:blip r:embed="rId3"/>
          <a:stretch>
            <a:fillRect/>
          </a:stretch>
        </p:blipFill>
        <p:spPr>
          <a:xfrm>
            <a:off x="1333040" y="1416068"/>
            <a:ext cx="10687623" cy="4752975"/>
          </a:xfrm>
          <a:prstGeom prst="rect">
            <a:avLst/>
          </a:prstGeom>
        </p:spPr>
      </p:pic>
    </p:spTree>
    <p:extLst>
      <p:ext uri="{BB962C8B-B14F-4D97-AF65-F5344CB8AC3E}">
        <p14:creationId xmlns:p14="http://schemas.microsoft.com/office/powerpoint/2010/main" val="30420400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6" name="29 Rectángulo"/>
          <p:cNvSpPr/>
          <p:nvPr/>
        </p:nvSpPr>
        <p:spPr>
          <a:xfrm>
            <a:off x="1476260" y="1434947"/>
            <a:ext cx="10322805" cy="3988106"/>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200" b="1" dirty="0">
                <a:solidFill>
                  <a:schemeClr val="bg1"/>
                </a:solidFill>
              </a:rPr>
              <a:t>Ing. Renni Muñoz Orozco</a:t>
            </a:r>
          </a:p>
          <a:p>
            <a:pPr algn="ctr"/>
            <a:r>
              <a:rPr lang="es-MX" sz="3200" b="1" dirty="0">
                <a:solidFill>
                  <a:schemeClr val="bg1"/>
                </a:solidFill>
              </a:rPr>
              <a:t>Jefe de la División de Sistemas de Información y Comunicaciones - CENDOJ</a:t>
            </a:r>
          </a:p>
          <a:p>
            <a:pPr algn="ctr"/>
            <a:r>
              <a:rPr lang="es-ES" sz="4400" b="1" dirty="0">
                <a:solidFill>
                  <a:schemeClr val="bg1"/>
                </a:solidFill>
              </a:rPr>
              <a:t>Teléfono: (57+1) 5658500 Ext. 7424</a:t>
            </a:r>
          </a:p>
          <a:p>
            <a:pPr algn="ctr"/>
            <a:r>
              <a:rPr lang="es-ES" sz="4400" b="1" dirty="0">
                <a:solidFill>
                  <a:schemeClr val="bg1"/>
                </a:solidFill>
              </a:rPr>
              <a:t>rmunozo@cendoj.ramajudicial.gov.co</a:t>
            </a:r>
          </a:p>
        </p:txBody>
      </p:sp>
    </p:spTree>
    <p:extLst>
      <p:ext uri="{BB962C8B-B14F-4D97-AF65-F5344CB8AC3E}">
        <p14:creationId xmlns:p14="http://schemas.microsoft.com/office/powerpoint/2010/main" val="3858907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E6A4059-E3F8-45B0-A673-CC541F356A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3714" y="0"/>
            <a:ext cx="4522286" cy="6858000"/>
          </a:xfrm>
          <a:prstGeom prst="rect">
            <a:avLst/>
          </a:prstGeom>
        </p:spPr>
      </p:pic>
      <p:pic>
        <p:nvPicPr>
          <p:cNvPr id="10" name="Imagen 9">
            <a:extLst>
              <a:ext uri="{FF2B5EF4-FFF2-40B4-BE49-F238E27FC236}">
                <a16:creationId xmlns:a16="http://schemas.microsoft.com/office/drawing/2014/main" id="{D619042D-9D74-4D36-8DCD-6F17B41F0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139" y="0"/>
            <a:ext cx="4829006" cy="6858000"/>
          </a:xfrm>
          <a:prstGeom prst="rect">
            <a:avLst/>
          </a:prstGeom>
        </p:spPr>
      </p:pic>
    </p:spTree>
    <p:extLst>
      <p:ext uri="{BB962C8B-B14F-4D97-AF65-F5344CB8AC3E}">
        <p14:creationId xmlns:p14="http://schemas.microsoft.com/office/powerpoint/2010/main" val="28277171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06B829D-EAA6-4C10-98CA-456888E21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883" y="154237"/>
            <a:ext cx="5441152" cy="6392210"/>
          </a:xfrm>
          <a:prstGeom prst="rect">
            <a:avLst/>
          </a:prstGeom>
        </p:spPr>
      </p:pic>
      <p:pic>
        <p:nvPicPr>
          <p:cNvPr id="12" name="Imagen 11">
            <a:extLst>
              <a:ext uri="{FF2B5EF4-FFF2-40B4-BE49-F238E27FC236}">
                <a16:creationId xmlns:a16="http://schemas.microsoft.com/office/drawing/2014/main" id="{017BE2B4-3121-40BD-BD8B-35449FDF1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5254" y="0"/>
            <a:ext cx="5265174" cy="6858000"/>
          </a:xfrm>
          <a:prstGeom prst="rect">
            <a:avLst/>
          </a:prstGeom>
        </p:spPr>
      </p:pic>
    </p:spTree>
    <p:extLst>
      <p:ext uri="{BB962C8B-B14F-4D97-AF65-F5344CB8AC3E}">
        <p14:creationId xmlns:p14="http://schemas.microsoft.com/office/powerpoint/2010/main" val="8115814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 _V5_Trim">
            <a:hlinkClick r:id="" action="ppaction://media"/>
            <a:extLst>
              <a:ext uri="{FF2B5EF4-FFF2-40B4-BE49-F238E27FC236}">
                <a16:creationId xmlns:a16="http://schemas.microsoft.com/office/drawing/2014/main" id="{56A35F64-8723-4E01-ABA7-60F354B4025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55547" y="324997"/>
            <a:ext cx="11036453" cy="6208005"/>
          </a:xfrm>
          <a:prstGeom prst="rect">
            <a:avLst/>
          </a:prstGeom>
        </p:spPr>
      </p:pic>
    </p:spTree>
    <p:extLst>
      <p:ext uri="{BB962C8B-B14F-4D97-AF65-F5344CB8AC3E}">
        <p14:creationId xmlns:p14="http://schemas.microsoft.com/office/powerpoint/2010/main" val="1505201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6" name="29 Rectángulo"/>
          <p:cNvSpPr/>
          <p:nvPr/>
        </p:nvSpPr>
        <p:spPr>
          <a:xfrm>
            <a:off x="1476260" y="1434947"/>
            <a:ext cx="10322805" cy="3988106"/>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7200" b="1" dirty="0">
                <a:solidFill>
                  <a:schemeClr val="bg1"/>
                </a:solidFill>
              </a:rPr>
              <a:t>Ing. Renni Muñoz Orozco</a:t>
            </a:r>
          </a:p>
          <a:p>
            <a:pPr algn="ctr"/>
            <a:r>
              <a:rPr lang="es-MX" sz="3200" b="1" dirty="0">
                <a:solidFill>
                  <a:schemeClr val="bg1"/>
                </a:solidFill>
              </a:rPr>
              <a:t>Jefe de la División de Sistemas de Información y Comunicaciones - CENDOJ</a:t>
            </a:r>
          </a:p>
          <a:p>
            <a:pPr algn="ctr"/>
            <a:r>
              <a:rPr lang="es-ES" sz="4400" b="1" dirty="0">
                <a:solidFill>
                  <a:schemeClr val="bg1"/>
                </a:solidFill>
              </a:rPr>
              <a:t>Teléfono: (57+1) 5658500 Ext. 7424</a:t>
            </a:r>
          </a:p>
          <a:p>
            <a:pPr algn="ctr"/>
            <a:r>
              <a:rPr lang="es-ES" sz="4400" b="1" dirty="0">
                <a:solidFill>
                  <a:schemeClr val="bg1"/>
                </a:solidFill>
              </a:rPr>
              <a:t>rmunozo@cendoj.ramajudicial.gov.co</a:t>
            </a:r>
          </a:p>
        </p:txBody>
      </p:sp>
    </p:spTree>
    <p:extLst>
      <p:ext uri="{BB962C8B-B14F-4D97-AF65-F5344CB8AC3E}">
        <p14:creationId xmlns:p14="http://schemas.microsoft.com/office/powerpoint/2010/main" val="9815301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059C999-6C51-4ACD-AEB7-EE5498077D16}"/>
              </a:ext>
            </a:extLst>
          </p:cNvPr>
          <p:cNvPicPr>
            <a:picLocks noChangeAspect="1"/>
          </p:cNvPicPr>
          <p:nvPr/>
        </p:nvPicPr>
        <p:blipFill>
          <a:blip r:embed="rId2"/>
          <a:stretch>
            <a:fillRect/>
          </a:stretch>
        </p:blipFill>
        <p:spPr>
          <a:xfrm>
            <a:off x="1211839" y="0"/>
            <a:ext cx="3440876" cy="1267691"/>
          </a:xfrm>
          <a:prstGeom prst="rect">
            <a:avLst/>
          </a:prstGeom>
        </p:spPr>
      </p:pic>
      <p:sp>
        <p:nvSpPr>
          <p:cNvPr id="6" name="Subtítulo 2">
            <a:extLst>
              <a:ext uri="{FF2B5EF4-FFF2-40B4-BE49-F238E27FC236}">
                <a16:creationId xmlns:a16="http://schemas.microsoft.com/office/drawing/2014/main" id="{615BB4F6-2A53-4C3B-A385-11F069CFD635}"/>
              </a:ext>
            </a:extLst>
          </p:cNvPr>
          <p:cNvSpPr>
            <a:spLocks noGrp="1"/>
          </p:cNvSpPr>
          <p:nvPr>
            <p:ph type="subTitle" idx="1"/>
          </p:nvPr>
        </p:nvSpPr>
        <p:spPr>
          <a:xfrm>
            <a:off x="1353605" y="1647385"/>
            <a:ext cx="10474842" cy="3750877"/>
          </a:xfrm>
        </p:spPr>
        <p:txBody>
          <a:bodyPr>
            <a:noAutofit/>
          </a:bodyPr>
          <a:lstStyle/>
          <a:p>
            <a:pPr algn="just"/>
            <a:r>
              <a:rPr lang="es-ES" sz="1800" dirty="0">
                <a:solidFill>
                  <a:schemeClr val="tx1"/>
                </a:solidFill>
                <a:latin typeface="Arial" panose="020B0604020202020204" pitchFamily="34" charset="0"/>
                <a:cs typeface="Arial" panose="020B0604020202020204" pitchFamily="34" charset="0"/>
              </a:rPr>
              <a:t>Creado mediante </a:t>
            </a:r>
            <a:r>
              <a:rPr lang="es-ES" sz="1800" b="1"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Acuerdo No. 560 de 9 de agosto de 1999</a:t>
            </a:r>
            <a:r>
              <a:rPr lang="es-ES" sz="1800" dirty="0">
                <a:solidFill>
                  <a:schemeClr val="tx1"/>
                </a:solidFill>
                <a:latin typeface="Arial" panose="020B0604020202020204" pitchFamily="34" charset="0"/>
                <a:cs typeface="Arial" panose="020B0604020202020204" pitchFamily="34" charset="0"/>
              </a:rPr>
              <a:t> y adscrito a la Sala Administrativa del Consejo Superior de la Judicatura, tiene como objetivo general </a:t>
            </a:r>
            <a:r>
              <a:rPr lang="es-ES" sz="1800" b="1" i="1" dirty="0">
                <a:solidFill>
                  <a:schemeClr val="tx1"/>
                </a:solidFill>
                <a:latin typeface="Arial" panose="020B0604020202020204" pitchFamily="34" charset="0"/>
                <a:cs typeface="Arial" panose="020B0604020202020204" pitchFamily="34" charset="0"/>
              </a:rPr>
              <a:t>permitir el acceso de los servidores judiciales y de la comunidad nacional e internacional, a la consulta y el intercambio de información, documentación y bibliografía socio-jurídica y de derecho comparado</a:t>
            </a:r>
            <a:r>
              <a:rPr lang="es-ES" sz="1800" dirty="0">
                <a:solidFill>
                  <a:schemeClr val="tx1"/>
                </a:solidFill>
                <a:latin typeface="Arial" panose="020B0604020202020204" pitchFamily="34" charset="0"/>
                <a:cs typeface="Arial" panose="020B0604020202020204" pitchFamily="34" charset="0"/>
              </a:rPr>
              <a:t>.</a:t>
            </a:r>
          </a:p>
          <a:p>
            <a:pPr algn="just"/>
            <a:endParaRPr lang="es-ES" sz="1800" dirty="0">
              <a:solidFill>
                <a:schemeClr val="tx1"/>
              </a:solidFill>
              <a:latin typeface="Arial" panose="020B0604020202020204" pitchFamily="34" charset="0"/>
              <a:cs typeface="Arial" panose="020B0604020202020204" pitchFamily="34" charset="0"/>
            </a:endParaRPr>
          </a:p>
          <a:p>
            <a:pPr algn="just"/>
            <a:r>
              <a:rPr lang="es-ES" sz="1800" dirty="0">
                <a:solidFill>
                  <a:schemeClr val="tx1"/>
                </a:solidFill>
                <a:latin typeface="Arial" panose="020B0604020202020204" pitchFamily="34" charset="0"/>
                <a:cs typeface="Arial" panose="020B0604020202020204" pitchFamily="34" charset="0"/>
              </a:rPr>
              <a:t>Las actividades y programas del Centro de Documentación Judicial - CENDOJ, se dirigen hacia el </a:t>
            </a:r>
            <a:r>
              <a:rPr lang="es-ES" sz="1800" b="1" i="1" dirty="0">
                <a:solidFill>
                  <a:schemeClr val="tx1"/>
                </a:solidFill>
                <a:latin typeface="Arial" panose="020B0604020202020204" pitchFamily="34" charset="0"/>
                <a:cs typeface="Arial" panose="020B0604020202020204" pitchFamily="34" charset="0"/>
              </a:rPr>
              <a:t>diseño y desarrollo de proyectos relacionados con el fortalecimiento de los sistemas de información documental, las publicaciones de la Rama Judicial, el sistema nacional de bibliotecas, el programa de comunicaciones, transmisión de datos y seguridad de la rama judicial, los convenios de cooperación e intercambio documental, los servicios de atención a los usuarios internos y externos, el correo electrónico, y el servicio de audiencias virtuales</a:t>
            </a:r>
            <a:r>
              <a:rPr lang="es-ES" sz="1800" dirty="0">
                <a:solidFill>
                  <a:schemeClr val="tx1"/>
                </a:solidFill>
                <a:latin typeface="Arial" panose="020B0604020202020204" pitchFamily="34" charset="0"/>
                <a:cs typeface="Arial" panose="020B0604020202020204" pitchFamily="34" charset="0"/>
              </a:rPr>
              <a:t>.</a:t>
            </a:r>
          </a:p>
        </p:txBody>
      </p:sp>
      <p:sp>
        <p:nvSpPr>
          <p:cNvPr id="5" name="29 Rectángulo">
            <a:extLst>
              <a:ext uri="{FF2B5EF4-FFF2-40B4-BE49-F238E27FC236}">
                <a16:creationId xmlns:a16="http://schemas.microsoft.com/office/drawing/2014/main" id="{B1C08C6B-6617-455D-B807-FB5E2457A65A}"/>
              </a:ext>
            </a:extLst>
          </p:cNvPr>
          <p:cNvSpPr/>
          <p:nvPr/>
        </p:nvSpPr>
        <p:spPr>
          <a:xfrm>
            <a:off x="5056743" y="-1"/>
            <a:ext cx="7135258" cy="947451"/>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latin typeface="Arial" panose="020B0604020202020204" pitchFamily="34" charset="0"/>
                <a:cs typeface="Arial" panose="020B0604020202020204" pitchFamily="34" charset="0"/>
              </a:rPr>
              <a:t>CENTRO DE DOCUMENTACIÓN JUDICIAL - CENDOJ</a:t>
            </a:r>
            <a:endParaRPr lang="es-CO"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023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059C999-6C51-4ACD-AEB7-EE5498077D16}"/>
              </a:ext>
            </a:extLst>
          </p:cNvPr>
          <p:cNvPicPr>
            <a:picLocks noChangeAspect="1"/>
          </p:cNvPicPr>
          <p:nvPr/>
        </p:nvPicPr>
        <p:blipFill>
          <a:blip r:embed="rId2"/>
          <a:stretch>
            <a:fillRect/>
          </a:stretch>
        </p:blipFill>
        <p:spPr>
          <a:xfrm>
            <a:off x="1211839" y="0"/>
            <a:ext cx="3440876" cy="1267691"/>
          </a:xfrm>
          <a:prstGeom prst="rect">
            <a:avLst/>
          </a:prstGeom>
        </p:spPr>
      </p:pic>
      <p:sp>
        <p:nvSpPr>
          <p:cNvPr id="5" name="Rectángulo 4">
            <a:extLst>
              <a:ext uri="{FF2B5EF4-FFF2-40B4-BE49-F238E27FC236}">
                <a16:creationId xmlns:a16="http://schemas.microsoft.com/office/drawing/2014/main" id="{F3E9997B-45AD-42F3-AA5C-7D31E66C60A0}"/>
              </a:ext>
            </a:extLst>
          </p:cNvPr>
          <p:cNvSpPr/>
          <p:nvPr/>
        </p:nvSpPr>
        <p:spPr>
          <a:xfrm>
            <a:off x="1301400" y="1673755"/>
            <a:ext cx="10585799" cy="5016758"/>
          </a:xfrm>
          <a:prstGeom prst="rect">
            <a:avLst/>
          </a:prstGeom>
        </p:spPr>
        <p:txBody>
          <a:bodyPr wrap="square" numCol="2">
            <a:spAutoFit/>
          </a:bodyPr>
          <a:lstStyle/>
          <a:p>
            <a:r>
              <a:rPr lang="es-ES" sz="1600" b="1" dirty="0">
                <a:latin typeface="Arial" panose="020B0604020202020204" pitchFamily="34" charset="0"/>
                <a:cs typeface="Arial" panose="020B0604020202020204" pitchFamily="34" charset="0"/>
              </a:rPr>
              <a:t>FUENTES FORMALES DEL DERECHO:</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3"/>
              </a:rPr>
              <a:t>SIDN – Sistema Nacional de Bibliotecas Judiciales</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4"/>
              </a:rPr>
              <a:t>Jurisprudencia de las Altas Cortes</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 </a:t>
            </a:r>
          </a:p>
          <a:p>
            <a:endParaRPr lang="es-ES" sz="1600" b="1"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SISTEMAS DE INFORMACION Y COMUNICACIONES:</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5"/>
              </a:rPr>
              <a:t>Portal web: </a:t>
            </a:r>
            <a:r>
              <a:rPr lang="es-ES" sz="1600" dirty="0">
                <a:latin typeface="Arial" panose="020B0604020202020204" pitchFamily="34" charset="0"/>
                <a:cs typeface="Arial" panose="020B0604020202020204" pitchFamily="34" charset="0"/>
                <a:hlinkClick r:id="rId6"/>
              </a:rPr>
              <a:t>www.ramajudicial.gov.co</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7"/>
              </a:rPr>
              <a:t>Audiencias Virtuales, Videoconferencias y </a:t>
            </a:r>
            <a:r>
              <a:rPr lang="es-ES" sz="1600" dirty="0" err="1">
                <a:latin typeface="Arial" panose="020B0604020202020204" pitchFamily="34" charset="0"/>
                <a:cs typeface="Arial" panose="020B0604020202020204" pitchFamily="34" charset="0"/>
                <a:hlinkClick r:id="rId7"/>
              </a:rPr>
              <a:t>Streaming</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8"/>
              </a:rPr>
              <a:t>Correo electrónico</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 </a:t>
            </a:r>
          </a:p>
          <a:p>
            <a:endParaRPr lang="es-ES"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PUBLICACIONES Y DIVULGACIÓN</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9"/>
              </a:rPr>
              <a:t>Revistas</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10"/>
              </a:rPr>
              <a:t>Series Documentales</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11"/>
              </a:rPr>
              <a:t>Videoteca</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12"/>
              </a:rPr>
              <a:t>Publicaciones</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 </a:t>
            </a:r>
          </a:p>
          <a:p>
            <a:endParaRPr lang="es-ES" sz="1600" b="1" dirty="0">
              <a:latin typeface="Arial" panose="020B0604020202020204" pitchFamily="34" charset="0"/>
              <a:cs typeface="Arial" panose="020B0604020202020204" pitchFamily="34" charset="0"/>
            </a:endParaRPr>
          </a:p>
          <a:p>
            <a:endParaRPr lang="es-ES" sz="1600" b="1" dirty="0">
              <a:latin typeface="Arial" panose="020B0604020202020204" pitchFamily="34" charset="0"/>
              <a:cs typeface="Arial" panose="020B0604020202020204" pitchFamily="34" charset="0"/>
            </a:endParaRPr>
          </a:p>
          <a:p>
            <a:endParaRPr lang="es-ES" sz="1600" b="1"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GESTION DOCUMENTAL:</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13"/>
              </a:rPr>
              <a:t>SAIDOJ – Archivo de la Justicia Regional</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14"/>
              </a:rPr>
              <a:t>Sistema de correspondencia </a:t>
            </a:r>
            <a:r>
              <a:rPr lang="es-ES" sz="1600" dirty="0" err="1">
                <a:latin typeface="Arial" panose="020B0604020202020204" pitchFamily="34" charset="0"/>
                <a:cs typeface="Arial" panose="020B0604020202020204" pitchFamily="34" charset="0"/>
                <a:hlinkClick r:id="rId14"/>
              </a:rPr>
              <a:t>SIGOBiu</a:t>
            </a:r>
            <a:r>
              <a:rPr lang="es-ES" sz="1600" dirty="0">
                <a:latin typeface="Arial" panose="020B0604020202020204" pitchFamily="34" charset="0"/>
                <a:cs typeface="Arial" panose="020B0604020202020204" pitchFamily="34" charset="0"/>
                <a:hlinkClick r:id="rId14"/>
              </a:rPr>
              <a:t> (Acuerdo) </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 </a:t>
            </a:r>
          </a:p>
          <a:p>
            <a:endParaRPr lang="es-ES"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hlinkClick r:id="rId15"/>
              </a:rPr>
              <a:t>GACETA DE LA JUDICATURA</a:t>
            </a:r>
            <a:endParaRPr lang="es-ES"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hlinkClick r:id="rId16"/>
              </a:rPr>
              <a:t>ACTOS ADMINISTRATIVOS</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 </a:t>
            </a:r>
          </a:p>
          <a:p>
            <a:endParaRPr lang="es-ES" sz="1600"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ATENCION A USUARIOS:</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Correo Electrónico: </a:t>
            </a:r>
            <a:r>
              <a:rPr lang="es-ES" sz="1600" dirty="0">
                <a:latin typeface="Arial" panose="020B0604020202020204" pitchFamily="34" charset="0"/>
                <a:cs typeface="Arial" panose="020B0604020202020204" pitchFamily="34" charset="0"/>
                <a:hlinkClick r:id="rId17"/>
              </a:rPr>
              <a:t>info@cendoj.ramajudicial.gov.co</a:t>
            </a:r>
            <a:r>
              <a:rPr lang="es-ES" sz="1600" dirty="0">
                <a:latin typeface="Arial" panose="020B0604020202020204" pitchFamily="34" charset="0"/>
                <a:cs typeface="Arial" panose="020B0604020202020204" pitchFamily="34" charset="0"/>
              </a:rPr>
              <a:t> </a:t>
            </a:r>
          </a:p>
          <a:p>
            <a:r>
              <a:rPr lang="es-ES" sz="1600" dirty="0">
                <a:latin typeface="Arial" panose="020B0604020202020204" pitchFamily="34" charset="0"/>
                <a:cs typeface="Arial" panose="020B0604020202020204" pitchFamily="34" charset="0"/>
                <a:hlinkClick r:id="rId18"/>
              </a:rPr>
              <a:t>Preguntas Quejas Reclamos y Sugerencias: PQRS - SIGCMA </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19"/>
              </a:rPr>
              <a:t>Chat de la Rama Judicial</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hlinkClick r:id="rId20"/>
              </a:rPr>
              <a:t>Línea Transparente</a:t>
            </a:r>
            <a:endParaRPr lang="es-ES" sz="1600" dirty="0">
              <a:latin typeface="Arial" panose="020B0604020202020204" pitchFamily="34" charset="0"/>
              <a:cs typeface="Arial" panose="020B0604020202020204" pitchFamily="34" charset="0"/>
            </a:endParaRPr>
          </a:p>
          <a:p>
            <a:r>
              <a:rPr lang="es-ES" sz="1600" u="sng" dirty="0">
                <a:latin typeface="Arial" panose="020B0604020202020204" pitchFamily="34" charset="0"/>
                <a:cs typeface="Arial" panose="020B0604020202020204" pitchFamily="34" charset="0"/>
                <a:hlinkClick r:id="rId21"/>
              </a:rPr>
              <a:t>Contáctenos</a:t>
            </a:r>
            <a:endParaRPr lang="es-ES" sz="1600" dirty="0">
              <a:latin typeface="Arial" panose="020B0604020202020204" pitchFamily="34" charset="0"/>
              <a:cs typeface="Arial" panose="020B0604020202020204" pitchFamily="34" charset="0"/>
            </a:endParaRPr>
          </a:p>
          <a:p>
            <a:endParaRPr lang="es-ES" sz="1600" b="0" i="0" dirty="0">
              <a:solidFill>
                <a:srgbClr val="000000"/>
              </a:solidFill>
              <a:effectLst/>
              <a:latin typeface="Arial" panose="020B0604020202020204" pitchFamily="34" charset="0"/>
              <a:cs typeface="Arial" panose="020B0604020202020204" pitchFamily="34" charset="0"/>
            </a:endParaRPr>
          </a:p>
        </p:txBody>
      </p:sp>
      <p:sp>
        <p:nvSpPr>
          <p:cNvPr id="6" name="29 Rectángulo">
            <a:extLst>
              <a:ext uri="{FF2B5EF4-FFF2-40B4-BE49-F238E27FC236}">
                <a16:creationId xmlns:a16="http://schemas.microsoft.com/office/drawing/2014/main" id="{CEB07C39-7331-441C-867C-C862A8949E09}"/>
              </a:ext>
            </a:extLst>
          </p:cNvPr>
          <p:cNvSpPr/>
          <p:nvPr/>
        </p:nvSpPr>
        <p:spPr>
          <a:xfrm>
            <a:off x="5056742" y="0"/>
            <a:ext cx="7135258" cy="811530"/>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latin typeface="Arial" panose="020B0604020202020204" pitchFamily="34" charset="0"/>
                <a:cs typeface="Arial" panose="020B0604020202020204" pitchFamily="34" charset="0"/>
              </a:rPr>
              <a:t>SERVICIOS DEL CENTRO DE DOCUMENTACIÓN JUDICIAL - CENDOJ</a:t>
            </a:r>
            <a:endParaRPr lang="es-CO"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8692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443209" y="1714500"/>
            <a:ext cx="10477041" cy="3959187"/>
          </a:xfrm>
        </p:spPr>
        <p:txBody>
          <a:bodyPr/>
          <a:lstStyle/>
          <a:p>
            <a:r>
              <a:rPr lang="es-CO" b="1" dirty="0">
                <a:latin typeface="Arial" panose="020B0604020202020204" pitchFamily="34" charset="0"/>
                <a:cs typeface="Arial" panose="020B0604020202020204" pitchFamily="34" charset="0"/>
              </a:rPr>
              <a:t>DIVISIÓN SISTEMAS DE INFORMACIÓN Y COMUNICACIONES</a:t>
            </a:r>
            <a:br>
              <a:rPr lang="es-CO" dirty="0">
                <a:latin typeface="Arial" panose="020B0604020202020204" pitchFamily="34" charset="0"/>
                <a:cs typeface="Arial" panose="020B0604020202020204" pitchFamily="34" charset="0"/>
              </a:rPr>
            </a:br>
            <a:br>
              <a:rPr lang="es-CO" dirty="0">
                <a:latin typeface="Arial" panose="020B0604020202020204" pitchFamily="34" charset="0"/>
                <a:cs typeface="Arial" panose="020B0604020202020204" pitchFamily="34" charset="0"/>
              </a:rPr>
            </a:br>
            <a:br>
              <a:rPr lang="es-CO" dirty="0">
                <a:latin typeface="Arial" panose="020B0604020202020204" pitchFamily="34" charset="0"/>
                <a:cs typeface="Arial" panose="020B0604020202020204" pitchFamily="34" charset="0"/>
              </a:rPr>
            </a:br>
            <a:r>
              <a:rPr lang="es-CO" b="1" dirty="0">
                <a:latin typeface="Arial" panose="020B0604020202020204" pitchFamily="34" charset="0"/>
                <a:cs typeface="Arial" panose="020B0604020202020204" pitchFamily="34" charset="0"/>
              </a:rPr>
              <a:t>Centro Documentación Judicial - CENDOJ</a:t>
            </a:r>
          </a:p>
        </p:txBody>
      </p:sp>
      <p:pic>
        <p:nvPicPr>
          <p:cNvPr id="5" name="Imagen 4"/>
          <p:cNvPicPr>
            <a:picLocks noChangeAspect="1"/>
          </p:cNvPicPr>
          <p:nvPr/>
        </p:nvPicPr>
        <p:blipFill>
          <a:blip r:embed="rId2"/>
          <a:stretch>
            <a:fillRect/>
          </a:stretch>
        </p:blipFill>
        <p:spPr>
          <a:xfrm>
            <a:off x="1211839" y="0"/>
            <a:ext cx="3440876" cy="1267691"/>
          </a:xfrm>
          <a:prstGeom prst="rect">
            <a:avLst/>
          </a:prstGeom>
        </p:spPr>
      </p:pic>
    </p:spTree>
    <p:extLst>
      <p:ext uri="{BB962C8B-B14F-4D97-AF65-F5344CB8AC3E}">
        <p14:creationId xmlns:p14="http://schemas.microsoft.com/office/powerpoint/2010/main" val="9853652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3" name="29 Rectángulo">
            <a:extLst>
              <a:ext uri="{FF2B5EF4-FFF2-40B4-BE49-F238E27FC236}">
                <a16:creationId xmlns:a16="http://schemas.microsoft.com/office/drawing/2014/main" id="{19331884-DAE5-44EC-ACA3-1C0333DDC65B}"/>
              </a:ext>
            </a:extLst>
          </p:cNvPr>
          <p:cNvSpPr/>
          <p:nvPr/>
        </p:nvSpPr>
        <p:spPr>
          <a:xfrm>
            <a:off x="6096001" y="55260"/>
            <a:ext cx="6096000" cy="859140"/>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a:t>
            </a:r>
            <a:r>
              <a:rPr lang="es-ES" sz="2400" b="1" dirty="0">
                <a:latin typeface="Arial" panose="020B0604020202020204" pitchFamily="34" charset="0"/>
                <a:ea typeface="Calibri" panose="020F0502020204030204" pitchFamily="34" charset="0"/>
                <a:cs typeface="Arial" panose="020B0604020202020204" pitchFamily="34" charset="0"/>
              </a:rPr>
              <a:t>SERVICIO DE AUDIENCIAS VIRTUALES, VIDEOCONFERENCIAS Y STREAMING</a:t>
            </a:r>
            <a:endParaRPr lang="es-ES" sz="2400" dirty="0">
              <a:latin typeface="Arial" panose="020B0604020202020204" pitchFamily="34" charset="0"/>
              <a:ea typeface="Calibri" panose="020F050202020403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ECACFE1-F4D6-43B0-913F-A9E0551B91FE}"/>
              </a:ext>
            </a:extLst>
          </p:cNvPr>
          <p:cNvSpPr/>
          <p:nvPr/>
        </p:nvSpPr>
        <p:spPr>
          <a:xfrm>
            <a:off x="1410159" y="1600201"/>
            <a:ext cx="10236036" cy="3234796"/>
          </a:xfrm>
          <a:prstGeom prst="rect">
            <a:avLst/>
          </a:prstGeom>
        </p:spPr>
        <p:txBody>
          <a:bodyPr wrap="square">
            <a:spAutoFit/>
          </a:bodyPr>
          <a:lstStyle/>
          <a:p>
            <a:pPr algn="just">
              <a:lnSpc>
                <a:spcPct val="107000"/>
              </a:lnSpc>
              <a:spcAft>
                <a:spcPts val="0"/>
              </a:spcAft>
            </a:pPr>
            <a:r>
              <a:rPr lang="es-ES" sz="1600" dirty="0">
                <a:latin typeface="Arial" panose="020B0604020202020204" pitchFamily="34" charset="0"/>
                <a:ea typeface="Calibri" panose="020F0502020204030204" pitchFamily="34" charset="0"/>
                <a:cs typeface="Arial" panose="020B0604020202020204" pitchFamily="34" charset="0"/>
              </a:rPr>
              <a:t>Entre los logros más importantes en este servicio para el año 2018 se tiene:</a:t>
            </a:r>
          </a:p>
          <a:p>
            <a:pPr algn="just">
              <a:lnSpc>
                <a:spcPct val="107000"/>
              </a:lnSpc>
              <a:spcAft>
                <a:spcPts val="0"/>
              </a:spcAft>
            </a:pPr>
            <a:endParaRPr lang="es-ES"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0"/>
              </a:spcAft>
              <a:buFont typeface="Arial" panose="020B0604020202020204" pitchFamily="34" charset="0"/>
              <a:buChar char="•"/>
            </a:pPr>
            <a:r>
              <a:rPr lang="es-ES" sz="1600" b="1" dirty="0">
                <a:latin typeface="Arial" panose="020B0604020202020204" pitchFamily="34" charset="0"/>
                <a:ea typeface="Calibri" panose="020F0502020204030204" pitchFamily="34" charset="0"/>
                <a:cs typeface="Arial" panose="020B0604020202020204" pitchFamily="34" charset="0"/>
              </a:rPr>
              <a:t>El aumento de la capacidad de conexiones para los servicios de Audiencias Virtuales, Videoconferencias y </a:t>
            </a:r>
            <a:r>
              <a:rPr lang="es-ES" sz="1600" b="1" dirty="0" err="1">
                <a:latin typeface="Arial" panose="020B0604020202020204" pitchFamily="34" charset="0"/>
                <a:ea typeface="Calibri" panose="020F0502020204030204" pitchFamily="34" charset="0"/>
                <a:cs typeface="Arial" panose="020B0604020202020204" pitchFamily="34" charset="0"/>
              </a:rPr>
              <a:t>Streaming</a:t>
            </a:r>
            <a:r>
              <a:rPr lang="es-ES" sz="1600" b="1" dirty="0">
                <a:latin typeface="Arial" panose="020B0604020202020204" pitchFamily="34" charset="0"/>
                <a:ea typeface="Calibri" panose="020F0502020204030204" pitchFamily="34" charset="0"/>
                <a:cs typeface="Arial" panose="020B0604020202020204" pitchFamily="34" charset="0"/>
              </a:rPr>
              <a:t>, actualmente se cuenta con licencia de 500 salas virtuales concurrentemente para realizar estos eventos, y a cada sala virtual se pueden unir hasta 50 participantes, con su respectivo almacenamiento en la nube.</a:t>
            </a:r>
          </a:p>
          <a:p>
            <a:pPr algn="just">
              <a:lnSpc>
                <a:spcPct val="107000"/>
              </a:lnSpc>
              <a:spcAft>
                <a:spcPts val="0"/>
              </a:spcAft>
            </a:pPr>
            <a:endParaRPr lang="es-ES"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s-ES" sz="1600" dirty="0">
                <a:latin typeface="Arial" panose="020B0604020202020204" pitchFamily="34" charset="0"/>
                <a:ea typeface="Calibri" panose="020F0502020204030204" pitchFamily="34" charset="0"/>
                <a:cs typeface="Arial" panose="020B0604020202020204" pitchFamily="34" charset="0"/>
              </a:rPr>
              <a:t>Cabe anotar que todas las grabaciones están disponibles en la nueva plataforma en la nube.</a:t>
            </a:r>
          </a:p>
          <a:p>
            <a:pPr algn="just">
              <a:lnSpc>
                <a:spcPct val="107000"/>
              </a:lnSpc>
              <a:spcAft>
                <a:spcPts val="0"/>
              </a:spcAft>
            </a:pPr>
            <a:r>
              <a:rPr lang="es-ES" sz="160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es-ES" sz="1600" b="1" u="sng" dirty="0">
                <a:solidFill>
                  <a:srgbClr val="FF0000"/>
                </a:solidFill>
                <a:latin typeface="Arial" panose="020B0604020202020204" pitchFamily="34" charset="0"/>
                <a:ea typeface="Calibri" panose="020F0502020204030204" pitchFamily="34" charset="0"/>
                <a:cs typeface="Arial" panose="020B0604020202020204" pitchFamily="34" charset="0"/>
              </a:rPr>
              <a:t>El reto de este servicio es posicionarlo a nivel nacional, para que todos los Despachos Judiciales del país lo usen, como herramienta tecnológica a su alcance para mejorar la productividad en la gestión de los procesos judiciales.</a:t>
            </a:r>
          </a:p>
        </p:txBody>
      </p:sp>
    </p:spTree>
    <p:extLst>
      <p:ext uri="{BB962C8B-B14F-4D97-AF65-F5344CB8AC3E}">
        <p14:creationId xmlns:p14="http://schemas.microsoft.com/office/powerpoint/2010/main" val="11316497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3" name="29 Rectángulo">
            <a:extLst>
              <a:ext uri="{FF2B5EF4-FFF2-40B4-BE49-F238E27FC236}">
                <a16:creationId xmlns:a16="http://schemas.microsoft.com/office/drawing/2014/main" id="{19331884-DAE5-44EC-ACA3-1C0333DDC65B}"/>
              </a:ext>
            </a:extLst>
          </p:cNvPr>
          <p:cNvSpPr/>
          <p:nvPr/>
        </p:nvSpPr>
        <p:spPr>
          <a:xfrm>
            <a:off x="6096001" y="55260"/>
            <a:ext cx="6096000" cy="859140"/>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a:t>
            </a:r>
            <a:r>
              <a:rPr lang="es-ES" sz="2400" b="1" dirty="0">
                <a:latin typeface="Arial" panose="020B0604020202020204" pitchFamily="34" charset="0"/>
                <a:ea typeface="Calibri" panose="020F0502020204030204" pitchFamily="34" charset="0"/>
                <a:cs typeface="Arial" panose="020B0604020202020204" pitchFamily="34" charset="0"/>
              </a:rPr>
              <a:t>SERVICIO DE AUDIENCIAS VIRTUALES, VIDEOCONFERENCIAS Y STREAMING</a:t>
            </a:r>
            <a:endParaRPr lang="es-ES" sz="2400" dirty="0">
              <a:latin typeface="Arial" panose="020B0604020202020204" pitchFamily="34" charset="0"/>
              <a:ea typeface="Calibri" panose="020F050202020403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0B3ABF84-8E30-4B82-BA16-615207765643}"/>
              </a:ext>
            </a:extLst>
          </p:cNvPr>
          <p:cNvSpPr/>
          <p:nvPr/>
        </p:nvSpPr>
        <p:spPr>
          <a:xfrm>
            <a:off x="1288973" y="1267691"/>
            <a:ext cx="10631278" cy="5016758"/>
          </a:xfrm>
          <a:prstGeom prst="rect">
            <a:avLst/>
          </a:prstGeom>
        </p:spPr>
        <p:txBody>
          <a:bodyPr wrap="square">
            <a:spAutoFit/>
          </a:bodyPr>
          <a:lstStyle/>
          <a:p>
            <a:pPr algn="just"/>
            <a:r>
              <a:rPr lang="es-ES" sz="1600" dirty="0">
                <a:latin typeface="Arial" panose="020B0604020202020204" pitchFamily="34" charset="0"/>
                <a:cs typeface="Arial" panose="020B0604020202020204" pitchFamily="34" charset="0"/>
              </a:rPr>
              <a:t>Con el fin de que la operación de agendamiento que se realiza desde el CENDOJ a nivel nacional, y esta misma pueda ser realizada directamente desde los Despachos Judiciales o Centros de Servicios Judiciales o desde las Direcciones Seccionales que originan el servicio; se desarrolló un </a:t>
            </a:r>
            <a:r>
              <a:rPr lang="es-ES" sz="1600" b="1" dirty="0">
                <a:latin typeface="Arial" panose="020B0604020202020204" pitchFamily="34" charset="0"/>
                <a:cs typeface="Arial" panose="020B0604020202020204" pitchFamily="34" charset="0"/>
              </a:rPr>
              <a:t>nuevo </a:t>
            </a:r>
            <a:r>
              <a:rPr lang="es-ES" sz="1600" b="1" u="sng" dirty="0">
                <a:latin typeface="Arial" panose="020B0604020202020204" pitchFamily="34" charset="0"/>
                <a:cs typeface="Arial" panose="020B0604020202020204" pitchFamily="34" charset="0"/>
              </a:rPr>
              <a:t>Módulo de agendamiento</a:t>
            </a:r>
            <a:r>
              <a:rPr lang="es-ES" sz="1600" dirty="0">
                <a:latin typeface="Arial" panose="020B0604020202020204" pitchFamily="34" charset="0"/>
                <a:cs typeface="Arial" panose="020B0604020202020204" pitchFamily="34" charset="0"/>
              </a:rPr>
              <a:t> sobre la plataforma en la nube (</a:t>
            </a:r>
            <a:r>
              <a:rPr lang="es-ES" sz="1600" b="1" dirty="0">
                <a:latin typeface="Arial" panose="020B0604020202020204" pitchFamily="34" charset="0"/>
                <a:cs typeface="Arial" panose="020B0604020202020204" pitchFamily="34" charset="0"/>
                <a:hlinkClick r:id="rId3"/>
              </a:rPr>
              <a:t>https://agendamiento.ramajudicial.gov.co/</a:t>
            </a:r>
            <a:r>
              <a:rPr lang="es-ES" sz="1600" dirty="0">
                <a:latin typeface="Arial" panose="020B0604020202020204" pitchFamily="34" charset="0"/>
                <a:cs typeface="Arial" panose="020B0604020202020204" pitchFamily="34" charset="0"/>
              </a:rPr>
              <a:t>), con las siguientes ventajas:</a:t>
            </a:r>
          </a:p>
          <a:p>
            <a:pPr algn="just"/>
            <a:endParaRPr lang="es-ES" sz="1600" dirty="0">
              <a:latin typeface="Arial" panose="020B0604020202020204" pitchFamily="34" charset="0"/>
              <a:cs typeface="Arial" panose="020B0604020202020204" pitchFamily="34" charset="0"/>
            </a:endParaRPr>
          </a:p>
          <a:p>
            <a:pPr marL="363538" indent="-363538" algn="just">
              <a:buFont typeface="Wingdings" panose="05000000000000000000" pitchFamily="2" charset="2"/>
              <a:buChar char="Ø"/>
            </a:pPr>
            <a:r>
              <a:rPr lang="es-ES" sz="1600" b="1" dirty="0">
                <a:solidFill>
                  <a:srgbClr val="002060"/>
                </a:solidFill>
                <a:latin typeface="Arial" panose="020B0604020202020204" pitchFamily="34" charset="0"/>
                <a:cs typeface="Arial" panose="020B0604020202020204" pitchFamily="34" charset="0"/>
              </a:rPr>
              <a:t>Controlar el agendamiento única y exclusivamente de la sede a la cual pertenece el usuario.</a:t>
            </a:r>
          </a:p>
          <a:p>
            <a:pPr marL="363538" lvl="0" indent="-363538" algn="just">
              <a:buFont typeface="Wingdings" panose="05000000000000000000" pitchFamily="2" charset="2"/>
              <a:buChar char="Ø"/>
            </a:pPr>
            <a:r>
              <a:rPr lang="es-ES" sz="1600" b="1" dirty="0">
                <a:solidFill>
                  <a:srgbClr val="002060"/>
                </a:solidFill>
                <a:latin typeface="Arial" panose="020B0604020202020204" pitchFamily="34" charset="0"/>
                <a:cs typeface="Arial" panose="020B0604020202020204" pitchFamily="34" charset="0"/>
              </a:rPr>
              <a:t>Verificar todo lo agendado mediante reportes detallados en archivos de Excel, según fecha seleccionada.</a:t>
            </a:r>
          </a:p>
          <a:p>
            <a:pPr marL="363538" lvl="0" indent="-363538" algn="just">
              <a:buFont typeface="Wingdings" panose="05000000000000000000" pitchFamily="2" charset="2"/>
              <a:buChar char="Ø"/>
            </a:pPr>
            <a:r>
              <a:rPr lang="es-ES" sz="1600" b="1" dirty="0">
                <a:solidFill>
                  <a:srgbClr val="002060"/>
                </a:solidFill>
                <a:latin typeface="Arial" panose="020B0604020202020204" pitchFamily="34" charset="0"/>
                <a:cs typeface="Arial" panose="020B0604020202020204" pitchFamily="34" charset="0"/>
              </a:rPr>
              <a:t>Visualizar mediante un calendario todas las conexiones que tiene cada sede a nivel nacional.</a:t>
            </a:r>
          </a:p>
          <a:p>
            <a:pPr marL="363538" lvl="0" indent="-363538" algn="just">
              <a:buFont typeface="Wingdings" panose="05000000000000000000" pitchFamily="2" charset="2"/>
              <a:buChar char="Ø"/>
            </a:pPr>
            <a:r>
              <a:rPr lang="es-ES" sz="1600" b="1" dirty="0">
                <a:solidFill>
                  <a:srgbClr val="002060"/>
                </a:solidFill>
                <a:latin typeface="Arial" panose="020B0604020202020204" pitchFamily="34" charset="0"/>
                <a:cs typeface="Arial" panose="020B0604020202020204" pitchFamily="34" charset="0"/>
              </a:rPr>
              <a:t>Actualizar o modificar cada audiencia(s) ingresada por el usuario asignado a determinada sede (cambiar fecha, agregar fecha, cambiar destino, agregar destino, etc., entre otras funciones).</a:t>
            </a:r>
          </a:p>
          <a:p>
            <a:pPr marL="363538" lvl="0" indent="-363538" algn="just">
              <a:buFont typeface="Wingdings" panose="05000000000000000000" pitchFamily="2" charset="2"/>
              <a:buChar char="Ø"/>
            </a:pPr>
            <a:r>
              <a:rPr lang="es-ES" sz="1600" b="1" dirty="0">
                <a:solidFill>
                  <a:srgbClr val="002060"/>
                </a:solidFill>
                <a:latin typeface="Arial" panose="020B0604020202020204" pitchFamily="34" charset="0"/>
                <a:cs typeface="Arial" panose="020B0604020202020204" pitchFamily="34" charset="0"/>
              </a:rPr>
              <a:t>Módulo de auditoria en el que se verifica con que usuario, en qué fecha y que modificaciones realizó respecto a cualquier audiencia agendada.</a:t>
            </a:r>
          </a:p>
          <a:p>
            <a:pPr marL="363538" lvl="0" indent="-363538" algn="just">
              <a:buFont typeface="Wingdings" panose="05000000000000000000" pitchFamily="2" charset="2"/>
              <a:buChar char="Ø"/>
            </a:pPr>
            <a:r>
              <a:rPr lang="es-ES" sz="1600" b="1" dirty="0">
                <a:solidFill>
                  <a:srgbClr val="002060"/>
                </a:solidFill>
                <a:latin typeface="Arial" panose="020B0604020202020204" pitchFamily="34" charset="0"/>
                <a:cs typeface="Arial" panose="020B0604020202020204" pitchFamily="34" charset="0"/>
              </a:rPr>
              <a:t>Evita tareas adicionales como enviar el correo al CENDOJ y esperar respuesta de acerca de alguna conexión si ya fue agendada o no.</a:t>
            </a:r>
          </a:p>
          <a:p>
            <a:pPr marL="363538" lvl="0" indent="-363538" algn="just">
              <a:buFont typeface="Wingdings" panose="05000000000000000000" pitchFamily="2" charset="2"/>
              <a:buChar char="Ø"/>
            </a:pPr>
            <a:r>
              <a:rPr lang="es-ES" sz="1600" b="1" dirty="0">
                <a:solidFill>
                  <a:srgbClr val="002060"/>
                </a:solidFill>
                <a:latin typeface="Arial" panose="020B0604020202020204" pitchFamily="34" charset="0"/>
                <a:cs typeface="Arial" panose="020B0604020202020204" pitchFamily="34" charset="0"/>
              </a:rPr>
              <a:t>El nuevo módulo de agendamiento por estar vinculado a la plataforma en la nube puede inclusive agendar audiencias desde cualquier lugar con acceso a internet.</a:t>
            </a: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Así mismo se pretende continuar con el comportamiento esperado de crecimiento en el servicio de un 50 a 100% de las audiencias realizadas al finalizar al año 2019.</a:t>
            </a:r>
          </a:p>
        </p:txBody>
      </p:sp>
    </p:spTree>
    <p:extLst>
      <p:ext uri="{BB962C8B-B14F-4D97-AF65-F5344CB8AC3E}">
        <p14:creationId xmlns:p14="http://schemas.microsoft.com/office/powerpoint/2010/main" val="29451289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3" name="29 Rectángulo">
            <a:extLst>
              <a:ext uri="{FF2B5EF4-FFF2-40B4-BE49-F238E27FC236}">
                <a16:creationId xmlns:a16="http://schemas.microsoft.com/office/drawing/2014/main" id="{19331884-DAE5-44EC-ACA3-1C0333DDC65B}"/>
              </a:ext>
            </a:extLst>
          </p:cNvPr>
          <p:cNvSpPr/>
          <p:nvPr/>
        </p:nvSpPr>
        <p:spPr>
          <a:xfrm>
            <a:off x="7076209" y="55260"/>
            <a:ext cx="5115791" cy="727364"/>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bg1"/>
                </a:solidFill>
              </a:rPr>
              <a:t> NUEVO MODULO DE AGENDAMIENTO</a:t>
            </a:r>
            <a:endParaRPr lang="es-CO" sz="2400" b="1" dirty="0">
              <a:solidFill>
                <a:schemeClr val="bg1"/>
              </a:solidFill>
            </a:endParaRPr>
          </a:p>
        </p:txBody>
      </p:sp>
      <p:pic>
        <p:nvPicPr>
          <p:cNvPr id="2" name="Imagen 1">
            <a:extLst>
              <a:ext uri="{FF2B5EF4-FFF2-40B4-BE49-F238E27FC236}">
                <a16:creationId xmlns:a16="http://schemas.microsoft.com/office/drawing/2014/main" id="{0386A328-727C-4701-84D3-BECAA654D71F}"/>
              </a:ext>
            </a:extLst>
          </p:cNvPr>
          <p:cNvPicPr>
            <a:picLocks noChangeAspect="1"/>
          </p:cNvPicPr>
          <p:nvPr/>
        </p:nvPicPr>
        <p:blipFill>
          <a:blip r:embed="rId3"/>
          <a:stretch>
            <a:fillRect/>
          </a:stretch>
        </p:blipFill>
        <p:spPr>
          <a:xfrm>
            <a:off x="0" y="1267691"/>
            <a:ext cx="4821669" cy="5590308"/>
          </a:xfrm>
          <a:prstGeom prst="rect">
            <a:avLst/>
          </a:prstGeom>
        </p:spPr>
      </p:pic>
      <p:pic>
        <p:nvPicPr>
          <p:cNvPr id="4" name="Imagen 3">
            <a:extLst>
              <a:ext uri="{FF2B5EF4-FFF2-40B4-BE49-F238E27FC236}">
                <a16:creationId xmlns:a16="http://schemas.microsoft.com/office/drawing/2014/main" id="{680F5DE4-B2E8-4D2B-B4C1-4253957BA7C8}"/>
              </a:ext>
            </a:extLst>
          </p:cNvPr>
          <p:cNvPicPr>
            <a:picLocks noChangeAspect="1"/>
          </p:cNvPicPr>
          <p:nvPr/>
        </p:nvPicPr>
        <p:blipFill>
          <a:blip r:embed="rId4"/>
          <a:stretch>
            <a:fillRect/>
          </a:stretch>
        </p:blipFill>
        <p:spPr>
          <a:xfrm>
            <a:off x="4786953" y="1267691"/>
            <a:ext cx="7405047" cy="5590310"/>
          </a:xfrm>
          <a:prstGeom prst="rect">
            <a:avLst/>
          </a:prstGeom>
        </p:spPr>
      </p:pic>
    </p:spTree>
    <p:extLst>
      <p:ext uri="{BB962C8B-B14F-4D97-AF65-F5344CB8AC3E}">
        <p14:creationId xmlns:p14="http://schemas.microsoft.com/office/powerpoint/2010/main" val="1000856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11839" y="0"/>
            <a:ext cx="3440876" cy="1267691"/>
          </a:xfrm>
          <a:prstGeom prst="rect">
            <a:avLst/>
          </a:prstGeom>
        </p:spPr>
      </p:pic>
      <p:sp>
        <p:nvSpPr>
          <p:cNvPr id="3" name="29 Rectángulo">
            <a:extLst>
              <a:ext uri="{FF2B5EF4-FFF2-40B4-BE49-F238E27FC236}">
                <a16:creationId xmlns:a16="http://schemas.microsoft.com/office/drawing/2014/main" id="{19331884-DAE5-44EC-ACA3-1C0333DDC65B}"/>
              </a:ext>
            </a:extLst>
          </p:cNvPr>
          <p:cNvSpPr/>
          <p:nvPr/>
        </p:nvSpPr>
        <p:spPr>
          <a:xfrm>
            <a:off x="4858439" y="55259"/>
            <a:ext cx="7333561" cy="936259"/>
          </a:xfrm>
          <a:prstGeom prst="rect">
            <a:avLst/>
          </a:prstGeom>
          <a:solidFill>
            <a:srgbClr val="245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7000"/>
              </a:lnSpc>
              <a:spcAft>
                <a:spcPts val="0"/>
              </a:spcAft>
            </a:pPr>
            <a:r>
              <a:rPr lang="es-MX" sz="2400" b="1" dirty="0">
                <a:solidFill>
                  <a:schemeClr val="bg1"/>
                </a:solidFill>
              </a:rPr>
              <a:t> </a:t>
            </a:r>
            <a:r>
              <a:rPr lang="es-ES" sz="2400" b="1" dirty="0">
                <a:solidFill>
                  <a:schemeClr val="bg1"/>
                </a:solidFill>
                <a:cs typeface="Times New Roman" panose="02020603050405020304" pitchFamily="18" charset="0"/>
              </a:rPr>
              <a:t>COMPORTAMIENTO DEL S</a:t>
            </a:r>
            <a:r>
              <a:rPr lang="es-ES" sz="2400" b="1" dirty="0">
                <a:ea typeface="Calibri" panose="020F0502020204030204" pitchFamily="34" charset="0"/>
                <a:cs typeface="Times New Roman" panose="02020603050405020304" pitchFamily="18" charset="0"/>
              </a:rPr>
              <a:t>ERVICIO DE AUDIENCIAS VIRTUALES, VIDEOCONFERENCIAS Y STREAMING</a:t>
            </a:r>
          </a:p>
        </p:txBody>
      </p:sp>
      <p:pic>
        <p:nvPicPr>
          <p:cNvPr id="7" name="Imagen 6">
            <a:extLst>
              <a:ext uri="{FF2B5EF4-FFF2-40B4-BE49-F238E27FC236}">
                <a16:creationId xmlns:a16="http://schemas.microsoft.com/office/drawing/2014/main" id="{CEDC62D1-208F-49BD-A170-9EB0BDCF5876}"/>
              </a:ext>
            </a:extLst>
          </p:cNvPr>
          <p:cNvPicPr>
            <a:picLocks noChangeAspect="1"/>
          </p:cNvPicPr>
          <p:nvPr/>
        </p:nvPicPr>
        <p:blipFill>
          <a:blip r:embed="rId3"/>
          <a:stretch>
            <a:fillRect/>
          </a:stretch>
        </p:blipFill>
        <p:spPr>
          <a:xfrm>
            <a:off x="1338549" y="1467293"/>
            <a:ext cx="10677371" cy="4752753"/>
          </a:xfrm>
          <a:prstGeom prst="rect">
            <a:avLst/>
          </a:prstGeom>
        </p:spPr>
      </p:pic>
    </p:spTree>
    <p:extLst>
      <p:ext uri="{BB962C8B-B14F-4D97-AF65-F5344CB8AC3E}">
        <p14:creationId xmlns:p14="http://schemas.microsoft.com/office/powerpoint/2010/main" val="42488907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23274</TotalTime>
  <Words>999</Words>
  <Application>Microsoft Office PowerPoint</Application>
  <PresentationFormat>Panorámica</PresentationFormat>
  <Paragraphs>138</Paragraphs>
  <Slides>23</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Times New Roman</vt:lpstr>
      <vt:lpstr>Wingdings</vt:lpstr>
      <vt:lpstr>1_Tema de Office</vt:lpstr>
      <vt:lpstr>Presentación de PowerPoint</vt:lpstr>
      <vt:lpstr>Presentación de PowerPoint</vt:lpstr>
      <vt:lpstr>Presentación de PowerPoint</vt:lpstr>
      <vt:lpstr>Presentación de PowerPoint</vt:lpstr>
      <vt:lpstr>DIVISIÓN SISTEMAS DE INFORMACIÓN Y COMUNICACIONES   Centro Documentación Judicial - CENDOJ</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CSJ05506</dc:creator>
  <cp:lastModifiedBy>Renni De Jesus Muñoz Orozco</cp:lastModifiedBy>
  <cp:revision>130</cp:revision>
  <dcterms:created xsi:type="dcterms:W3CDTF">2016-11-28T18:01:15Z</dcterms:created>
  <dcterms:modified xsi:type="dcterms:W3CDTF">2019-10-08T23:24:42Z</dcterms:modified>
</cp:coreProperties>
</file>